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0" r:id="rId2"/>
    <p:sldId id="451" r:id="rId3"/>
    <p:sldId id="554" r:id="rId4"/>
    <p:sldId id="510" r:id="rId5"/>
    <p:sldId id="504" r:id="rId6"/>
    <p:sldId id="505" r:id="rId7"/>
    <p:sldId id="506" r:id="rId8"/>
    <p:sldId id="508" r:id="rId9"/>
    <p:sldId id="509" r:id="rId10"/>
    <p:sldId id="345" r:id="rId11"/>
    <p:sldId id="479" r:id="rId12"/>
    <p:sldId id="487" r:id="rId13"/>
    <p:sldId id="529" r:id="rId14"/>
    <p:sldId id="476" r:id="rId15"/>
    <p:sldId id="475" r:id="rId16"/>
    <p:sldId id="511" r:id="rId17"/>
    <p:sldId id="512" r:id="rId18"/>
    <p:sldId id="513" r:id="rId19"/>
    <p:sldId id="515" r:id="rId20"/>
    <p:sldId id="516" r:id="rId21"/>
    <p:sldId id="517" r:id="rId22"/>
    <p:sldId id="523" r:id="rId23"/>
    <p:sldId id="518" r:id="rId24"/>
    <p:sldId id="499" r:id="rId25"/>
    <p:sldId id="555" r:id="rId26"/>
    <p:sldId id="520" r:id="rId27"/>
    <p:sldId id="556" r:id="rId28"/>
    <p:sldId id="500" r:id="rId29"/>
    <p:sldId id="524" r:id="rId30"/>
    <p:sldId id="527" r:id="rId31"/>
    <p:sldId id="532" r:id="rId32"/>
    <p:sldId id="526" r:id="rId33"/>
    <p:sldId id="528" r:id="rId34"/>
    <p:sldId id="530" r:id="rId35"/>
    <p:sldId id="551" r:id="rId36"/>
    <p:sldId id="533" r:id="rId37"/>
    <p:sldId id="502" r:id="rId38"/>
    <p:sldId id="534" r:id="rId39"/>
    <p:sldId id="543" r:id="rId40"/>
    <p:sldId id="522" r:id="rId41"/>
    <p:sldId id="469" r:id="rId42"/>
    <p:sldId id="501" r:id="rId43"/>
    <p:sldId id="553" r:id="rId44"/>
    <p:sldId id="503" r:id="rId45"/>
    <p:sldId id="545" r:id="rId46"/>
    <p:sldId id="550" r:id="rId47"/>
    <p:sldId id="537" r:id="rId48"/>
    <p:sldId id="547" r:id="rId49"/>
    <p:sldId id="548" r:id="rId50"/>
    <p:sldId id="535" r:id="rId51"/>
    <p:sldId id="539" r:id="rId52"/>
    <p:sldId id="540" r:id="rId53"/>
    <p:sldId id="541" r:id="rId54"/>
    <p:sldId id="542" r:id="rId55"/>
    <p:sldId id="53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84349" autoAdjust="0"/>
  </p:normalViewPr>
  <p:slideViewPr>
    <p:cSldViewPr snapToGrid="0" snapToObjects="1">
      <p:cViewPr>
        <p:scale>
          <a:sx n="94" d="100"/>
          <a:sy n="94" d="100"/>
        </p:scale>
        <p:origin x="-17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4.emf"/><Relationship Id="rId3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1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29.emf"/><Relationship Id="rId9" Type="http://schemas.openxmlformats.org/officeDocument/2006/relationships/image" Target="../media/image22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rgbClr val="FF0000"/>
                </a:solidFill>
                <a:latin typeface="Calibri"/>
                <a:cs typeface="Calibri"/>
              </a:rPr>
              <a:t>New </a:t>
            </a:r>
            <a:r>
              <a:rPr lang="en-GB" sz="4500" b="1" dirty="0" smtClean="0">
                <a:solidFill>
                  <a:srgbClr val="FF0000"/>
                </a:solidFill>
                <a:latin typeface="Calibri"/>
                <a:cs typeface="Calibri"/>
              </a:rPr>
              <a:t>Variants </a:t>
            </a:r>
            <a:r>
              <a:rPr lang="en-GB" sz="4500" b="1" dirty="0">
                <a:solidFill>
                  <a:srgbClr val="FF0000"/>
                </a:solidFill>
                <a:latin typeface="Calibri"/>
                <a:cs typeface="Calibri"/>
              </a:rPr>
              <a:t>of the </a:t>
            </a:r>
            <a:r>
              <a:rPr lang="en-GB" sz="4500" b="1" dirty="0" smtClean="0">
                <a:solidFill>
                  <a:srgbClr val="FF0000"/>
                </a:solidFill>
                <a:latin typeface="Calibri"/>
                <a:cs typeface="Calibri"/>
              </a:rPr>
              <a:t>Quantum </a:t>
            </a:r>
          </a:p>
          <a:p>
            <a:r>
              <a:rPr lang="en-GB" sz="4500" b="1" dirty="0" smtClean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lang="en-GB" sz="4500" b="1" dirty="0" err="1">
                <a:solidFill>
                  <a:srgbClr val="FF0000"/>
                </a:solidFill>
                <a:latin typeface="Calibri"/>
                <a:cs typeface="Calibri"/>
              </a:rPr>
              <a:t>Finetti</a:t>
            </a:r>
            <a:r>
              <a:rPr lang="en-GB" sz="4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4500" b="1" dirty="0" smtClean="0">
                <a:solidFill>
                  <a:srgbClr val="FF0000"/>
                </a:solidFill>
                <a:latin typeface="Calibri"/>
                <a:cs typeface="Calibri"/>
              </a:rPr>
              <a:t>Theorem </a:t>
            </a:r>
            <a:r>
              <a:rPr lang="en-GB" sz="4500" b="1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lang="en-GB" sz="4500" b="1" dirty="0" smtClean="0">
                <a:solidFill>
                  <a:srgbClr val="FF0000"/>
                </a:solidFill>
                <a:latin typeface="Calibri"/>
                <a:cs typeface="Calibri"/>
              </a:rPr>
              <a:t>Applications</a:t>
            </a:r>
            <a:endParaRPr lang="en-GB" sz="45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9764" y="2641580"/>
            <a:ext cx="8964613" cy="517597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10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ETH Zürich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800" dirty="0" smtClean="0">
                <a:latin typeface="Calibri"/>
                <a:cs typeface="Calibri"/>
              </a:rPr>
              <a:t>Based on joint work with 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Aram Harrow</a:t>
            </a:r>
            <a:endParaRPr lang="en-US" sz="33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Arxiv:</a:t>
            </a:r>
            <a:r>
              <a:rPr lang="en-US" sz="2500" dirty="0" smtClean="0">
                <a:latin typeface="Calibri"/>
                <a:cs typeface="Calibri"/>
              </a:rPr>
              <a:t>1210.</a:t>
            </a:r>
            <a:r>
              <a:rPr lang="en-US" sz="2500" dirty="0" smtClean="0">
                <a:latin typeface="Calibri"/>
                <a:cs typeface="Calibri"/>
              </a:rPr>
              <a:t>6367</a:t>
            </a: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Shanghai, 27/08/2012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95355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Quantum de </a:t>
            </a:r>
            <a:r>
              <a:rPr lang="en-US" sz="2600" b="1" dirty="0" err="1" smtClean="0">
                <a:solidFill>
                  <a:srgbClr val="000090"/>
                </a:solidFill>
              </a:rPr>
              <a:t>Finetti</a:t>
            </a:r>
            <a:r>
              <a:rPr lang="en-US" sz="2600" b="1" dirty="0" smtClean="0">
                <a:solidFill>
                  <a:srgbClr val="000090"/>
                </a:solidFill>
              </a:rPr>
              <a:t> Theorem for </a:t>
            </a:r>
            <a:r>
              <a:rPr lang="en-US" sz="2600" b="1" i="1" dirty="0" smtClean="0">
                <a:solidFill>
                  <a:srgbClr val="000090"/>
                </a:solidFill>
              </a:rPr>
              <a:t>Local</a:t>
            </a:r>
            <a:r>
              <a:rPr lang="en-US" sz="2600" b="1" dirty="0" smtClean="0">
                <a:solidFill>
                  <a:srgbClr val="000090"/>
                </a:solidFill>
              </a:rPr>
              <a:t> Measurements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Optimality </a:t>
            </a:r>
            <a:r>
              <a:rPr lang="en-US" sz="2400" b="1" dirty="0" smtClean="0">
                <a:solidFill>
                  <a:srgbClr val="FF0000"/>
                </a:solidFill>
              </a:rPr>
              <a:t>O(n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unentangled</a:t>
            </a:r>
            <a:r>
              <a:rPr lang="en-US" sz="2400" b="1" dirty="0" smtClean="0">
                <a:solidFill>
                  <a:srgbClr val="FF0000"/>
                </a:solidFill>
              </a:rPr>
              <a:t> proofs for SAT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Subexponential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Algorithm for Small Set Expansion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Efficient “Pretty Good” Tomography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Proof 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Quantum de </a:t>
            </a:r>
            <a:r>
              <a:rPr lang="en-US" sz="2600" b="1" dirty="0" err="1" smtClean="0">
                <a:solidFill>
                  <a:srgbClr val="000090"/>
                </a:solidFill>
              </a:rPr>
              <a:t>Finetti</a:t>
            </a:r>
            <a:r>
              <a:rPr lang="en-US" sz="2600" b="1" dirty="0" smtClean="0">
                <a:solidFill>
                  <a:srgbClr val="000090"/>
                </a:solidFill>
              </a:rPr>
              <a:t> Theorem </a:t>
            </a:r>
            <a:r>
              <a:rPr lang="en-US" sz="2600" b="1" i="1" dirty="0" smtClean="0">
                <a:solidFill>
                  <a:srgbClr val="000090"/>
                </a:solidFill>
              </a:rPr>
              <a:t>without</a:t>
            </a:r>
            <a:r>
              <a:rPr lang="en-US" sz="2600" b="1" dirty="0" smtClean="0">
                <a:solidFill>
                  <a:srgbClr val="000090"/>
                </a:solidFill>
              </a:rPr>
              <a:t> Symmetry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</a:rPr>
              <a:t>Calculating </a:t>
            </a:r>
            <a:r>
              <a:rPr lang="en-US" sz="2400" b="1" dirty="0" err="1" smtClean="0">
                <a:solidFill>
                  <a:srgbClr val="FF0000"/>
                </a:solidFill>
              </a:rPr>
              <a:t>groundenergy</a:t>
            </a:r>
            <a:r>
              <a:rPr lang="en-US" sz="2400" b="1" dirty="0" smtClean="0">
                <a:solidFill>
                  <a:srgbClr val="FF0000"/>
                </a:solidFill>
              </a:rPr>
              <a:t> dense local </a:t>
            </a:r>
            <a:r>
              <a:rPr lang="en-US" sz="2400" b="1" dirty="0" err="1" smtClean="0">
                <a:solidFill>
                  <a:srgbClr val="FF0000"/>
                </a:solidFill>
              </a:rPr>
              <a:t>hamiltonians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Evidence Against Quantum PCP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  <a:r>
              <a:rPr lang="en-US" sz="2600" dirty="0" smtClean="0"/>
              <a:t>                           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45815" y="5066240"/>
            <a:ext cx="6539632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3366FF"/>
                </a:solidFill>
                <a:cs typeface="Calibri"/>
              </a:rPr>
              <a:t>Quantum de </a:t>
            </a:r>
            <a:r>
              <a:rPr lang="en-GB" sz="4000" b="1" dirty="0" err="1">
                <a:solidFill>
                  <a:srgbClr val="3366FF"/>
                </a:solidFill>
                <a:cs typeface="Calibri"/>
              </a:rPr>
              <a:t>Finetti</a:t>
            </a:r>
            <a:r>
              <a:rPr lang="en-GB" sz="4000" b="1" dirty="0">
                <a:solidFill>
                  <a:srgbClr val="3366FF"/>
                </a:solidFill>
                <a:cs typeface="Calibri"/>
              </a:rPr>
              <a:t> for Local Measurements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00" y="1754147"/>
            <a:ext cx="96615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</a:rPr>
              <a:t>Thm</a:t>
            </a:r>
            <a:r>
              <a:rPr lang="en-US" sz="2800" b="1" dirty="0">
                <a:solidFill>
                  <a:srgbClr val="000090"/>
                </a:solidFill>
              </a:rPr>
              <a:t> P</a:t>
            </a:r>
            <a:r>
              <a:rPr lang="en-US" sz="2800" b="1" dirty="0" smtClean="0">
                <a:solidFill>
                  <a:srgbClr val="000090"/>
                </a:solidFill>
              </a:rPr>
              <a:t>art 1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For any state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/>
              <a:t> symmetric in the B subsystems and </a:t>
            </a:r>
            <a:r>
              <a:rPr lang="en-US" sz="2600" dirty="0" err="1" smtClean="0"/>
              <a:t>ν</a:t>
            </a:r>
            <a:r>
              <a:rPr lang="en-US" sz="2600" dirty="0" smtClean="0"/>
              <a:t> a distribution over </a:t>
            </a:r>
          </a:p>
          <a:p>
            <a:r>
              <a:rPr lang="en-US" sz="2600" dirty="0" smtClean="0"/>
              <a:t> quantum operations {</a:t>
            </a:r>
            <a:r>
              <a:rPr lang="en-US" sz="2600" dirty="0" err="1" smtClean="0"/>
              <a:t>Λ</a:t>
            </a:r>
            <a:r>
              <a:rPr lang="en-US" sz="2600" baseline="-25000" dirty="0" err="1" smtClean="0"/>
              <a:t>A,ν</a:t>
            </a:r>
            <a:r>
              <a:rPr lang="en-US" sz="2600" dirty="0" smtClean="0"/>
              <a:t>}</a:t>
            </a:r>
            <a:r>
              <a:rPr lang="en-US" sz="2600" baseline="-25000" dirty="0" err="1" smtClean="0"/>
              <a:t>ν</a:t>
            </a:r>
            <a:r>
              <a:rPr lang="en-US" sz="2600" dirty="0" smtClean="0"/>
              <a:t>: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                                          </a:t>
            </a:r>
            <a:r>
              <a:rPr lang="en-US" sz="2600" dirty="0">
                <a:solidFill>
                  <a:srgbClr val="000000"/>
                </a:solidFill>
              </a:rPr>
              <a:t>channels </a:t>
            </a:r>
            <a:r>
              <a:rPr lang="en-US" sz="2600" dirty="0" smtClean="0">
                <a:solidFill>
                  <a:srgbClr val="000000"/>
                </a:solidFill>
              </a:rPr>
              <a:t>with </a:t>
            </a:r>
            <a:r>
              <a:rPr lang="en-US" sz="2600" dirty="0">
                <a:solidFill>
                  <a:srgbClr val="000000"/>
                </a:solidFill>
              </a:rPr>
              <a:t>output dim |K|</a:t>
            </a: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10692"/>
              </p:ext>
            </p:extLst>
          </p:nvPr>
        </p:nvGraphicFramePr>
        <p:xfrm>
          <a:off x="3674887" y="1754147"/>
          <a:ext cx="4206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0" name="Equation" r:id="rId3" imgW="1854200" imgH="228600" progId="Equation.3">
                  <p:embed/>
                </p:oleObj>
              </mc:Choice>
              <mc:Fallback>
                <p:oleObj name="Equation" r:id="rId3" imgW="185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4887" y="1754147"/>
                        <a:ext cx="42068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01158"/>
              </p:ext>
            </p:extLst>
          </p:nvPr>
        </p:nvGraphicFramePr>
        <p:xfrm>
          <a:off x="447675" y="3335338"/>
          <a:ext cx="77819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1" name="Equation" r:id="rId5" imgW="3263900" imgH="457200" progId="Equation.3">
                  <p:embed/>
                </p:oleObj>
              </mc:Choice>
              <mc:Fallback>
                <p:oleObj name="Equation" r:id="rId5" imgW="326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75" y="3335338"/>
                        <a:ext cx="7781925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8938"/>
              </p:ext>
            </p:extLst>
          </p:nvPr>
        </p:nvGraphicFramePr>
        <p:xfrm>
          <a:off x="882650" y="4637264"/>
          <a:ext cx="2963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2" name="Equation" r:id="rId7" imgW="1270000" imgH="215900" progId="Equation.3">
                  <p:embed/>
                </p:oleObj>
              </mc:Choice>
              <mc:Fallback>
                <p:oleObj name="Equation" r:id="rId7" imgW="1270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4637264"/>
                        <a:ext cx="29638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1900" y="1660501"/>
            <a:ext cx="8932117" cy="3481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00" y="1754147"/>
            <a:ext cx="96615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</a:rPr>
              <a:t>Thm</a:t>
            </a:r>
            <a:r>
              <a:rPr lang="en-US" sz="2800" b="1" dirty="0">
                <a:solidFill>
                  <a:srgbClr val="000090"/>
                </a:solidFill>
              </a:rPr>
              <a:t> P</a:t>
            </a:r>
            <a:r>
              <a:rPr lang="en-US" sz="2800" b="1" dirty="0" smtClean="0">
                <a:solidFill>
                  <a:srgbClr val="000090"/>
                </a:solidFill>
              </a:rPr>
              <a:t>art 1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For any state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/>
              <a:t> symmetric in the B subsystems and </a:t>
            </a:r>
            <a:r>
              <a:rPr lang="en-US" sz="2600" dirty="0" err="1" smtClean="0"/>
              <a:t>ν</a:t>
            </a:r>
            <a:r>
              <a:rPr lang="en-US" sz="2600" dirty="0" smtClean="0"/>
              <a:t> a distribution over </a:t>
            </a:r>
          </a:p>
          <a:p>
            <a:r>
              <a:rPr lang="en-US" sz="2600" dirty="0" smtClean="0"/>
              <a:t> quantum operations {</a:t>
            </a:r>
            <a:r>
              <a:rPr lang="en-US" sz="2600" dirty="0" err="1" smtClean="0"/>
              <a:t>Λ</a:t>
            </a:r>
            <a:r>
              <a:rPr lang="en-US" sz="2600" baseline="-25000" dirty="0" err="1" smtClean="0"/>
              <a:t>A,ν</a:t>
            </a:r>
            <a:r>
              <a:rPr lang="en-US" sz="2600" dirty="0" smtClean="0"/>
              <a:t>}</a:t>
            </a:r>
            <a:r>
              <a:rPr lang="en-US" sz="2600" baseline="-25000" dirty="0" err="1" smtClean="0"/>
              <a:t>ν</a:t>
            </a:r>
            <a:r>
              <a:rPr lang="en-US" sz="2600" dirty="0" smtClean="0"/>
              <a:t>: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                                          </a:t>
            </a:r>
            <a:r>
              <a:rPr lang="en-US" sz="2600" dirty="0">
                <a:solidFill>
                  <a:srgbClr val="000000"/>
                </a:solidFill>
              </a:rPr>
              <a:t>channels </a:t>
            </a:r>
            <a:r>
              <a:rPr lang="en-US" sz="2600" dirty="0" smtClean="0">
                <a:solidFill>
                  <a:srgbClr val="000000"/>
                </a:solidFill>
              </a:rPr>
              <a:t>with </a:t>
            </a:r>
            <a:r>
              <a:rPr lang="en-US" sz="2600" dirty="0">
                <a:solidFill>
                  <a:srgbClr val="000000"/>
                </a:solidFill>
              </a:rPr>
              <a:t>output dim |K|</a:t>
            </a: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5280"/>
              </p:ext>
            </p:extLst>
          </p:nvPr>
        </p:nvGraphicFramePr>
        <p:xfrm>
          <a:off x="3674887" y="1754147"/>
          <a:ext cx="4206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7" name="Equation" r:id="rId3" imgW="1854200" imgH="228600" progId="Equation.3">
                  <p:embed/>
                </p:oleObj>
              </mc:Choice>
              <mc:Fallback>
                <p:oleObj name="Equation" r:id="rId3" imgW="185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4887" y="1754147"/>
                        <a:ext cx="42068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84144"/>
              </p:ext>
            </p:extLst>
          </p:nvPr>
        </p:nvGraphicFramePr>
        <p:xfrm>
          <a:off x="447675" y="3335338"/>
          <a:ext cx="77819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8" name="Equation" r:id="rId5" imgW="3263900" imgH="457200" progId="Equation.3">
                  <p:embed/>
                </p:oleObj>
              </mc:Choice>
              <mc:Fallback>
                <p:oleObj name="Equation" r:id="rId5" imgW="326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75" y="3335338"/>
                        <a:ext cx="7781925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791602"/>
              </p:ext>
            </p:extLst>
          </p:nvPr>
        </p:nvGraphicFramePr>
        <p:xfrm>
          <a:off x="882650" y="4637264"/>
          <a:ext cx="2963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9" name="Equation" r:id="rId7" imgW="1270000" imgH="215900" progId="Equation.3">
                  <p:embed/>
                </p:oleObj>
              </mc:Choice>
              <mc:Fallback>
                <p:oleObj name="Equation" r:id="rId7" imgW="1270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4637264"/>
                        <a:ext cx="29638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00" y="5354372"/>
            <a:ext cx="9052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3A793E"/>
                </a:solidFill>
              </a:rPr>
              <a:t>Obs</a:t>
            </a:r>
            <a:r>
              <a:rPr lang="en-US" sz="2600" dirty="0" smtClean="0">
                <a:solidFill>
                  <a:srgbClr val="3A793E"/>
                </a:solidFill>
              </a:rPr>
              <a:t>: </a:t>
            </a:r>
            <a:r>
              <a:rPr lang="en-US" sz="2600" dirty="0" smtClean="0"/>
              <a:t>For {</a:t>
            </a:r>
            <a:r>
              <a:rPr lang="en-US" sz="2600" dirty="0" err="1" smtClean="0"/>
              <a:t>Λ</a:t>
            </a:r>
            <a:r>
              <a:rPr lang="en-US" sz="2600" baseline="-25000" dirty="0" err="1" smtClean="0"/>
              <a:t>A</a:t>
            </a:r>
            <a:r>
              <a:rPr lang="en-US" sz="2600" baseline="-25000" dirty="0" err="1"/>
              <a:t>,</a:t>
            </a:r>
            <a:r>
              <a:rPr lang="en-US" sz="2600" baseline="-25000" dirty="0" err="1" smtClean="0"/>
              <a:t>ν</a:t>
            </a:r>
            <a:r>
              <a:rPr lang="en-US" sz="2600" dirty="0" smtClean="0"/>
              <a:t>}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= {id}, we recover result of </a:t>
            </a:r>
            <a:r>
              <a:rPr lang="en-US" sz="2300" dirty="0" smtClean="0">
                <a:solidFill>
                  <a:srgbClr val="000090"/>
                </a:solidFill>
              </a:rPr>
              <a:t>(B.,</a:t>
            </a:r>
            <a:r>
              <a:rPr lang="en-US" sz="2300" dirty="0" err="1" smtClean="0">
                <a:solidFill>
                  <a:srgbClr val="000090"/>
                </a:solidFill>
              </a:rPr>
              <a:t>Christandl</a:t>
            </a:r>
            <a:r>
              <a:rPr lang="en-US" sz="2300" dirty="0" smtClean="0">
                <a:solidFill>
                  <a:srgbClr val="000090"/>
                </a:solidFill>
              </a:rPr>
              <a:t>, Yard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10)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as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01263"/>
              </p:ext>
            </p:extLst>
          </p:nvPr>
        </p:nvGraphicFramePr>
        <p:xfrm>
          <a:off x="882650" y="6004542"/>
          <a:ext cx="6232569" cy="67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0" name="Equation" r:id="rId9" imgW="2819400" imgH="304800" progId="Equation.3">
                  <p:embed/>
                </p:oleObj>
              </mc:Choice>
              <mc:Fallback>
                <p:oleObj name="Equation" r:id="rId9" imgW="2819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2650" y="6004542"/>
                        <a:ext cx="6232569" cy="67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3366FF"/>
                </a:solidFill>
                <a:cs typeface="Calibri"/>
              </a:rPr>
              <a:t>Quantum de </a:t>
            </a:r>
            <a:r>
              <a:rPr lang="en-GB" sz="4000" b="1" dirty="0" err="1">
                <a:solidFill>
                  <a:srgbClr val="3366FF"/>
                </a:solidFill>
                <a:cs typeface="Calibri"/>
              </a:rPr>
              <a:t>Finetti</a:t>
            </a:r>
            <a:r>
              <a:rPr lang="en-GB" sz="4000" b="1" dirty="0">
                <a:solidFill>
                  <a:srgbClr val="3366FF"/>
                </a:solidFill>
                <a:cs typeface="Calibri"/>
              </a:rPr>
              <a:t> for Local Measurements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00" y="1660501"/>
            <a:ext cx="8932117" cy="3481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00" y="1754147"/>
            <a:ext cx="96615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</a:rPr>
              <a:t>Thm</a:t>
            </a:r>
            <a:r>
              <a:rPr lang="en-US" sz="2800" b="1" dirty="0">
                <a:solidFill>
                  <a:srgbClr val="000090"/>
                </a:solidFill>
              </a:rPr>
              <a:t> P</a:t>
            </a:r>
            <a:r>
              <a:rPr lang="en-US" sz="2800" b="1" dirty="0" smtClean="0">
                <a:solidFill>
                  <a:srgbClr val="000090"/>
                </a:solidFill>
              </a:rPr>
              <a:t>art 1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For any state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/>
              <a:t> symmetric in the B subsystems and </a:t>
            </a:r>
            <a:r>
              <a:rPr lang="en-US" sz="2600" dirty="0" err="1" smtClean="0"/>
              <a:t>ν</a:t>
            </a:r>
            <a:r>
              <a:rPr lang="en-US" sz="2600" dirty="0" smtClean="0"/>
              <a:t> a distribution over </a:t>
            </a:r>
          </a:p>
          <a:p>
            <a:r>
              <a:rPr lang="en-US" sz="2600" dirty="0" smtClean="0"/>
              <a:t> quantum operations {</a:t>
            </a:r>
            <a:r>
              <a:rPr lang="en-US" sz="2600" dirty="0" err="1" smtClean="0"/>
              <a:t>Λ</a:t>
            </a:r>
            <a:r>
              <a:rPr lang="en-US" sz="2600" baseline="-25000" dirty="0" err="1" smtClean="0"/>
              <a:t>A,ν</a:t>
            </a:r>
            <a:r>
              <a:rPr lang="en-US" sz="2600" dirty="0" smtClean="0"/>
              <a:t>}</a:t>
            </a:r>
            <a:r>
              <a:rPr lang="en-US" sz="2600" baseline="-25000" dirty="0" err="1" smtClean="0"/>
              <a:t>ν</a:t>
            </a:r>
            <a:r>
              <a:rPr lang="en-US" sz="2600" dirty="0" smtClean="0"/>
              <a:t>: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                                           </a:t>
            </a:r>
            <a:r>
              <a:rPr lang="en-US" sz="2600" dirty="0">
                <a:solidFill>
                  <a:srgbClr val="000000"/>
                </a:solidFill>
              </a:rPr>
              <a:t>channels </a:t>
            </a:r>
            <a:r>
              <a:rPr lang="en-US" sz="2600" dirty="0" smtClean="0">
                <a:solidFill>
                  <a:srgbClr val="000000"/>
                </a:solidFill>
              </a:rPr>
              <a:t>with </a:t>
            </a:r>
            <a:r>
              <a:rPr lang="en-US" sz="2600" dirty="0">
                <a:solidFill>
                  <a:srgbClr val="000000"/>
                </a:solidFill>
              </a:rPr>
              <a:t>output dim |K|</a:t>
            </a: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18100"/>
              </p:ext>
            </p:extLst>
          </p:nvPr>
        </p:nvGraphicFramePr>
        <p:xfrm>
          <a:off x="3674887" y="1754147"/>
          <a:ext cx="4206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2" name="Equation" r:id="rId3" imgW="1854200" imgH="228600" progId="Equation.3">
                  <p:embed/>
                </p:oleObj>
              </mc:Choice>
              <mc:Fallback>
                <p:oleObj name="Equation" r:id="rId3" imgW="185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4887" y="1754147"/>
                        <a:ext cx="42068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20200"/>
              </p:ext>
            </p:extLst>
          </p:nvPr>
        </p:nvGraphicFramePr>
        <p:xfrm>
          <a:off x="447675" y="3335338"/>
          <a:ext cx="77819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3" name="Equation" r:id="rId5" imgW="3263900" imgH="457200" progId="Equation.3">
                  <p:embed/>
                </p:oleObj>
              </mc:Choice>
              <mc:Fallback>
                <p:oleObj name="Equation" r:id="rId5" imgW="326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75" y="3335338"/>
                        <a:ext cx="7781925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39139"/>
              </p:ext>
            </p:extLst>
          </p:nvPr>
        </p:nvGraphicFramePr>
        <p:xfrm>
          <a:off x="882650" y="4637264"/>
          <a:ext cx="2963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4" name="Equation" r:id="rId7" imgW="1270000" imgH="215900" progId="Equation.3">
                  <p:embed/>
                </p:oleObj>
              </mc:Choice>
              <mc:Fallback>
                <p:oleObj name="Equation" r:id="rId7" imgW="1270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4637264"/>
                        <a:ext cx="29638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00" y="5354372"/>
            <a:ext cx="9052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Obs2: </a:t>
            </a:r>
            <a:r>
              <a:rPr lang="en-US" sz="2600" dirty="0" smtClean="0">
                <a:solidFill>
                  <a:srgbClr val="000000"/>
                </a:solidFill>
              </a:rPr>
              <a:t>“Semi</a:t>
            </a:r>
            <a:r>
              <a:rPr lang="en-US" sz="2600" dirty="0" smtClean="0"/>
              <a:t>-classical” quantum de </a:t>
            </a:r>
            <a:r>
              <a:rPr lang="en-US" sz="2600" dirty="0" err="1" smtClean="0"/>
              <a:t>Finetti</a:t>
            </a:r>
            <a:r>
              <a:rPr lang="en-US" sz="2600" dirty="0" smtClean="0"/>
              <a:t> </a:t>
            </a:r>
            <a:r>
              <a:rPr lang="en-US" sz="2600" dirty="0" err="1" smtClean="0"/>
              <a:t>Thm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3366FF"/>
                </a:solidFill>
                <a:cs typeface="Calibri"/>
              </a:rPr>
              <a:t>Quantum de </a:t>
            </a:r>
            <a:r>
              <a:rPr lang="en-GB" sz="4000" b="1" dirty="0" err="1">
                <a:solidFill>
                  <a:srgbClr val="3366FF"/>
                </a:solidFill>
                <a:cs typeface="Calibri"/>
              </a:rPr>
              <a:t>Finetti</a:t>
            </a:r>
            <a:r>
              <a:rPr lang="en-GB" sz="4000" b="1" dirty="0">
                <a:solidFill>
                  <a:srgbClr val="3366FF"/>
                </a:solidFill>
                <a:cs typeface="Calibri"/>
              </a:rPr>
              <a:t> for Local Measurements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00" y="1660501"/>
            <a:ext cx="8932117" cy="3481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5646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for Local Measurements (part 2)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</a:rPr>
              <a:t>Thm</a:t>
            </a:r>
            <a:r>
              <a:rPr lang="en-US" sz="2800" b="1" dirty="0">
                <a:solidFill>
                  <a:srgbClr val="000090"/>
                </a:solidFill>
              </a:rPr>
              <a:t> P</a:t>
            </a:r>
            <a:r>
              <a:rPr lang="en-US" sz="2800" b="1" dirty="0" smtClean="0">
                <a:solidFill>
                  <a:srgbClr val="000090"/>
                </a:solidFill>
              </a:rPr>
              <a:t>art 2 </a:t>
            </a:r>
            <a:r>
              <a:rPr lang="en-US" sz="2500" dirty="0" smtClean="0">
                <a:solidFill>
                  <a:srgbClr val="000000"/>
                </a:solidFill>
              </a:rPr>
              <a:t>For any symmetric state</a:t>
            </a: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/>
              <a:t>there is a measure μ </a:t>
            </a:r>
            <a:r>
              <a:rPr lang="en-US" sz="2600" dirty="0" err="1" smtClean="0"/>
              <a:t>s.t.</a:t>
            </a:r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w</a:t>
            </a:r>
            <a:r>
              <a:rPr lang="en-US" sz="2600" dirty="0" smtClean="0">
                <a:solidFill>
                  <a:srgbClr val="000000"/>
                </a:solidFill>
              </a:rPr>
              <a:t>ith</a:t>
            </a:r>
            <a:r>
              <a:rPr lang="en-US" sz="2600" dirty="0" smtClean="0">
                <a:solidFill>
                  <a:srgbClr val="000090"/>
                </a:solidFill>
              </a:rPr>
              <a:t>                                                         </a:t>
            </a:r>
            <a:r>
              <a:rPr lang="en-US" sz="2600" dirty="0" smtClean="0"/>
              <a:t>quantum-classical channels</a:t>
            </a:r>
            <a:r>
              <a:rPr lang="en-US" sz="2600" dirty="0" smtClean="0">
                <a:solidFill>
                  <a:srgbClr val="000090"/>
                </a:solidFill>
              </a:rPr>
              <a:t>   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33583"/>
              </p:ext>
            </p:extLst>
          </p:nvPr>
        </p:nvGraphicFramePr>
        <p:xfrm>
          <a:off x="5026378" y="1788279"/>
          <a:ext cx="34575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4" name="Equation" r:id="rId3" imgW="1524000" imgH="228600" progId="Equation.3">
                  <p:embed/>
                </p:oleObj>
              </mc:Choice>
              <mc:Fallback>
                <p:oleObj name="Equation" r:id="rId3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6378" y="1788279"/>
                        <a:ext cx="34575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541"/>
              </p:ext>
            </p:extLst>
          </p:nvPr>
        </p:nvGraphicFramePr>
        <p:xfrm>
          <a:off x="868363" y="2768600"/>
          <a:ext cx="73279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5" name="Equation" r:id="rId5" imgW="3073400" imgH="825500" progId="Equation.3">
                  <p:embed/>
                </p:oleObj>
              </mc:Choice>
              <mc:Fallback>
                <p:oleObj name="Equation" r:id="rId5" imgW="30734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8363" y="2768600"/>
                        <a:ext cx="7327900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36955"/>
              </p:ext>
            </p:extLst>
          </p:nvPr>
        </p:nvGraphicFramePr>
        <p:xfrm>
          <a:off x="986191" y="4669366"/>
          <a:ext cx="39131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6" name="Equation" r:id="rId7" imgW="1676400" imgH="457200" progId="Equation.3">
                  <p:embed/>
                </p:oleObj>
              </mc:Choice>
              <mc:Fallback>
                <p:oleObj name="Equation" r:id="rId7" imgW="167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191" y="4669366"/>
                        <a:ext cx="39131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84138" y="1770051"/>
            <a:ext cx="8932117" cy="40585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38" y="5940777"/>
            <a:ext cx="7662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Compare with dimension independent classical de </a:t>
            </a:r>
            <a:r>
              <a:rPr lang="en-US" sz="2500" dirty="0" err="1" smtClean="0">
                <a:solidFill>
                  <a:srgbClr val="000000"/>
                </a:solidFill>
              </a:rPr>
              <a:t>Finetti</a:t>
            </a:r>
            <a:r>
              <a:rPr lang="en-US" sz="2500" dirty="0" smtClean="0">
                <a:solidFill>
                  <a:srgbClr val="000000"/>
                </a:solidFill>
              </a:rPr>
              <a:t>   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                                     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Diaconis</a:t>
            </a:r>
            <a:r>
              <a:rPr lang="en-US" sz="2200" dirty="0" smtClean="0">
                <a:solidFill>
                  <a:srgbClr val="000090"/>
                </a:solidFill>
              </a:rPr>
              <a:t>, Freedman ‘80) 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Short Quantum Proofs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48503"/>
            <a:ext cx="86673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 </a:t>
            </a:r>
            <a:r>
              <a:rPr lang="en-US" sz="2500" dirty="0" err="1" smtClean="0"/>
              <a:t>satisfiable</a:t>
            </a:r>
            <a:r>
              <a:rPr lang="en-US" sz="2500" dirty="0" smtClean="0"/>
              <a:t> 3-SAT instance on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variables, what’s the size of the smallest proof for it?</a:t>
            </a:r>
          </a:p>
          <a:p>
            <a:endParaRPr lang="en-US" sz="1100" dirty="0"/>
          </a:p>
          <a:p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3A793E"/>
                </a:solidFill>
              </a:rPr>
              <a:t>Remainder</a:t>
            </a:r>
            <a:r>
              <a:rPr lang="en-US" sz="2500" dirty="0" smtClean="0"/>
              <a:t> 3-SAT: (x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j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k</a:t>
            </a:r>
            <a:r>
              <a:rPr lang="en-US" sz="2500" dirty="0" smtClean="0"/>
              <a:t>) and … and (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p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q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s</a:t>
            </a:r>
            <a:r>
              <a:rPr lang="en-US" sz="2500" dirty="0" smtClean="0"/>
              <a:t>))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59759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Short Quantum Proofs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48503"/>
            <a:ext cx="86673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 </a:t>
            </a:r>
            <a:r>
              <a:rPr lang="en-US" sz="2500" dirty="0" err="1" smtClean="0"/>
              <a:t>satisfiable</a:t>
            </a:r>
            <a:r>
              <a:rPr lang="en-US" sz="2500" dirty="0" smtClean="0"/>
              <a:t> 3-SAT instance on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variables, what’s the size of the smallest proof for it?</a:t>
            </a:r>
          </a:p>
          <a:p>
            <a:endParaRPr lang="en-US" sz="1100" dirty="0"/>
          </a:p>
          <a:p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3A793E"/>
                </a:solidFill>
              </a:rPr>
              <a:t>Remainder</a:t>
            </a:r>
            <a:r>
              <a:rPr lang="en-US" sz="2500" dirty="0" smtClean="0"/>
              <a:t> 3-SAT: (x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j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k</a:t>
            </a:r>
            <a:r>
              <a:rPr lang="en-US" sz="2500" dirty="0" smtClean="0"/>
              <a:t>) and … and (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p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q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s</a:t>
            </a:r>
            <a:r>
              <a:rPr lang="en-US" sz="2500" dirty="0" smtClean="0"/>
              <a:t>))</a:t>
            </a:r>
            <a:endParaRPr lang="en-US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2128" y="3452091"/>
            <a:ext cx="83723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Classically we need 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(n)</a:t>
            </a:r>
            <a:r>
              <a:rPr lang="en-US" sz="2500" dirty="0" smtClean="0"/>
              <a:t> bits, 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time algorithm for SAT</a:t>
            </a:r>
          </a:p>
          <a:p>
            <a:endParaRPr lang="en-US" sz="2500" dirty="0"/>
          </a:p>
          <a:p>
            <a:r>
              <a:rPr lang="en-US" sz="2500" dirty="0" err="1" smtClean="0"/>
              <a:t>Quantumly</a:t>
            </a:r>
            <a:r>
              <a:rPr lang="en-US" sz="2500" dirty="0" smtClean="0"/>
              <a:t> we need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err="1" smtClean="0"/>
              <a:t>qubits</a:t>
            </a:r>
            <a:r>
              <a:rPr lang="en-US" sz="2500" dirty="0" smtClean="0"/>
              <a:t>, unless there is a quantum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 </a:t>
            </a:r>
            <a:r>
              <a:rPr lang="en-US" sz="2200" dirty="0" smtClean="0">
                <a:solidFill>
                  <a:srgbClr val="000090"/>
                </a:solidFill>
              </a:rPr>
              <a:t>(Marriott and </a:t>
            </a:r>
            <a:r>
              <a:rPr lang="en-US" sz="2200" dirty="0" err="1" smtClean="0">
                <a:solidFill>
                  <a:srgbClr val="000090"/>
                </a:solidFill>
              </a:rPr>
              <a:t>Watrous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05)</a:t>
            </a:r>
          </a:p>
        </p:txBody>
      </p:sp>
    </p:spTree>
    <p:extLst>
      <p:ext uri="{BB962C8B-B14F-4D97-AF65-F5344CB8AC3E}">
        <p14:creationId xmlns:p14="http://schemas.microsoft.com/office/powerpoint/2010/main" val="2726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252129" y="5807364"/>
            <a:ext cx="8372326" cy="814826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Short Quantum Proofs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48503"/>
            <a:ext cx="86673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 </a:t>
            </a:r>
            <a:r>
              <a:rPr lang="en-US" sz="2500" dirty="0" err="1" smtClean="0"/>
              <a:t>satisfiable</a:t>
            </a:r>
            <a:r>
              <a:rPr lang="en-US" sz="2500" dirty="0" smtClean="0"/>
              <a:t> 3-SAT instance on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variables, what’s the size of the smallest proof for it?</a:t>
            </a:r>
          </a:p>
          <a:p>
            <a:endParaRPr lang="en-US" sz="1100" dirty="0"/>
          </a:p>
          <a:p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3A793E"/>
                </a:solidFill>
              </a:rPr>
              <a:t>Remainder</a:t>
            </a:r>
            <a:r>
              <a:rPr lang="en-US" sz="2500" dirty="0" smtClean="0"/>
              <a:t> 3-SAT: (x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j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k</a:t>
            </a:r>
            <a:r>
              <a:rPr lang="en-US" sz="2500" dirty="0" smtClean="0"/>
              <a:t>) and … and (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p</a:t>
            </a:r>
            <a:r>
              <a:rPr lang="en-US" sz="2500" dirty="0" smtClean="0"/>
              <a:t> 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q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or </a:t>
            </a:r>
            <a:r>
              <a:rPr lang="en-US" sz="2500" dirty="0" err="1" smtClean="0"/>
              <a:t>x</a:t>
            </a:r>
            <a:r>
              <a:rPr lang="en-US" sz="2500" baseline="-25000" dirty="0" err="1" smtClean="0"/>
              <a:t>s</a:t>
            </a:r>
            <a:r>
              <a:rPr lang="en-US" sz="2500" dirty="0" smtClean="0"/>
              <a:t>))</a:t>
            </a:r>
            <a:endParaRPr lang="en-US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2128" y="3452091"/>
            <a:ext cx="8372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Classically we need 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(n)</a:t>
            </a:r>
            <a:r>
              <a:rPr lang="en-US" sz="2500" dirty="0" smtClean="0"/>
              <a:t> bits, 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time algorithm for SAT</a:t>
            </a:r>
          </a:p>
          <a:p>
            <a:endParaRPr lang="en-US" sz="2500" dirty="0"/>
          </a:p>
          <a:p>
            <a:r>
              <a:rPr lang="en-US" sz="2500" dirty="0" err="1" smtClean="0"/>
              <a:t>Quantumly</a:t>
            </a:r>
            <a:r>
              <a:rPr lang="en-US" sz="2500" dirty="0" smtClean="0"/>
              <a:t> we need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err="1" smtClean="0"/>
              <a:t>qubits</a:t>
            </a:r>
            <a:r>
              <a:rPr lang="en-US" sz="2500" dirty="0" smtClean="0"/>
              <a:t>, unless there is a quantum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 </a:t>
            </a:r>
            <a:r>
              <a:rPr lang="en-US" sz="2200" dirty="0" smtClean="0">
                <a:solidFill>
                  <a:srgbClr val="000090"/>
                </a:solidFill>
              </a:rPr>
              <a:t>(Marriott and </a:t>
            </a:r>
            <a:r>
              <a:rPr lang="en-US" sz="2200" dirty="0" err="1" smtClean="0">
                <a:solidFill>
                  <a:srgbClr val="000090"/>
                </a:solidFill>
              </a:rPr>
              <a:t>Watrous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05)</a:t>
            </a:r>
          </a:p>
          <a:p>
            <a:endParaRPr lang="en-US" sz="2500" dirty="0"/>
          </a:p>
          <a:p>
            <a:r>
              <a:rPr lang="en-US" sz="2500" dirty="0" smtClean="0"/>
              <a:t>But what if we have a quantum state, but with the</a:t>
            </a:r>
            <a:r>
              <a:rPr lang="en-US" sz="2500" i="1" dirty="0" smtClean="0"/>
              <a:t> promise </a:t>
            </a:r>
            <a:r>
              <a:rPr lang="en-US" sz="2500" dirty="0" smtClean="0"/>
              <a:t>that parts of it are not entangled?</a:t>
            </a:r>
          </a:p>
        </p:txBody>
      </p:sp>
    </p:spTree>
    <p:extLst>
      <p:ext uri="{BB962C8B-B14F-4D97-AF65-F5344CB8AC3E}">
        <p14:creationId xmlns:p14="http://schemas.microsoft.com/office/powerpoint/2010/main" val="231948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28" y="1616364"/>
            <a:ext cx="83723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(Chen, 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 ‘10, based on Aaronson </a:t>
            </a:r>
            <a:r>
              <a:rPr lang="en-US" sz="2200" i="1" dirty="0" smtClean="0">
                <a:solidFill>
                  <a:srgbClr val="000090"/>
                </a:solidFill>
              </a:rPr>
              <a:t>et al </a:t>
            </a:r>
            <a:r>
              <a:rPr lang="en-US" sz="2200" dirty="0" smtClean="0">
                <a:solidFill>
                  <a:srgbClr val="000090"/>
                </a:solidFill>
              </a:rPr>
              <a:t>‘07)</a:t>
            </a:r>
            <a:r>
              <a:rPr lang="en-US" sz="2500" dirty="0" smtClean="0"/>
              <a:t>: One can convince a </a:t>
            </a:r>
          </a:p>
          <a:p>
            <a:r>
              <a:rPr lang="en-US" sz="2500" dirty="0"/>
              <a:t>q</a:t>
            </a:r>
            <a:r>
              <a:rPr lang="en-US" sz="2500" dirty="0" smtClean="0"/>
              <a:t>uantum verifier that a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-variable SAT instance is </a:t>
            </a:r>
            <a:r>
              <a:rPr lang="en-US" sz="2500" dirty="0" err="1" smtClean="0"/>
              <a:t>satisfiable</a:t>
            </a:r>
            <a:r>
              <a:rPr lang="en-US" sz="2500" dirty="0" smtClean="0"/>
              <a:t> by </a:t>
            </a:r>
          </a:p>
          <a:p>
            <a:r>
              <a:rPr lang="en-US" sz="2500" dirty="0" smtClean="0"/>
              <a:t>sending </a:t>
            </a:r>
            <a:r>
              <a:rPr lang="en-US" sz="2500" dirty="0" smtClean="0">
                <a:solidFill>
                  <a:srgbClr val="FF0000"/>
                </a:solidFill>
              </a:rPr>
              <a:t>m = O(n</a:t>
            </a:r>
            <a:r>
              <a:rPr lang="en-US" sz="2500" baseline="30000" dirty="0" smtClean="0">
                <a:solidFill>
                  <a:srgbClr val="FF0000"/>
                </a:solidFill>
              </a:rPr>
              <a:t>1/2</a:t>
            </a:r>
            <a:r>
              <a:rPr lang="en-US" sz="2500" dirty="0" smtClean="0">
                <a:solidFill>
                  <a:srgbClr val="FF0000"/>
                </a:solidFill>
              </a:rPr>
              <a:t>polylog(n))</a:t>
            </a:r>
            <a:r>
              <a:rPr lang="en-US" sz="2500" dirty="0" smtClean="0"/>
              <a:t> states, each of </a:t>
            </a:r>
            <a:r>
              <a:rPr lang="en-US" sz="2500" dirty="0" smtClean="0">
                <a:solidFill>
                  <a:srgbClr val="FF0000"/>
                </a:solidFill>
              </a:rPr>
              <a:t>O(log(n)) </a:t>
            </a:r>
            <a:r>
              <a:rPr lang="en-US" sz="2500" dirty="0" err="1" smtClean="0"/>
              <a:t>qubits</a:t>
            </a:r>
            <a:r>
              <a:rPr lang="en-US" sz="2500" dirty="0" smtClean="0"/>
              <a:t>, assuming the </a:t>
            </a:r>
            <a:r>
              <a:rPr lang="en-US" sz="2500" dirty="0" smtClean="0">
                <a:solidFill>
                  <a:srgbClr val="008000"/>
                </a:solidFill>
              </a:rPr>
              <a:t>promise</a:t>
            </a:r>
            <a:r>
              <a:rPr lang="en-US" sz="2500" dirty="0" smtClean="0"/>
              <a:t> that the </a:t>
            </a:r>
            <a:r>
              <a:rPr lang="en-US" sz="2500" dirty="0" smtClean="0">
                <a:solidFill>
                  <a:srgbClr val="008000"/>
                </a:solidFill>
              </a:rPr>
              <a:t>states are not entangled with each other. </a:t>
            </a:r>
          </a:p>
          <a:p>
            <a:r>
              <a:rPr lang="en-US" sz="2500" dirty="0" smtClean="0"/>
              <a:t>The verifier only measures </a:t>
            </a:r>
            <a:r>
              <a:rPr lang="en-US" sz="2500" dirty="0" smtClean="0">
                <a:solidFill>
                  <a:srgbClr val="3A793E"/>
                </a:solidFill>
              </a:rPr>
              <a:t>locally</a:t>
            </a:r>
            <a:r>
              <a:rPr lang="en-US" sz="2500" dirty="0" smtClean="0"/>
              <a:t> each state and post-process the classical outcomes.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764" y="1616364"/>
            <a:ext cx="8707145" cy="27853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4402" y="5194445"/>
            <a:ext cx="796636" cy="75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5893" y="5194445"/>
            <a:ext cx="796636" cy="75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4292" y="5194445"/>
            <a:ext cx="796636" cy="75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7328" y="5194445"/>
            <a:ext cx="796636" cy="75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98200" y="5206535"/>
            <a:ext cx="796636" cy="75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4764" y="5055900"/>
            <a:ext cx="64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4492" y="5379172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82165" y="5371363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7474" y="5385217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7419" y="5385217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48291" y="5429635"/>
            <a:ext cx="6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k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7" idx="0"/>
          </p:cNvCxnSpPr>
          <p:nvPr/>
        </p:nvCxnSpPr>
        <p:spPr>
          <a:xfrm>
            <a:off x="1792720" y="4940445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7302" y="4933518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52611" y="4933518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55647" y="4933518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78047" y="4933518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44068"/>
              </p:ext>
            </p:extLst>
          </p:nvPr>
        </p:nvGraphicFramePr>
        <p:xfrm>
          <a:off x="1544492" y="4475307"/>
          <a:ext cx="5397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8" name="Equation" r:id="rId3" imgW="279400" imgH="241300" progId="Equation.3">
                  <p:embed/>
                </p:oleObj>
              </mc:Choice>
              <mc:Fallback>
                <p:oleObj name="Equation" r:id="rId3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492" y="4475307"/>
                        <a:ext cx="5397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15978"/>
              </p:ext>
            </p:extLst>
          </p:nvPr>
        </p:nvGraphicFramePr>
        <p:xfrm>
          <a:off x="2767734" y="4462753"/>
          <a:ext cx="5651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9" name="Equation" r:id="rId5" imgW="292100" imgH="241300" progId="Equation.3">
                  <p:embed/>
                </p:oleObj>
              </mc:Choice>
              <mc:Fallback>
                <p:oleObj name="Equation" r:id="rId5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7734" y="4462753"/>
                        <a:ext cx="5651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786358"/>
              </p:ext>
            </p:extLst>
          </p:nvPr>
        </p:nvGraphicFramePr>
        <p:xfrm>
          <a:off x="3927474" y="4475308"/>
          <a:ext cx="5651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0" name="Equation" r:id="rId7" imgW="292100" imgH="241300" progId="Equation.3">
                  <p:embed/>
                </p:oleObj>
              </mc:Choice>
              <mc:Fallback>
                <p:oleObj name="Equation" r:id="rId7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7474" y="4475308"/>
                        <a:ext cx="5651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96456"/>
              </p:ext>
            </p:extLst>
          </p:nvPr>
        </p:nvGraphicFramePr>
        <p:xfrm>
          <a:off x="5073072" y="4475308"/>
          <a:ext cx="5651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1" name="Equation" r:id="rId9" imgW="292100" imgH="241300" progId="Equation.3">
                  <p:embed/>
                </p:oleObj>
              </mc:Choice>
              <mc:Fallback>
                <p:oleObj name="Equation" r:id="rId9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3072" y="4475308"/>
                        <a:ext cx="5651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33662"/>
              </p:ext>
            </p:extLst>
          </p:nvPr>
        </p:nvGraphicFramePr>
        <p:xfrm>
          <a:off x="6509696" y="4379082"/>
          <a:ext cx="23098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2" name="Equation" r:id="rId11" imgW="1193800" imgH="317500" progId="Equation.3">
                  <p:embed/>
                </p:oleObj>
              </mc:Choice>
              <mc:Fallback>
                <p:oleObj name="Equation" r:id="rId11" imgW="1193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9696" y="4379082"/>
                        <a:ext cx="2309812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>
          <a:xfrm rot="5400000">
            <a:off x="4153765" y="3216097"/>
            <a:ext cx="300179" cy="578196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17510" y="6279716"/>
            <a:ext cx="4343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Classical post-processing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9119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(in complexity theory jargon….)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455" y="1748503"/>
            <a:ext cx="81972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(m, c, s)</a:t>
            </a:r>
            <a:r>
              <a:rPr lang="en-US" sz="2500" dirty="0" smtClean="0"/>
              <a:t>: Analogue of QMA (or NP) where </a:t>
            </a:r>
            <a:r>
              <a:rPr lang="en-US" sz="2500" dirty="0" err="1" smtClean="0"/>
              <a:t>prover</a:t>
            </a:r>
            <a:r>
              <a:rPr lang="en-US" sz="2500" dirty="0" smtClean="0"/>
              <a:t> sends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</a:t>
            </a:r>
            <a:r>
              <a:rPr lang="en-US" sz="2500" dirty="0" err="1" smtClean="0"/>
              <a:t>unentangled</a:t>
            </a:r>
            <a:r>
              <a:rPr lang="en-US" sz="2500" dirty="0" smtClean="0"/>
              <a:t> proofs, each of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, to the verifier, who measures each of the proofs and classical post-process the outcomes to decide whether to accept. 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3A793E"/>
                </a:solidFill>
              </a:rPr>
              <a:t>YES instance</a:t>
            </a:r>
            <a:r>
              <a:rPr lang="en-US" sz="2500" dirty="0" smtClean="0"/>
              <a:t>: there is a proof that makes him accept with prob. </a:t>
            </a:r>
            <a:r>
              <a:rPr lang="en-US" sz="2500" dirty="0" smtClean="0">
                <a:solidFill>
                  <a:srgbClr val="FF0000"/>
                </a:solidFill>
              </a:rPr>
              <a:t>&gt; c</a:t>
            </a:r>
            <a:r>
              <a:rPr lang="en-US" sz="2500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3A793E"/>
                </a:solidFill>
              </a:rPr>
              <a:t>NO instance</a:t>
            </a:r>
            <a:r>
              <a:rPr lang="en-US" sz="2500" dirty="0" smtClean="0"/>
              <a:t>: no proof is accepted with prob. </a:t>
            </a:r>
            <a:r>
              <a:rPr lang="en-US" sz="2500" dirty="0" smtClean="0">
                <a:solidFill>
                  <a:srgbClr val="FF0000"/>
                </a:solidFill>
              </a:rPr>
              <a:t>&gt; s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3565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Symmetric States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4946"/>
              </p:ext>
            </p:extLst>
          </p:nvPr>
        </p:nvGraphicFramePr>
        <p:xfrm>
          <a:off x="429613" y="1846623"/>
          <a:ext cx="4344328" cy="53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9" name="Equation" r:id="rId3" imgW="1854200" imgH="228600" progId="Equation.3">
                  <p:embed/>
                </p:oleObj>
              </mc:Choice>
              <mc:Fallback>
                <p:oleObj name="Equation" r:id="rId3" imgW="185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613" y="1846623"/>
                        <a:ext cx="4344328" cy="535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5031" y="1846623"/>
            <a:ext cx="816040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                                                              is permutation symmetric</a:t>
            </a:r>
          </a:p>
          <a:p>
            <a:endParaRPr lang="en-US" sz="10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in the B subsystems if                                         for every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permutation π.</a:t>
            </a:r>
            <a:endParaRPr lang="en-US" sz="25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37458"/>
              </p:ext>
            </p:extLst>
          </p:nvPr>
        </p:nvGraphicFramePr>
        <p:xfrm>
          <a:off x="3361066" y="2381827"/>
          <a:ext cx="2825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0" name="Equation" r:id="rId5" imgW="1206500" imgH="241300" progId="Equation.3">
                  <p:embed/>
                </p:oleObj>
              </mc:Choice>
              <mc:Fallback>
                <p:oleObj name="Equation" r:id="rId5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1066" y="2381827"/>
                        <a:ext cx="28257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38072"/>
              </p:ext>
            </p:extLst>
          </p:nvPr>
        </p:nvGraphicFramePr>
        <p:xfrm>
          <a:off x="4483648" y="3367095"/>
          <a:ext cx="1233074" cy="63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1" name="Equation" r:id="rId7" imgW="444500" imgH="228600" progId="Equation.3">
                  <p:embed/>
                </p:oleObj>
              </mc:Choice>
              <mc:Fallback>
                <p:oleObj name="Equation" r:id="rId7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3648" y="3367095"/>
                        <a:ext cx="1233074" cy="634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Oval 79"/>
          <p:cNvSpPr/>
          <p:nvPr/>
        </p:nvSpPr>
        <p:spPr>
          <a:xfrm>
            <a:off x="1848258" y="387564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392495" y="388619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896197" y="389673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453945" y="391024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998182" y="392079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528769" y="3941880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032471" y="3952425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745035" y="415935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88" name="TextBox 87"/>
          <p:cNvSpPr txBox="1"/>
          <p:nvPr/>
        </p:nvSpPr>
        <p:spPr>
          <a:xfrm>
            <a:off x="2338449" y="414321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1</a:t>
            </a:r>
            <a:endParaRPr lang="en-US" sz="2500" dirty="0"/>
          </a:p>
        </p:txBody>
      </p:sp>
      <p:sp>
        <p:nvSpPr>
          <p:cNvPr id="89" name="TextBox 88"/>
          <p:cNvSpPr txBox="1"/>
          <p:nvPr/>
        </p:nvSpPr>
        <p:spPr>
          <a:xfrm>
            <a:off x="2896197" y="415030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2</a:t>
            </a:r>
            <a:endParaRPr lang="en-US" sz="2500" dirty="0"/>
          </a:p>
        </p:txBody>
      </p:sp>
      <p:sp>
        <p:nvSpPr>
          <p:cNvPr id="90" name="TextBox 89"/>
          <p:cNvSpPr txBox="1"/>
          <p:nvPr/>
        </p:nvSpPr>
        <p:spPr>
          <a:xfrm>
            <a:off x="4677536" y="3684196"/>
            <a:ext cx="85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sp>
        <p:nvSpPr>
          <p:cNvPr id="91" name="TextBox 90"/>
          <p:cNvSpPr txBox="1"/>
          <p:nvPr/>
        </p:nvSpPr>
        <p:spPr>
          <a:xfrm>
            <a:off x="3440434" y="417732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n-1</a:t>
            </a:r>
            <a:endParaRPr lang="en-US" sz="2500" dirty="0"/>
          </a:p>
        </p:txBody>
      </p:sp>
      <p:sp>
        <p:nvSpPr>
          <p:cNvPr id="92" name="TextBox 91"/>
          <p:cNvSpPr txBox="1"/>
          <p:nvPr/>
        </p:nvSpPr>
        <p:spPr>
          <a:xfrm>
            <a:off x="3998182" y="418044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4</a:t>
            </a:r>
            <a:endParaRPr lang="en-US" sz="2500" dirty="0"/>
          </a:p>
        </p:txBody>
      </p:sp>
      <p:sp>
        <p:nvSpPr>
          <p:cNvPr id="93" name="TextBox 92"/>
          <p:cNvSpPr txBox="1"/>
          <p:nvPr/>
        </p:nvSpPr>
        <p:spPr>
          <a:xfrm>
            <a:off x="5488236" y="4214064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3</a:t>
            </a:r>
            <a:endParaRPr lang="en-US" sz="2500" dirty="0"/>
          </a:p>
        </p:txBody>
      </p:sp>
      <p:sp>
        <p:nvSpPr>
          <p:cNvPr id="94" name="TextBox 93"/>
          <p:cNvSpPr txBox="1"/>
          <p:nvPr/>
        </p:nvSpPr>
        <p:spPr>
          <a:xfrm>
            <a:off x="6032471" y="4225589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</a:t>
            </a:r>
            <a:r>
              <a:rPr lang="en-US" sz="2500" baseline="-25000" dirty="0" err="1" smtClean="0"/>
              <a:t>n</a:t>
            </a:r>
            <a:endParaRPr lang="en-US" sz="2500" dirty="0"/>
          </a:p>
        </p:txBody>
      </p:sp>
      <p:cxnSp>
        <p:nvCxnSpPr>
          <p:cNvPr id="95" name="Curved Connector 94"/>
          <p:cNvCxnSpPr>
            <a:stCxn id="80" idx="0"/>
            <a:endCxn id="86" idx="2"/>
          </p:cNvCxnSpPr>
          <p:nvPr/>
        </p:nvCxnSpPr>
        <p:spPr>
          <a:xfrm rot="16200000" flipH="1">
            <a:off x="3918872" y="1980681"/>
            <a:ext cx="218635" cy="4008562"/>
          </a:xfrm>
          <a:prstGeom prst="curvedConnector4">
            <a:avLst>
              <a:gd name="adj1" fmla="val 12848"/>
              <a:gd name="adj2" fmla="val 521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024"/>
              </p:ext>
            </p:extLst>
          </p:nvPr>
        </p:nvGraphicFramePr>
        <p:xfrm>
          <a:off x="4448095" y="5324634"/>
          <a:ext cx="1233074" cy="63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2" name="Equation" r:id="rId9" imgW="444500" imgH="228600" progId="Equation.3">
                  <p:embed/>
                </p:oleObj>
              </mc:Choice>
              <mc:Fallback>
                <p:oleObj name="Equation" r:id="rId9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8095" y="5324634"/>
                        <a:ext cx="1233074" cy="634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Oval 96"/>
          <p:cNvSpPr/>
          <p:nvPr/>
        </p:nvSpPr>
        <p:spPr>
          <a:xfrm>
            <a:off x="1812705" y="583318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356942" y="584372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860644" y="585427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18392" y="586778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2629" y="587832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93216" y="5899419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96918" y="5909964"/>
            <a:ext cx="351302" cy="283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709482" y="611689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302896" y="610075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1</a:t>
            </a:r>
            <a:endParaRPr lang="en-US" sz="25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860644" y="610784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2</a:t>
            </a:r>
            <a:endParaRPr lang="en-US" sz="25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641983" y="5641735"/>
            <a:ext cx="85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404881" y="613486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/>
              <a:t>3</a:t>
            </a:r>
            <a:endParaRPr lang="en-US" sz="25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962629" y="613798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4</a:t>
            </a:r>
            <a:endParaRPr lang="en-US" sz="25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452683" y="6171603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r>
              <a:rPr lang="en-US" sz="2500" baseline="-25000" dirty="0" smtClean="0"/>
              <a:t>n-1</a:t>
            </a:r>
            <a:endParaRPr lang="en-US" sz="25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996918" y="6183128"/>
            <a:ext cx="909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B</a:t>
            </a:r>
            <a:r>
              <a:rPr lang="en-US" sz="2500" baseline="-25000" dirty="0" err="1" smtClean="0"/>
              <a:t>n</a:t>
            </a:r>
            <a:endParaRPr lang="en-US" sz="2500" dirty="0"/>
          </a:p>
        </p:txBody>
      </p:sp>
      <p:cxnSp>
        <p:nvCxnSpPr>
          <p:cNvPr id="112" name="Curved Connector 111"/>
          <p:cNvCxnSpPr>
            <a:stCxn id="97" idx="0"/>
            <a:endCxn id="103" idx="2"/>
          </p:cNvCxnSpPr>
          <p:nvPr/>
        </p:nvCxnSpPr>
        <p:spPr>
          <a:xfrm rot="16200000" flipH="1">
            <a:off x="3883319" y="3938220"/>
            <a:ext cx="218635" cy="4008562"/>
          </a:xfrm>
          <a:prstGeom prst="curvedConnector4">
            <a:avLst>
              <a:gd name="adj1" fmla="val 12848"/>
              <a:gd name="adj2" fmla="val 521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 rot="5400000">
            <a:off x="2488686" y="5116223"/>
            <a:ext cx="1121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sp>
        <p:nvSpPr>
          <p:cNvPr id="114" name="Arc 113"/>
          <p:cNvSpPr/>
          <p:nvPr/>
        </p:nvSpPr>
        <p:spPr>
          <a:xfrm rot="7951078">
            <a:off x="3213988" y="2380609"/>
            <a:ext cx="2677553" cy="279339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(in complexity theory jargon….)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9764" y="4533881"/>
            <a:ext cx="8811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(Chen, 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-variable SAT is in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O</a:t>
            </a:r>
            <a:r>
              <a:rPr lang="en-US" sz="2500" baseline="-25000" dirty="0" smtClean="0">
                <a:solidFill>
                  <a:srgbClr val="3A793E"/>
                </a:solidFill>
              </a:rPr>
              <a:t>(log(n))</a:t>
            </a:r>
            <a:r>
              <a:rPr lang="en-US" sz="2500" dirty="0" smtClean="0">
                <a:solidFill>
                  <a:srgbClr val="3A793E"/>
                </a:solidFill>
              </a:rPr>
              <a:t>(n</a:t>
            </a:r>
            <a:r>
              <a:rPr lang="en-US" sz="2500" baseline="30000" dirty="0" smtClean="0">
                <a:solidFill>
                  <a:srgbClr val="3A793E"/>
                </a:solidFill>
              </a:rPr>
              <a:t>1/2</a:t>
            </a:r>
            <a:r>
              <a:rPr lang="en-US" sz="2500" dirty="0" smtClean="0">
                <a:solidFill>
                  <a:srgbClr val="3A793E"/>
                </a:solidFill>
              </a:rPr>
              <a:t>polylog(n), 2/3, 1/3)</a:t>
            </a:r>
            <a:endParaRPr lang="en-US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496455" y="1748503"/>
            <a:ext cx="81972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(m, c, s)</a:t>
            </a:r>
            <a:r>
              <a:rPr lang="en-US" sz="2500" dirty="0" smtClean="0"/>
              <a:t>: Analogue of QMA (or NP) where </a:t>
            </a:r>
            <a:r>
              <a:rPr lang="en-US" sz="2500" dirty="0" err="1" smtClean="0"/>
              <a:t>prover</a:t>
            </a:r>
            <a:r>
              <a:rPr lang="en-US" sz="2500" dirty="0" smtClean="0"/>
              <a:t> sends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</a:t>
            </a:r>
            <a:r>
              <a:rPr lang="en-US" sz="2500" dirty="0" err="1" smtClean="0"/>
              <a:t>unentangled</a:t>
            </a:r>
            <a:r>
              <a:rPr lang="en-US" sz="2500" dirty="0" smtClean="0"/>
              <a:t> proofs, each of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, to the verifier, who measures each of the proofs and classical post-process the outcomes to decide whether to accept. 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3A793E"/>
                </a:solidFill>
              </a:rPr>
              <a:t>YES instance</a:t>
            </a:r>
            <a:r>
              <a:rPr lang="en-US" sz="2500" dirty="0" smtClean="0"/>
              <a:t>: there is a proof that makes him accept with prob. </a:t>
            </a:r>
            <a:r>
              <a:rPr lang="en-US" sz="2500" dirty="0" smtClean="0">
                <a:solidFill>
                  <a:srgbClr val="FF0000"/>
                </a:solidFill>
              </a:rPr>
              <a:t>&gt; c</a:t>
            </a:r>
            <a:r>
              <a:rPr lang="en-US" sz="2500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3A793E"/>
                </a:solidFill>
              </a:rPr>
              <a:t>NO instance</a:t>
            </a:r>
            <a:r>
              <a:rPr lang="en-US" sz="2500" dirty="0" smtClean="0"/>
              <a:t>: no proof is accepted with prob. </a:t>
            </a:r>
            <a:r>
              <a:rPr lang="en-US" sz="2500" dirty="0" smtClean="0">
                <a:solidFill>
                  <a:srgbClr val="FF0000"/>
                </a:solidFill>
              </a:rPr>
              <a:t>&gt; s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0799" y="4533881"/>
            <a:ext cx="8859107" cy="889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63" y="5546105"/>
            <a:ext cx="881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Implies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3A793E"/>
                </a:solidFill>
              </a:rPr>
              <a:t>) </a:t>
            </a:r>
            <a:r>
              <a:rPr lang="en-US" sz="2500" dirty="0" smtClean="0"/>
              <a:t>is </a:t>
            </a:r>
            <a:r>
              <a:rPr lang="en-US" sz="2500" dirty="0" smtClean="0">
                <a:solidFill>
                  <a:srgbClr val="FF0000"/>
                </a:solidFill>
              </a:rPr>
              <a:t>not</a:t>
            </a:r>
            <a:r>
              <a:rPr lang="en-US" sz="2500" dirty="0" smtClean="0"/>
              <a:t> in </a:t>
            </a:r>
            <a:r>
              <a:rPr lang="en-US" sz="2500" dirty="0" err="1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3000" baseline="-25000" dirty="0" smtClean="0">
                <a:solidFill>
                  <a:srgbClr val="FF0000"/>
                </a:solidFill>
              </a:rPr>
              <a:t>(km</a:t>
            </a:r>
            <a:r>
              <a:rPr lang="en-US" sz="1300" dirty="0" smtClean="0">
                <a:solidFill>
                  <a:srgbClr val="FF0000"/>
                </a:solidFill>
              </a:rPr>
              <a:t>2-ε</a:t>
            </a:r>
            <a:r>
              <a:rPr lang="en-US" sz="3000" baseline="-25000" dirty="0" smtClean="0">
                <a:solidFill>
                  <a:srgbClr val="FF0000"/>
                </a:solidFill>
              </a:rPr>
              <a:t>)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SAT. Square root advantage of </a:t>
            </a:r>
            <a:r>
              <a:rPr lang="en-US" sz="2500" dirty="0" err="1" smtClean="0"/>
              <a:t>unentanglement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411174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Limited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817" y="1783140"/>
            <a:ext cx="8811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(Chen, 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-variable SAT is in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O</a:t>
            </a:r>
            <a:r>
              <a:rPr lang="en-US" sz="2500" baseline="-25000" dirty="0" smtClean="0">
                <a:solidFill>
                  <a:srgbClr val="3A793E"/>
                </a:solidFill>
              </a:rPr>
              <a:t>(log(n))</a:t>
            </a:r>
            <a:r>
              <a:rPr lang="en-US" sz="2500" dirty="0" smtClean="0">
                <a:solidFill>
                  <a:srgbClr val="3A793E"/>
                </a:solidFill>
              </a:rPr>
              <a:t>(n</a:t>
            </a:r>
            <a:r>
              <a:rPr lang="en-US" sz="2500" baseline="30000" dirty="0" smtClean="0">
                <a:solidFill>
                  <a:srgbClr val="3A793E"/>
                </a:solidFill>
              </a:rPr>
              <a:t>1/2</a:t>
            </a:r>
            <a:r>
              <a:rPr lang="en-US" sz="2500" dirty="0" smtClean="0">
                <a:solidFill>
                  <a:srgbClr val="3A793E"/>
                </a:solidFill>
              </a:rPr>
              <a:t>polylog(n), 2/3, 1/3)</a:t>
            </a:r>
            <a:endParaRPr lang="en-US" sz="2500" dirty="0"/>
          </a:p>
        </p:txBody>
      </p:sp>
      <p:sp>
        <p:nvSpPr>
          <p:cNvPr id="32" name="Rectangle 31"/>
          <p:cNvSpPr/>
          <p:nvPr/>
        </p:nvSpPr>
        <p:spPr>
          <a:xfrm>
            <a:off x="159762" y="1783140"/>
            <a:ext cx="8859107" cy="889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16" y="2795364"/>
            <a:ext cx="881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Implies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3A793E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is not</a:t>
            </a:r>
            <a:r>
              <a:rPr lang="en-US" sz="2500" dirty="0" smtClean="0"/>
              <a:t> in </a:t>
            </a:r>
            <a:r>
              <a:rPr lang="en-US" sz="2500" dirty="0" err="1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3000" baseline="-25000" dirty="0" smtClean="0">
                <a:solidFill>
                  <a:srgbClr val="FF0000"/>
                </a:solidFill>
              </a:rPr>
              <a:t>(km</a:t>
            </a:r>
            <a:r>
              <a:rPr lang="en-US" sz="1300" dirty="0" smtClean="0">
                <a:solidFill>
                  <a:srgbClr val="FF0000"/>
                </a:solidFill>
              </a:rPr>
              <a:t>2-ε</a:t>
            </a:r>
            <a:r>
              <a:rPr lang="en-US" sz="3000" baseline="-25000" dirty="0" smtClean="0">
                <a:solidFill>
                  <a:srgbClr val="FF0000"/>
                </a:solidFill>
              </a:rPr>
              <a:t>)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SAT. Square root advantage of </a:t>
            </a:r>
            <a:r>
              <a:rPr lang="en-US" sz="2500" dirty="0" err="1" smtClean="0"/>
              <a:t>unentanglement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26106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Limited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817" y="1783140"/>
            <a:ext cx="8811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(Chen, 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-variable SAT is in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O</a:t>
            </a:r>
            <a:r>
              <a:rPr lang="en-US" sz="2500" baseline="-25000" dirty="0" smtClean="0">
                <a:solidFill>
                  <a:srgbClr val="3A793E"/>
                </a:solidFill>
              </a:rPr>
              <a:t>(log(n))</a:t>
            </a:r>
            <a:r>
              <a:rPr lang="en-US" sz="2500" dirty="0" smtClean="0">
                <a:solidFill>
                  <a:srgbClr val="3A793E"/>
                </a:solidFill>
              </a:rPr>
              <a:t>(n</a:t>
            </a:r>
            <a:r>
              <a:rPr lang="en-US" sz="2500" baseline="30000" dirty="0" smtClean="0">
                <a:solidFill>
                  <a:srgbClr val="3A793E"/>
                </a:solidFill>
              </a:rPr>
              <a:t>1/2</a:t>
            </a:r>
            <a:r>
              <a:rPr lang="en-US" sz="2500" dirty="0" smtClean="0">
                <a:solidFill>
                  <a:srgbClr val="3A793E"/>
                </a:solidFill>
              </a:rPr>
              <a:t>polylog(n), 2/3, 1/3)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207816" y="2795364"/>
            <a:ext cx="881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Implies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3A793E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is not</a:t>
            </a:r>
            <a:r>
              <a:rPr lang="en-US" sz="2500" dirty="0" smtClean="0"/>
              <a:t> in </a:t>
            </a:r>
            <a:r>
              <a:rPr lang="en-US" sz="2500" dirty="0" err="1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3000" baseline="-25000" dirty="0" smtClean="0">
                <a:solidFill>
                  <a:srgbClr val="FF0000"/>
                </a:solidFill>
              </a:rPr>
              <a:t>(km</a:t>
            </a:r>
            <a:r>
              <a:rPr lang="en-US" sz="1300" dirty="0" smtClean="0">
                <a:solidFill>
                  <a:srgbClr val="FF0000"/>
                </a:solidFill>
              </a:rPr>
              <a:t>2-ε</a:t>
            </a:r>
            <a:r>
              <a:rPr lang="en-US" sz="3000" baseline="-25000" dirty="0" smtClean="0">
                <a:solidFill>
                  <a:srgbClr val="FF0000"/>
                </a:solidFill>
              </a:rPr>
              <a:t>)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SAT. Square root advantage of </a:t>
            </a:r>
            <a:r>
              <a:rPr lang="en-US" sz="2500" dirty="0" err="1" smtClean="0"/>
              <a:t>unentanglement</a:t>
            </a:r>
            <a:endParaRPr lang="en-US" sz="2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7817" y="4127426"/>
            <a:ext cx="8811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Cor. </a:t>
            </a:r>
            <a:r>
              <a:rPr lang="en-US" sz="2500" dirty="0" err="1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>
                <a:solidFill>
                  <a:srgbClr val="FF0000"/>
                </a:solidFill>
              </a:rPr>
              <a:t>k</a:t>
            </a:r>
            <a:r>
              <a:rPr lang="en-US" sz="2500" dirty="0">
                <a:solidFill>
                  <a:srgbClr val="3A793E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>
                <a:solidFill>
                  <a:srgbClr val="3A793E"/>
                </a:solidFill>
              </a:rPr>
              <a:t>) </a:t>
            </a:r>
            <a:r>
              <a:rPr lang="en-US" sz="2500" dirty="0">
                <a:solidFill>
                  <a:srgbClr val="FF0000"/>
                </a:solidFill>
              </a:rPr>
              <a:t>is</a:t>
            </a:r>
            <a:r>
              <a:rPr lang="en-US" sz="2500" dirty="0"/>
              <a:t> </a:t>
            </a:r>
            <a:r>
              <a:rPr lang="en-US" sz="2500" dirty="0" smtClean="0"/>
              <a:t>in </a:t>
            </a:r>
            <a:r>
              <a:rPr lang="en-US" sz="2500" dirty="0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smtClean="0">
                <a:solidFill>
                  <a:srgbClr val="FF0000"/>
                </a:solidFill>
              </a:rPr>
              <a:t>O(km</a:t>
            </a:r>
            <a:r>
              <a:rPr lang="en-US" sz="1300" dirty="0" smtClean="0">
                <a:solidFill>
                  <a:srgbClr val="FF0000"/>
                </a:solidFill>
              </a:rPr>
              <a:t>2</a:t>
            </a:r>
            <a:r>
              <a:rPr lang="en-US" sz="3000" baseline="-25000" dirty="0">
                <a:solidFill>
                  <a:srgbClr val="FF0000"/>
                </a:solidFill>
              </a:rPr>
              <a:t>)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 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07816" y="4237181"/>
            <a:ext cx="4560456" cy="542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17" y="4895273"/>
            <a:ext cx="74583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square root advantage is all there is!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07816" y="5372327"/>
            <a:ext cx="86821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A793E"/>
                </a:solidFill>
              </a:rPr>
              <a:t>Proof Idea: </a:t>
            </a:r>
            <a:r>
              <a:rPr lang="en-US" sz="2500" dirty="0" smtClean="0"/>
              <a:t>Instead of sending           , </a:t>
            </a:r>
            <a:r>
              <a:rPr lang="en-US" sz="2500" dirty="0" err="1" smtClean="0"/>
              <a:t>prover</a:t>
            </a:r>
            <a:r>
              <a:rPr lang="en-US" sz="2500" dirty="0" smtClean="0"/>
              <a:t> sends                    .</a:t>
            </a:r>
          </a:p>
          <a:p>
            <a:r>
              <a:rPr lang="en-US" sz="2500" dirty="0" smtClean="0"/>
              <a:t>Verifier symmetrizes </a:t>
            </a:r>
            <a:r>
              <a:rPr lang="en-US" sz="2500" dirty="0" err="1" smtClean="0"/>
              <a:t>ρ</a:t>
            </a:r>
            <a:r>
              <a:rPr lang="en-US" sz="2500" dirty="0" smtClean="0"/>
              <a:t>, traces out all except </a:t>
            </a:r>
            <a:r>
              <a:rPr lang="en-US" sz="2500" i="1" dirty="0" smtClean="0"/>
              <a:t>m</a:t>
            </a:r>
            <a:r>
              <a:rPr lang="en-US" sz="2500" dirty="0" smtClean="0"/>
              <a:t> subsystems and runs original verification protocol. By </a:t>
            </a:r>
            <a:r>
              <a:rPr lang="en-US" sz="2500" dirty="0" err="1" smtClean="0"/>
              <a:t>Thm</a:t>
            </a:r>
            <a:r>
              <a:rPr lang="en-US" sz="2500" dirty="0" smtClean="0"/>
              <a:t> part 2 this works.  </a:t>
            </a:r>
            <a:endParaRPr lang="en-US" sz="25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54036"/>
              </p:ext>
            </p:extLst>
          </p:nvPr>
        </p:nvGraphicFramePr>
        <p:xfrm>
          <a:off x="4209906" y="5311218"/>
          <a:ext cx="758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9" name="Equation" r:id="rId3" imgW="393700" imgH="279400" progId="Equation.3">
                  <p:embed/>
                </p:oleObj>
              </mc:Choice>
              <mc:Fallback>
                <p:oleObj name="Equation" r:id="rId3" imgW="39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9906" y="5311218"/>
                        <a:ext cx="758825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76115"/>
              </p:ext>
            </p:extLst>
          </p:nvPr>
        </p:nvGraphicFramePr>
        <p:xfrm>
          <a:off x="6793057" y="5311527"/>
          <a:ext cx="1388981" cy="63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0" name="Equation" r:id="rId5" imgW="584200" imgH="266700" progId="Equation.3">
                  <p:embed/>
                </p:oleObj>
              </mc:Choice>
              <mc:Fallback>
                <p:oleObj name="Equation" r:id="rId5" imgW="584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3057" y="5311527"/>
                        <a:ext cx="1388981" cy="63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9762" y="1783140"/>
            <a:ext cx="8859107" cy="889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Limited Power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817" y="1783140"/>
            <a:ext cx="8811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(Chen, 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500" dirty="0" smtClean="0"/>
              <a:t>n-variable SAT is in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3A793E"/>
                </a:solidFill>
              </a:rPr>
              <a:t>O</a:t>
            </a:r>
            <a:r>
              <a:rPr lang="en-US" sz="2500" baseline="-25000" dirty="0" smtClean="0">
                <a:solidFill>
                  <a:srgbClr val="3A793E"/>
                </a:solidFill>
              </a:rPr>
              <a:t>(log(n))</a:t>
            </a:r>
            <a:r>
              <a:rPr lang="en-US" sz="2500" dirty="0" smtClean="0">
                <a:solidFill>
                  <a:srgbClr val="3A793E"/>
                </a:solidFill>
              </a:rPr>
              <a:t>(n</a:t>
            </a:r>
            <a:r>
              <a:rPr lang="en-US" sz="2500" baseline="30000" dirty="0" smtClean="0">
                <a:solidFill>
                  <a:srgbClr val="3A793E"/>
                </a:solidFill>
              </a:rPr>
              <a:t>1/2</a:t>
            </a:r>
            <a:r>
              <a:rPr lang="en-US" sz="2500" dirty="0" smtClean="0">
                <a:solidFill>
                  <a:srgbClr val="3A793E"/>
                </a:solidFill>
              </a:rPr>
              <a:t>polylog(n), 2/3, 1/3)</a:t>
            </a:r>
            <a:endParaRPr lang="en-US" sz="2500" dirty="0"/>
          </a:p>
        </p:txBody>
      </p:sp>
      <p:sp>
        <p:nvSpPr>
          <p:cNvPr id="32" name="Rectangle 31"/>
          <p:cNvSpPr/>
          <p:nvPr/>
        </p:nvSpPr>
        <p:spPr>
          <a:xfrm>
            <a:off x="159763" y="1867441"/>
            <a:ext cx="8859107" cy="889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≈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16" y="2795364"/>
            <a:ext cx="881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Implies </a:t>
            </a:r>
            <a:r>
              <a:rPr lang="en-US" sz="2500" dirty="0" err="1" smtClean="0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3A793E"/>
                </a:solidFill>
              </a:rPr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>
                <a:solidFill>
                  <a:srgbClr val="3A793E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is not</a:t>
            </a:r>
            <a:r>
              <a:rPr lang="en-US" sz="2500" dirty="0" smtClean="0"/>
              <a:t> in </a:t>
            </a:r>
            <a:r>
              <a:rPr lang="en-US" sz="2500" dirty="0" err="1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3000" baseline="-25000" dirty="0" smtClean="0">
                <a:solidFill>
                  <a:srgbClr val="FF0000"/>
                </a:solidFill>
              </a:rPr>
              <a:t>(km</a:t>
            </a:r>
            <a:r>
              <a:rPr lang="en-US" sz="1300" dirty="0" smtClean="0">
                <a:solidFill>
                  <a:srgbClr val="FF0000"/>
                </a:solidFill>
              </a:rPr>
              <a:t>2</a:t>
            </a:r>
            <a:r>
              <a:rPr lang="en-US" sz="3000" baseline="-25000" dirty="0" smtClean="0">
                <a:solidFill>
                  <a:srgbClr val="FF0000"/>
                </a:solidFill>
              </a:rPr>
              <a:t>)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unless there is a </a:t>
            </a:r>
            <a:r>
              <a:rPr lang="en-US" sz="2500" dirty="0" err="1" smtClean="0"/>
              <a:t>subexponential</a:t>
            </a:r>
            <a:r>
              <a:rPr lang="en-US" sz="2500" dirty="0" smtClean="0"/>
              <a:t> algorithm For SAT. Square root advantage of </a:t>
            </a:r>
            <a:r>
              <a:rPr lang="en-US" sz="2500" dirty="0" err="1" smtClean="0"/>
              <a:t>unentanglement</a:t>
            </a:r>
            <a:endParaRPr lang="en-US" sz="2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7817" y="4127426"/>
            <a:ext cx="8811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Cor. </a:t>
            </a:r>
            <a:r>
              <a:rPr lang="en-US" sz="2500" dirty="0" err="1">
                <a:solidFill>
                  <a:srgbClr val="3A793E"/>
                </a:solidFill>
              </a:rPr>
              <a:t>BellQMA</a:t>
            </a:r>
            <a:r>
              <a:rPr lang="en-US" sz="2500" baseline="-25000" dirty="0" err="1">
                <a:solidFill>
                  <a:srgbClr val="FF0000"/>
                </a:solidFill>
              </a:rPr>
              <a:t>k</a:t>
            </a:r>
            <a:r>
              <a:rPr lang="en-US" sz="2500" dirty="0">
                <a:solidFill>
                  <a:srgbClr val="3A793E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>
                <a:solidFill>
                  <a:srgbClr val="3A793E"/>
                </a:solidFill>
              </a:rPr>
              <a:t>) </a:t>
            </a:r>
            <a:r>
              <a:rPr lang="en-US" sz="2500" dirty="0">
                <a:solidFill>
                  <a:srgbClr val="FF0000"/>
                </a:solidFill>
              </a:rPr>
              <a:t>is</a:t>
            </a:r>
            <a:r>
              <a:rPr lang="en-US" sz="2500" dirty="0"/>
              <a:t> </a:t>
            </a:r>
            <a:r>
              <a:rPr lang="en-US" sz="2500" dirty="0" smtClean="0"/>
              <a:t>in </a:t>
            </a:r>
            <a:r>
              <a:rPr lang="en-US" sz="2500" dirty="0" smtClean="0">
                <a:solidFill>
                  <a:srgbClr val="3A793E"/>
                </a:solidFill>
              </a:rPr>
              <a:t>QMA</a:t>
            </a:r>
            <a:r>
              <a:rPr lang="en-US" sz="3000" baseline="-25000" dirty="0" smtClean="0">
                <a:solidFill>
                  <a:srgbClr val="FF0000"/>
                </a:solidFill>
              </a:rPr>
              <a:t>O(km</a:t>
            </a:r>
            <a:r>
              <a:rPr lang="en-US" sz="1300" dirty="0" smtClean="0">
                <a:solidFill>
                  <a:srgbClr val="FF0000"/>
                </a:solidFill>
              </a:rPr>
              <a:t>2</a:t>
            </a:r>
            <a:r>
              <a:rPr lang="en-US" sz="3000" baseline="-25000" dirty="0">
                <a:solidFill>
                  <a:srgbClr val="FF0000"/>
                </a:solidFill>
              </a:rPr>
              <a:t>)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 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07816" y="4237181"/>
            <a:ext cx="4560456" cy="5426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17" y="4895273"/>
            <a:ext cx="74583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square root advantage is all there is!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07816" y="5372327"/>
            <a:ext cx="86821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A793E"/>
                </a:solidFill>
              </a:rPr>
              <a:t>Proof Idea: </a:t>
            </a:r>
            <a:r>
              <a:rPr lang="en-US" sz="2500" dirty="0" smtClean="0"/>
              <a:t>Instead of sending           , </a:t>
            </a:r>
            <a:r>
              <a:rPr lang="en-US" sz="2500" dirty="0" err="1" smtClean="0"/>
              <a:t>prover</a:t>
            </a:r>
            <a:r>
              <a:rPr lang="en-US" sz="2500" dirty="0" smtClean="0"/>
              <a:t> sends                    .</a:t>
            </a:r>
          </a:p>
          <a:p>
            <a:r>
              <a:rPr lang="en-US" sz="2500" dirty="0" smtClean="0"/>
              <a:t>Verifier symmetrizes </a:t>
            </a:r>
            <a:r>
              <a:rPr lang="en-US" sz="2500" dirty="0" err="1" smtClean="0"/>
              <a:t>ρ</a:t>
            </a:r>
            <a:r>
              <a:rPr lang="en-US" sz="2500" dirty="0" smtClean="0"/>
              <a:t>, traces out all except </a:t>
            </a:r>
            <a:r>
              <a:rPr lang="en-US" sz="2500" i="1" dirty="0" smtClean="0"/>
              <a:t>m</a:t>
            </a:r>
            <a:r>
              <a:rPr lang="en-US" sz="2500" dirty="0" smtClean="0"/>
              <a:t> subsystems and runs original verification protocol. By </a:t>
            </a:r>
            <a:r>
              <a:rPr lang="en-US" sz="2500" dirty="0" err="1" smtClean="0"/>
              <a:t>Thm</a:t>
            </a:r>
            <a:r>
              <a:rPr lang="en-US" sz="2500" dirty="0" smtClean="0"/>
              <a:t> part 2 this works.  </a:t>
            </a:r>
            <a:endParaRPr lang="en-US" sz="25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7150"/>
              </p:ext>
            </p:extLst>
          </p:nvPr>
        </p:nvGraphicFramePr>
        <p:xfrm>
          <a:off x="4209906" y="5311218"/>
          <a:ext cx="758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1" name="Equation" r:id="rId3" imgW="393700" imgH="279400" progId="Equation.3">
                  <p:embed/>
                </p:oleObj>
              </mc:Choice>
              <mc:Fallback>
                <p:oleObj name="Equation" r:id="rId3" imgW="39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9906" y="5311218"/>
                        <a:ext cx="758825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731550"/>
              </p:ext>
            </p:extLst>
          </p:nvPr>
        </p:nvGraphicFramePr>
        <p:xfrm>
          <a:off x="6793057" y="5311527"/>
          <a:ext cx="1388981" cy="63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2" name="Equation" r:id="rId5" imgW="584200" imgH="266700" progId="Equation.3">
                  <p:embed/>
                </p:oleObj>
              </mc:Choice>
              <mc:Fallback>
                <p:oleObj name="Equation" r:id="rId5" imgW="584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3057" y="5311527"/>
                        <a:ext cx="1388981" cy="63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565728" y="1844351"/>
            <a:ext cx="6904181" cy="3201014"/>
          </a:xfrm>
          <a:prstGeom prst="wedgeRectCallout">
            <a:avLst>
              <a:gd name="adj1" fmla="val 12819"/>
              <a:gd name="adj2" fmla="val 61163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2-08-26 at 15.52.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2" y="1983273"/>
            <a:ext cx="6322580" cy="28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Optimization over Separable States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956" y="1787610"/>
            <a:ext cx="885204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 a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/>
              <a:t>-partite matrix M define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Acceptance probability of </a:t>
            </a:r>
            <a:r>
              <a:rPr lang="en-US" sz="2600" dirty="0" err="1" smtClean="0">
                <a:solidFill>
                  <a:srgbClr val="008000"/>
                </a:solidFill>
              </a:rPr>
              <a:t>BellQMA</a:t>
            </a:r>
            <a:r>
              <a:rPr lang="en-US" sz="2600" dirty="0" smtClean="0">
                <a:solidFill>
                  <a:srgbClr val="008000"/>
                </a:solidFill>
              </a:rPr>
              <a:t>(m)</a:t>
            </a:r>
            <a:r>
              <a:rPr lang="en-US" sz="2600" dirty="0" smtClean="0"/>
              <a:t> is equivalent to estimating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SEP</a:t>
            </a:r>
            <a:r>
              <a:rPr lang="en-US" sz="2600" dirty="0" smtClean="0"/>
              <a:t>(M) for a “Bell operator” M.</a:t>
            </a:r>
          </a:p>
          <a:p>
            <a:endParaRPr lang="en-US" sz="2600" dirty="0" smtClean="0"/>
          </a:p>
          <a:p>
            <a:pPr marL="457200" indent="-457200">
              <a:buFontTx/>
              <a:buChar char="-"/>
            </a:pPr>
            <a:r>
              <a:rPr lang="en-US" sz="2600" dirty="0" smtClean="0"/>
              <a:t>Chen and </a:t>
            </a:r>
            <a:r>
              <a:rPr lang="en-US" sz="2600" dirty="0" err="1" smtClean="0"/>
              <a:t>Drucker</a:t>
            </a:r>
            <a:r>
              <a:rPr lang="en-US" sz="2600" dirty="0" smtClean="0"/>
              <a:t> protocol translates into hardness </a:t>
            </a:r>
            <a:endParaRPr lang="en-US" sz="2600" dirty="0"/>
          </a:p>
          <a:p>
            <a:r>
              <a:rPr lang="en-US" sz="2600" dirty="0" smtClean="0"/>
              <a:t>      result for estimating </a:t>
            </a:r>
            <a:r>
              <a:rPr lang="en-US" sz="2600" dirty="0" err="1"/>
              <a:t>h</a:t>
            </a:r>
            <a:r>
              <a:rPr lang="en-US" sz="2600" baseline="-25000" dirty="0" err="1"/>
              <a:t>SEP</a:t>
            </a:r>
            <a:r>
              <a:rPr lang="en-US" sz="2600" dirty="0"/>
              <a:t>(M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 marL="457200" indent="-457200">
              <a:buFontTx/>
              <a:buChar char="-"/>
            </a:pPr>
            <a:r>
              <a:rPr lang="en-US" sz="2600" dirty="0" smtClean="0"/>
              <a:t>De </a:t>
            </a:r>
            <a:r>
              <a:rPr lang="en-US" sz="2600" dirty="0" err="1" smtClean="0"/>
              <a:t>Finetti</a:t>
            </a:r>
            <a:r>
              <a:rPr lang="en-US" sz="2600" dirty="0" smtClean="0"/>
              <a:t> bound translates into algorithms results for </a:t>
            </a:r>
            <a:r>
              <a:rPr lang="en-US" sz="2600" dirty="0" err="1"/>
              <a:t>h</a:t>
            </a:r>
            <a:r>
              <a:rPr lang="en-US" sz="2600" baseline="-25000" dirty="0" err="1"/>
              <a:t>SEP</a:t>
            </a:r>
            <a:r>
              <a:rPr lang="en-US" sz="2600" dirty="0"/>
              <a:t>(M</a:t>
            </a:r>
            <a:r>
              <a:rPr lang="en-US" sz="2600" dirty="0" smtClean="0"/>
              <a:t>) </a:t>
            </a:r>
          </a:p>
          <a:p>
            <a:endParaRPr lang="en-US" sz="2600" dirty="0"/>
          </a:p>
          <a:p>
            <a:endParaRPr lang="en-US" sz="2500" dirty="0" smtClean="0"/>
          </a:p>
          <a:p>
            <a:endParaRPr lang="en-US" sz="1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74783"/>
              </p:ext>
            </p:extLst>
          </p:nvPr>
        </p:nvGraphicFramePr>
        <p:xfrm>
          <a:off x="445659" y="2595528"/>
          <a:ext cx="64166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7" name="Equation" r:id="rId3" imgW="2692400" imgH="304800" progId="Equation.3">
                  <p:embed/>
                </p:oleObj>
              </mc:Choice>
              <mc:Fallback>
                <p:oleObj name="Equation" r:id="rId3" imgW="2692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59" y="2595528"/>
                        <a:ext cx="641667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7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Subexponential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Algorithm for Small Set Expansion (in passing)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9" y="1899722"/>
            <a:ext cx="905986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result has implications to </a:t>
            </a:r>
            <a:r>
              <a:rPr lang="en-US" sz="2600" dirty="0" smtClean="0">
                <a:solidFill>
                  <a:srgbClr val="008000"/>
                </a:solidFill>
              </a:rPr>
              <a:t>polynomial optimization</a:t>
            </a:r>
            <a:r>
              <a:rPr lang="en-US" sz="2600" dirty="0" smtClean="0"/>
              <a:t>: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O(log(n)) </a:t>
            </a:r>
            <a:r>
              <a:rPr lang="en-US" sz="2600" dirty="0" smtClean="0"/>
              <a:t>rounds of </a:t>
            </a:r>
            <a:r>
              <a:rPr lang="en-US" sz="2600" dirty="0" err="1" smtClean="0"/>
              <a:t>Lasserre</a:t>
            </a:r>
            <a:r>
              <a:rPr lang="en-US" sz="2600" dirty="0" smtClean="0"/>
              <a:t> hierarchy are enough for optimizing polynomials over the </a:t>
            </a:r>
            <a:r>
              <a:rPr lang="en-US" sz="2600" dirty="0" err="1" smtClean="0"/>
              <a:t>hypersphere</a:t>
            </a:r>
            <a:r>
              <a:rPr lang="en-US" sz="2600" dirty="0" smtClean="0"/>
              <a:t>. Generalizes similar result by </a:t>
            </a:r>
            <a:r>
              <a:rPr lang="en-US" sz="2200" dirty="0" smtClean="0">
                <a:solidFill>
                  <a:srgbClr val="000090"/>
                </a:solidFill>
              </a:rPr>
              <a:t>(Powers, </a:t>
            </a:r>
            <a:r>
              <a:rPr lang="en-US" sz="2200" dirty="0" err="1" smtClean="0">
                <a:solidFill>
                  <a:srgbClr val="000090"/>
                </a:solidFill>
              </a:rPr>
              <a:t>Reznick</a:t>
            </a:r>
            <a:r>
              <a:rPr lang="en-US" sz="2200" dirty="0" smtClean="0">
                <a:solidFill>
                  <a:srgbClr val="000090"/>
                </a:solidFill>
              </a:rPr>
              <a:t> ‘00) </a:t>
            </a:r>
            <a:r>
              <a:rPr lang="en-US" sz="2500" dirty="0" smtClean="0"/>
              <a:t>for the hypercube.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573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Subexponential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Algorithm for Small Set Expansion (in passing)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9" y="1899722"/>
            <a:ext cx="88520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result has implications to polynomial </a:t>
            </a:r>
            <a:r>
              <a:rPr lang="en-US" sz="2600" dirty="0" smtClean="0"/>
              <a:t>optimization: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O</a:t>
            </a:r>
            <a:r>
              <a:rPr lang="en-US" sz="2600" dirty="0">
                <a:solidFill>
                  <a:srgbClr val="FF0000"/>
                </a:solidFill>
              </a:rPr>
              <a:t>(log(n)) </a:t>
            </a:r>
            <a:r>
              <a:rPr lang="en-US" sz="2600" dirty="0"/>
              <a:t>rounds of </a:t>
            </a:r>
            <a:r>
              <a:rPr lang="en-US" sz="2600" dirty="0" err="1" smtClean="0"/>
              <a:t>Lasserre</a:t>
            </a:r>
            <a:r>
              <a:rPr lang="en-US" sz="2600" dirty="0" smtClean="0"/>
              <a:t> </a:t>
            </a:r>
            <a:r>
              <a:rPr lang="en-US" sz="2600" dirty="0"/>
              <a:t>hierarchy are enough for optimizing polynomials over the </a:t>
            </a:r>
            <a:r>
              <a:rPr lang="en-US" sz="2600" dirty="0" err="1" smtClean="0"/>
              <a:t>hypersphere</a:t>
            </a:r>
            <a:r>
              <a:rPr lang="en-US" sz="2600" dirty="0" smtClean="0"/>
              <a:t>. </a:t>
            </a:r>
            <a:r>
              <a:rPr lang="en-US" sz="2600" dirty="0"/>
              <a:t>Generalizes similar result by </a:t>
            </a:r>
            <a:r>
              <a:rPr lang="en-US" sz="2200" dirty="0">
                <a:solidFill>
                  <a:srgbClr val="000090"/>
                </a:solidFill>
              </a:rPr>
              <a:t>(Powers, </a:t>
            </a:r>
            <a:r>
              <a:rPr lang="en-US" sz="2200" dirty="0" err="1">
                <a:solidFill>
                  <a:srgbClr val="000090"/>
                </a:solidFill>
              </a:rPr>
              <a:t>Reznick</a:t>
            </a:r>
            <a:r>
              <a:rPr lang="en-US" sz="2200" dirty="0">
                <a:solidFill>
                  <a:srgbClr val="000090"/>
                </a:solidFill>
              </a:rPr>
              <a:t> ‘00) </a:t>
            </a:r>
            <a:r>
              <a:rPr lang="en-US" sz="2500" dirty="0"/>
              <a:t>for the hypercube.</a:t>
            </a:r>
          </a:p>
          <a:p>
            <a:endParaRPr lang="en-US" sz="1000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 </a:t>
            </a:r>
            <a:r>
              <a:rPr lang="en-US" sz="2500" dirty="0" smtClean="0"/>
              <a:t>Algorithm </a:t>
            </a:r>
            <a:r>
              <a:rPr lang="en-US" sz="2200" dirty="0" smtClean="0">
                <a:solidFill>
                  <a:srgbClr val="000090"/>
                </a:solidFill>
              </a:rPr>
              <a:t>(B,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10)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500" dirty="0" smtClean="0"/>
              <a:t>and hardness result </a:t>
            </a:r>
            <a:r>
              <a:rPr lang="en-US" sz="2200" dirty="0" smtClean="0">
                <a:solidFill>
                  <a:srgbClr val="000090"/>
                </a:solidFill>
              </a:rPr>
              <a:t>(Aaronson et al ‘07 + Harrow,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  <a:r>
              <a:rPr lang="en-US" sz="2500" dirty="0" smtClean="0"/>
              <a:t> for the quantum problem have implications to </a:t>
            </a:r>
            <a:r>
              <a:rPr lang="en-US" sz="2500" dirty="0" smtClean="0">
                <a:solidFill>
                  <a:srgbClr val="FF0000"/>
                </a:solidFill>
              </a:rPr>
              <a:t>Small Set Expansion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Unique Games </a:t>
            </a:r>
            <a:r>
              <a:rPr lang="en-US" sz="2500" dirty="0" smtClean="0"/>
              <a:t>problems: Route to prove quasi-polynomial hardness of unique games and for giving a quasi-polynomial time alg. for it</a:t>
            </a:r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4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Subexponential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Algorithm for Small Set Expansion (in passing)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9" y="1899722"/>
            <a:ext cx="885204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result has implications to polynomial </a:t>
            </a:r>
            <a:r>
              <a:rPr lang="en-US" sz="2600" dirty="0" smtClean="0"/>
              <a:t>optimization: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O</a:t>
            </a:r>
            <a:r>
              <a:rPr lang="en-US" sz="2600" dirty="0">
                <a:solidFill>
                  <a:srgbClr val="FF0000"/>
                </a:solidFill>
              </a:rPr>
              <a:t>(log(n)) </a:t>
            </a:r>
            <a:r>
              <a:rPr lang="en-US" sz="2600" dirty="0"/>
              <a:t>rounds of </a:t>
            </a:r>
            <a:r>
              <a:rPr lang="en-US" sz="2600" dirty="0" err="1" smtClean="0"/>
              <a:t>Lasserre</a:t>
            </a:r>
            <a:r>
              <a:rPr lang="en-US" sz="2600" dirty="0" smtClean="0"/>
              <a:t> </a:t>
            </a:r>
            <a:r>
              <a:rPr lang="en-US" sz="2600" dirty="0"/>
              <a:t>hierarchy are enough for optimizing polynomials over the </a:t>
            </a:r>
            <a:r>
              <a:rPr lang="en-US" sz="2600" dirty="0" err="1" smtClean="0"/>
              <a:t>hypersphere</a:t>
            </a:r>
            <a:r>
              <a:rPr lang="en-US" sz="2600" dirty="0" smtClean="0"/>
              <a:t>. </a:t>
            </a:r>
            <a:r>
              <a:rPr lang="en-US" sz="2600" dirty="0"/>
              <a:t>Generalizes similar result by </a:t>
            </a:r>
            <a:r>
              <a:rPr lang="en-US" sz="2200" dirty="0">
                <a:solidFill>
                  <a:srgbClr val="000090"/>
                </a:solidFill>
              </a:rPr>
              <a:t>(Powers, </a:t>
            </a:r>
            <a:r>
              <a:rPr lang="en-US" sz="2200" dirty="0" err="1">
                <a:solidFill>
                  <a:srgbClr val="000090"/>
                </a:solidFill>
              </a:rPr>
              <a:t>Reznick</a:t>
            </a:r>
            <a:r>
              <a:rPr lang="en-US" sz="2200" dirty="0">
                <a:solidFill>
                  <a:srgbClr val="000090"/>
                </a:solidFill>
              </a:rPr>
              <a:t> ‘00) </a:t>
            </a:r>
            <a:r>
              <a:rPr lang="en-US" sz="2500" dirty="0"/>
              <a:t>for the hypercube.</a:t>
            </a:r>
          </a:p>
          <a:p>
            <a:endParaRPr lang="en-US" sz="1000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 </a:t>
            </a:r>
            <a:r>
              <a:rPr lang="en-US" sz="2500" dirty="0" smtClean="0"/>
              <a:t>Algorithm </a:t>
            </a:r>
            <a:r>
              <a:rPr lang="en-US" sz="2200" dirty="0" smtClean="0">
                <a:solidFill>
                  <a:srgbClr val="000090"/>
                </a:solidFill>
              </a:rPr>
              <a:t>(B,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10)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500" dirty="0" smtClean="0"/>
              <a:t>and hardness result </a:t>
            </a:r>
            <a:r>
              <a:rPr lang="en-US" sz="2200" dirty="0" smtClean="0">
                <a:solidFill>
                  <a:srgbClr val="000090"/>
                </a:solidFill>
              </a:rPr>
              <a:t>(Aaronson et al ‘07 + Harrow,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  <a:r>
              <a:rPr lang="en-US" sz="2500" dirty="0" smtClean="0"/>
              <a:t> for the quantum problem have implications to </a:t>
            </a:r>
            <a:r>
              <a:rPr lang="en-US" sz="2500" dirty="0" smtClean="0">
                <a:solidFill>
                  <a:srgbClr val="FF0000"/>
                </a:solidFill>
              </a:rPr>
              <a:t>Small Set Expansion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Unique Games </a:t>
            </a:r>
            <a:r>
              <a:rPr lang="en-US" sz="2500" dirty="0" smtClean="0"/>
              <a:t>problems: Route to prove quasi-polynomial hardness of unique games and for giving a quasi-polynomial time alg. for it - </a:t>
            </a:r>
            <a:r>
              <a:rPr lang="en-US" sz="2500" dirty="0" smtClean="0">
                <a:solidFill>
                  <a:srgbClr val="3A793E"/>
                </a:solidFill>
              </a:rPr>
              <a:t>e.g.</a:t>
            </a:r>
            <a:r>
              <a:rPr lang="en-US" sz="2500" dirty="0" smtClean="0"/>
              <a:t>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bound can be used to show </a:t>
            </a:r>
            <a:r>
              <a:rPr lang="en-US" sz="2500" dirty="0" err="1" smtClean="0"/>
              <a:t>Lasserre</a:t>
            </a:r>
            <a:r>
              <a:rPr lang="en-US" sz="2500" dirty="0" smtClean="0"/>
              <a:t> Hierarchy achieves the </a:t>
            </a:r>
            <a:r>
              <a:rPr lang="en-US" sz="2500" dirty="0" err="1"/>
              <a:t>s</a:t>
            </a:r>
            <a:r>
              <a:rPr lang="en-US" sz="2500" dirty="0" err="1" smtClean="0"/>
              <a:t>ubexponential</a:t>
            </a:r>
            <a:r>
              <a:rPr lang="en-US" sz="2500" dirty="0" smtClean="0"/>
              <a:t> time algorithm of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‘10) </a:t>
            </a:r>
            <a:r>
              <a:rPr lang="en-US" sz="2500" dirty="0" smtClean="0"/>
              <a:t>for SSE.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93848"/>
              </p:ext>
            </p:extLst>
          </p:nvPr>
        </p:nvGraphicFramePr>
        <p:xfrm>
          <a:off x="2789238" y="2144713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7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238" y="2144713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180" y="2240946"/>
            <a:ext cx="871681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Suppose we have                              for unknown μ. We can perform tomography by measuring l copies. Conditioned on </a:t>
            </a:r>
          </a:p>
          <a:p>
            <a:r>
              <a:rPr lang="en-US" sz="2500" dirty="0"/>
              <a:t>o</a:t>
            </a:r>
            <a:r>
              <a:rPr lang="en-US" sz="2500" dirty="0" smtClean="0"/>
              <a:t>btained outcomes X we get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</a:t>
            </a:r>
            <a:r>
              <a:rPr lang="en-US" sz="2500" dirty="0"/>
              <a:t>a</a:t>
            </a:r>
            <a:r>
              <a:rPr lang="en-US" sz="2500" dirty="0" smtClean="0"/>
              <a:t> post-selected state</a:t>
            </a:r>
          </a:p>
          <a:p>
            <a:r>
              <a:rPr lang="en-US" sz="2500" dirty="0" smtClean="0"/>
              <a:t> </a:t>
            </a:r>
          </a:p>
          <a:p>
            <a:endParaRPr lang="en-US" sz="2500" dirty="0" smtClean="0"/>
          </a:p>
          <a:p>
            <a:r>
              <a:rPr lang="en-US" sz="2500" dirty="0"/>
              <a:t>w</a:t>
            </a:r>
            <a:r>
              <a:rPr lang="en-US" sz="2500" dirty="0" smtClean="0"/>
              <a:t>here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(-lε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, </a:t>
            </a:r>
            <a:r>
              <a:rPr lang="en-US" sz="2500" dirty="0" err="1"/>
              <a:t>μ</a:t>
            </a:r>
            <a:r>
              <a:rPr lang="en-US" sz="2500" baseline="-25000" dirty="0" err="1"/>
              <a:t>X</a:t>
            </a:r>
            <a:r>
              <a:rPr lang="en-US" sz="2500" dirty="0"/>
              <a:t> </a:t>
            </a:r>
            <a:r>
              <a:rPr lang="en-US" sz="2500" dirty="0" smtClean="0"/>
              <a:t>only has support on states that are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poly(d)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/>
              <a:t>-close to a state compatible with statistics.</a:t>
            </a:r>
          </a:p>
          <a:p>
            <a:endParaRPr lang="en-US" sz="1000" dirty="0"/>
          </a:p>
          <a:p>
            <a:endParaRPr lang="en-US" sz="2500" dirty="0"/>
          </a:p>
          <a:p>
            <a:endParaRPr lang="en-US" sz="25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30140"/>
              </p:ext>
            </p:extLst>
          </p:nvPr>
        </p:nvGraphicFramePr>
        <p:xfrm>
          <a:off x="3246438" y="3556000"/>
          <a:ext cx="23002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8" name="Equation" r:id="rId5" imgW="965200" imgH="279400" progId="Equation.3">
                  <p:embed/>
                </p:oleObj>
              </mc:Choice>
              <mc:Fallback>
                <p:oleObj name="Equation" r:id="rId5" imgW="96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6438" y="3556000"/>
                        <a:ext cx="23002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7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81012"/>
              </p:ext>
            </p:extLst>
          </p:nvPr>
        </p:nvGraphicFramePr>
        <p:xfrm>
          <a:off x="2789238" y="2144713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238" y="2144713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180" y="2240946"/>
            <a:ext cx="871681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Suppose we have                              for unknown μ. We can perform tomography by measuring l copies. Conditioned on </a:t>
            </a:r>
          </a:p>
          <a:p>
            <a:r>
              <a:rPr lang="en-US" sz="2500" dirty="0"/>
              <a:t>o</a:t>
            </a:r>
            <a:r>
              <a:rPr lang="en-US" sz="2500" dirty="0" smtClean="0"/>
              <a:t>btained outcomes X we get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</a:t>
            </a:r>
            <a:r>
              <a:rPr lang="en-US" sz="2500" dirty="0"/>
              <a:t>a</a:t>
            </a:r>
            <a:r>
              <a:rPr lang="en-US" sz="2500" dirty="0" smtClean="0"/>
              <a:t> post-selected state</a:t>
            </a:r>
          </a:p>
          <a:p>
            <a:r>
              <a:rPr lang="en-US" sz="2500" dirty="0" smtClean="0"/>
              <a:t> </a:t>
            </a:r>
          </a:p>
          <a:p>
            <a:endParaRPr lang="en-US" sz="2500" dirty="0" smtClean="0"/>
          </a:p>
          <a:p>
            <a:r>
              <a:rPr lang="en-US" sz="2500" dirty="0"/>
              <a:t>w</a:t>
            </a:r>
            <a:r>
              <a:rPr lang="en-US" sz="2500" dirty="0" smtClean="0"/>
              <a:t>here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(-lε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, </a:t>
            </a:r>
            <a:r>
              <a:rPr lang="en-US" sz="2500" dirty="0" err="1"/>
              <a:t>μ</a:t>
            </a:r>
            <a:r>
              <a:rPr lang="en-US" sz="2500" baseline="-25000" dirty="0" err="1"/>
              <a:t>X</a:t>
            </a:r>
            <a:r>
              <a:rPr lang="en-US" sz="2500" dirty="0"/>
              <a:t> </a:t>
            </a:r>
            <a:r>
              <a:rPr lang="en-US" sz="2500" dirty="0" smtClean="0"/>
              <a:t>only has support on states that are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poly(d)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/>
              <a:t>-close to a state compatible with statistics.</a:t>
            </a:r>
          </a:p>
          <a:p>
            <a:endParaRPr lang="en-US" sz="1000" dirty="0"/>
          </a:p>
          <a:p>
            <a:r>
              <a:rPr lang="en-US" sz="2500" dirty="0" smtClean="0"/>
              <a:t>Standard de </a:t>
            </a:r>
            <a:r>
              <a:rPr lang="en-US" sz="2500" dirty="0" err="1"/>
              <a:t>F</a:t>
            </a:r>
            <a:r>
              <a:rPr lang="en-US" sz="2500" dirty="0" err="1" smtClean="0"/>
              <a:t>inetti</a:t>
            </a:r>
            <a:r>
              <a:rPr lang="en-US" sz="2500" dirty="0" smtClean="0"/>
              <a:t> allows us to apply same reasoning to general </a:t>
            </a:r>
            <a:r>
              <a:rPr lang="en-US" sz="2500" dirty="0" err="1" smtClean="0"/>
              <a:t>ω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 (by symmetrizing it, tracing out </a:t>
            </a:r>
            <a:r>
              <a:rPr lang="en-US" sz="2500" dirty="0" smtClean="0">
                <a:solidFill>
                  <a:srgbClr val="FF0000"/>
                </a:solidFill>
              </a:rPr>
              <a:t>n-k</a:t>
            </a:r>
            <a:r>
              <a:rPr lang="en-US" sz="2500" dirty="0" smtClean="0"/>
              <a:t> copies and measuring </a:t>
            </a:r>
            <a:r>
              <a:rPr lang="en-US" sz="2500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/>
              <a:t> of the remaining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copies). Same conclusion as before, but now </a:t>
            </a:r>
            <a:r>
              <a:rPr lang="en-US" sz="2500" dirty="0" err="1" smtClean="0"/>
              <a:t>μ</a:t>
            </a:r>
            <a:r>
              <a:rPr lang="en-US" sz="2500" baseline="-25000" dirty="0" err="1" smtClean="0"/>
              <a:t>X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has support on good states up to error 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(-lε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 + d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k/n.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594086"/>
              </p:ext>
            </p:extLst>
          </p:nvPr>
        </p:nvGraphicFramePr>
        <p:xfrm>
          <a:off x="3246438" y="3556000"/>
          <a:ext cx="23002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Equation" r:id="rId5" imgW="965200" imgH="279400" progId="Equation.3">
                  <p:embed/>
                </p:oleObj>
              </mc:Choice>
              <mc:Fallback>
                <p:oleObj name="Equation" r:id="rId5" imgW="96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6438" y="3556000"/>
                        <a:ext cx="23002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3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673133"/>
              </p:ext>
            </p:extLst>
          </p:nvPr>
        </p:nvGraphicFramePr>
        <p:xfrm>
          <a:off x="1212850" y="2830079"/>
          <a:ext cx="6003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3" name="Equation" r:id="rId3" imgW="2463800" imgH="406400" progId="Equation.3">
                  <p:embed/>
                </p:oleObj>
              </mc:Choice>
              <mc:Fallback>
                <p:oleObj name="Equation" r:id="rId3" imgW="246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2830079"/>
                        <a:ext cx="6003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273" y="1748503"/>
            <a:ext cx="8278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500" dirty="0" smtClean="0"/>
              <a:t>Let                  be a state symmetric in the B subsystems. Then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26295"/>
              </p:ext>
            </p:extLst>
          </p:nvPr>
        </p:nvGraphicFramePr>
        <p:xfrm>
          <a:off x="6153727" y="1748503"/>
          <a:ext cx="114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4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3727" y="1748503"/>
                        <a:ext cx="114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909" y="4179453"/>
            <a:ext cx="79432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Final installment in a long sequence of works</a:t>
            </a:r>
            <a:r>
              <a:rPr lang="en-US" dirty="0" smtClean="0"/>
              <a:t>: </a:t>
            </a:r>
          </a:p>
          <a:p>
            <a:r>
              <a:rPr lang="en-US" sz="2300" dirty="0" smtClean="0">
                <a:solidFill>
                  <a:srgbClr val="000090"/>
                </a:solidFill>
              </a:rPr>
              <a:t>(Hudson, Moody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76)</a:t>
            </a:r>
            <a:r>
              <a:rPr lang="en-US" sz="2300" dirty="0" smtClean="0"/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</a:t>
            </a:r>
            <a:r>
              <a:rPr lang="en-US" sz="2300" dirty="0" err="1" smtClean="0">
                <a:solidFill>
                  <a:srgbClr val="000090"/>
                </a:solidFill>
              </a:rPr>
              <a:t>Stormer</a:t>
            </a:r>
            <a:r>
              <a:rPr lang="en-US" sz="2300" dirty="0" smtClean="0">
                <a:solidFill>
                  <a:srgbClr val="000090"/>
                </a:solidFill>
              </a:rPr>
              <a:t> ‘69)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</a:t>
            </a:r>
            <a:r>
              <a:rPr lang="en-US" sz="2300" dirty="0" err="1" smtClean="0">
                <a:solidFill>
                  <a:srgbClr val="000090"/>
                </a:solidFill>
              </a:rPr>
              <a:t>Raggio</a:t>
            </a:r>
            <a:r>
              <a:rPr lang="en-US" sz="2300" dirty="0" smtClean="0">
                <a:solidFill>
                  <a:srgbClr val="000090"/>
                </a:solidFill>
              </a:rPr>
              <a:t>, Werner ‘89)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(Caves, Fuchs, Schack ‘01)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(Koenig, Renner ‘05)</a:t>
            </a:r>
            <a:r>
              <a:rPr lang="en-US" sz="2300" dirty="0" smtClean="0">
                <a:solidFill>
                  <a:srgbClr val="000000"/>
                </a:solidFill>
              </a:rPr>
              <a:t>, …</a:t>
            </a:r>
            <a:r>
              <a:rPr lang="en-US" sz="2300" dirty="0" smtClean="0">
                <a:solidFill>
                  <a:srgbClr val="000090"/>
                </a:solidFill>
              </a:rPr>
              <a:t>  </a:t>
            </a:r>
          </a:p>
          <a:p>
            <a:endParaRPr lang="en-US" sz="2300" dirty="0" smtClean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818" y="1668738"/>
            <a:ext cx="8116455" cy="23226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710"/>
              </p:ext>
            </p:extLst>
          </p:nvPr>
        </p:nvGraphicFramePr>
        <p:xfrm>
          <a:off x="2789238" y="2144713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7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238" y="2144713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180" y="2240946"/>
            <a:ext cx="871681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Suppose we have                              for unknown μ. We can perform tomography by measuring l copies. Conditioned on </a:t>
            </a:r>
          </a:p>
          <a:p>
            <a:r>
              <a:rPr lang="en-US" sz="2500" dirty="0"/>
              <a:t>o</a:t>
            </a:r>
            <a:r>
              <a:rPr lang="en-US" sz="2500" dirty="0" smtClean="0"/>
              <a:t>btained outcomes X we get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</a:t>
            </a:r>
            <a:r>
              <a:rPr lang="en-US" sz="2500" dirty="0"/>
              <a:t>a</a:t>
            </a:r>
            <a:r>
              <a:rPr lang="en-US" sz="2500" dirty="0" smtClean="0"/>
              <a:t> post-selected state</a:t>
            </a:r>
          </a:p>
          <a:p>
            <a:r>
              <a:rPr lang="en-US" sz="2500" dirty="0" smtClean="0"/>
              <a:t> </a:t>
            </a:r>
          </a:p>
          <a:p>
            <a:endParaRPr lang="en-US" sz="2500" dirty="0" smtClean="0"/>
          </a:p>
          <a:p>
            <a:r>
              <a:rPr lang="en-US" sz="2500" dirty="0"/>
              <a:t>w</a:t>
            </a:r>
            <a:r>
              <a:rPr lang="en-US" sz="2500" dirty="0" smtClean="0"/>
              <a:t>here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(-lε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, </a:t>
            </a:r>
            <a:r>
              <a:rPr lang="en-US" sz="2500" dirty="0" err="1"/>
              <a:t>μ</a:t>
            </a:r>
            <a:r>
              <a:rPr lang="en-US" sz="2500" baseline="-25000" dirty="0" err="1"/>
              <a:t>X</a:t>
            </a:r>
            <a:r>
              <a:rPr lang="en-US" sz="2500" dirty="0"/>
              <a:t> </a:t>
            </a:r>
            <a:r>
              <a:rPr lang="en-US" sz="2500" dirty="0" smtClean="0"/>
              <a:t>only has support on states that are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poly(d)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/>
              <a:t>-close to a state compatible with statistics.</a:t>
            </a:r>
          </a:p>
          <a:p>
            <a:endParaRPr lang="en-US" sz="1000" dirty="0"/>
          </a:p>
          <a:p>
            <a:r>
              <a:rPr lang="en-US" sz="2500" dirty="0" smtClean="0"/>
              <a:t>Standard de </a:t>
            </a:r>
            <a:r>
              <a:rPr lang="en-US" sz="2500" dirty="0" err="1"/>
              <a:t>F</a:t>
            </a:r>
            <a:r>
              <a:rPr lang="en-US" sz="2500" dirty="0" err="1" smtClean="0"/>
              <a:t>inetti</a:t>
            </a:r>
            <a:r>
              <a:rPr lang="en-US" sz="2500" dirty="0" smtClean="0"/>
              <a:t> allows us to apply same reasoning to general </a:t>
            </a:r>
            <a:r>
              <a:rPr lang="en-US" sz="2500" dirty="0" err="1" smtClean="0"/>
              <a:t>ω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 (by symmetrizing it, tracing out </a:t>
            </a:r>
            <a:r>
              <a:rPr lang="en-US" sz="2500" dirty="0" smtClean="0">
                <a:solidFill>
                  <a:srgbClr val="FF0000"/>
                </a:solidFill>
              </a:rPr>
              <a:t>n-k</a:t>
            </a:r>
            <a:r>
              <a:rPr lang="en-US" sz="2500" dirty="0" smtClean="0"/>
              <a:t> copies and measuring </a:t>
            </a:r>
            <a:r>
              <a:rPr lang="en-US" sz="2500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/>
              <a:t> of the remaining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copies). Same conclusion as before, but now </a:t>
            </a:r>
            <a:r>
              <a:rPr lang="en-US" sz="2500" dirty="0" err="1" smtClean="0"/>
              <a:t>μ</a:t>
            </a:r>
            <a:r>
              <a:rPr lang="en-US" sz="2500" baseline="-25000" dirty="0" err="1" smtClean="0"/>
              <a:t>X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has support on good states up to error 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(-lε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 + d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k/n.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35437"/>
              </p:ext>
            </p:extLst>
          </p:nvPr>
        </p:nvGraphicFramePr>
        <p:xfrm>
          <a:off x="3215842" y="3555856"/>
          <a:ext cx="23606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8" name="Equation" r:id="rId5" imgW="990600" imgH="279400" progId="Equation.3">
                  <p:embed/>
                </p:oleObj>
              </mc:Choice>
              <mc:Fallback>
                <p:oleObj name="Equation" r:id="rId5" imgW="990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5842" y="3555856"/>
                        <a:ext cx="23606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1119910" y="932258"/>
            <a:ext cx="6904181" cy="3201014"/>
          </a:xfrm>
          <a:prstGeom prst="wedgeRectCallout">
            <a:avLst>
              <a:gd name="adj1" fmla="val -48552"/>
              <a:gd name="adj2" fmla="val 62966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2272" y="1119909"/>
            <a:ext cx="62576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But we need to measure </a:t>
            </a:r>
            <a:r>
              <a:rPr lang="en-US" sz="2500" dirty="0" smtClean="0">
                <a:solidFill>
                  <a:srgbClr val="FF0000"/>
                </a:solidFill>
              </a:rPr>
              <a:t>l = O(poly(d)) </a:t>
            </a:r>
            <a:r>
              <a:rPr lang="en-US" sz="2500" dirty="0" smtClean="0"/>
              <a:t>copies. Exponential in the number of </a:t>
            </a:r>
            <a:r>
              <a:rPr lang="en-US" sz="2500" dirty="0" err="1" smtClean="0"/>
              <a:t>qubits</a:t>
            </a:r>
            <a:r>
              <a:rPr lang="en-US" sz="2500" dirty="0" smtClean="0"/>
              <a:t>! </a:t>
            </a:r>
          </a:p>
          <a:p>
            <a:endParaRPr lang="en-US" sz="1000" dirty="0"/>
          </a:p>
          <a:p>
            <a:r>
              <a:rPr lang="en-US" sz="2500" dirty="0" smtClean="0"/>
              <a:t>Makes sense, since we need an exponential number of parameters (in </a:t>
            </a:r>
            <a:r>
              <a:rPr lang="en-US" sz="2500" dirty="0" smtClean="0">
                <a:solidFill>
                  <a:srgbClr val="FF0000"/>
                </a:solidFill>
              </a:rPr>
              <a:t>log(d)</a:t>
            </a:r>
            <a:r>
              <a:rPr lang="en-US" sz="2500" dirty="0" smtClean="0"/>
              <a:t>) to describe the state.</a:t>
            </a:r>
          </a:p>
          <a:p>
            <a:endParaRPr lang="en-US" sz="1000" dirty="0" smtClean="0"/>
          </a:p>
          <a:p>
            <a:r>
              <a:rPr lang="en-US" sz="2500" dirty="0" smtClean="0"/>
              <a:t>Can we improve on this?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0797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Pretty Good 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38038"/>
              </p:ext>
            </p:extLst>
          </p:nvPr>
        </p:nvGraphicFramePr>
        <p:xfrm>
          <a:off x="1253693" y="1907571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8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3693" y="1907571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165" y="1517668"/>
            <a:ext cx="87168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(</a:t>
            </a:r>
            <a:r>
              <a:rPr lang="en-US" sz="2300" dirty="0" smtClean="0">
                <a:solidFill>
                  <a:srgbClr val="000090"/>
                </a:solidFill>
              </a:rPr>
              <a:t>Aaronson ‘06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Pretty-good-tomography </a:t>
            </a:r>
            <a:r>
              <a:rPr lang="en-US" sz="2500" dirty="0" err="1" smtClean="0">
                <a:solidFill>
                  <a:srgbClr val="008000"/>
                </a:solidFill>
              </a:rPr>
              <a:t>thm</a:t>
            </a:r>
            <a:r>
              <a:rPr lang="en-US" sz="2500" dirty="0" smtClean="0">
                <a:solidFill>
                  <a:srgbClr val="008000"/>
                </a:solidFill>
              </a:rPr>
              <a:t>)</a:t>
            </a:r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2500" dirty="0" smtClean="0"/>
              <a:t>Given</a:t>
            </a:r>
            <a:r>
              <a:rPr lang="en-US" sz="2500" dirty="0" smtClean="0">
                <a:solidFill>
                  <a:srgbClr val="008000"/>
                </a:solidFill>
              </a:rPr>
              <a:t>                            </a:t>
            </a:r>
            <a:r>
              <a:rPr lang="en-US" sz="2500" dirty="0" smtClean="0">
                <a:solidFill>
                  <a:srgbClr val="000000"/>
                </a:solidFill>
              </a:rPr>
              <a:t>and a distribution over measurements </a:t>
            </a:r>
            <a:r>
              <a:rPr lang="en-US" sz="2500" dirty="0" err="1" smtClean="0">
                <a:solidFill>
                  <a:srgbClr val="000000"/>
                </a:solidFill>
              </a:rPr>
              <a:t>ν</a:t>
            </a:r>
            <a:r>
              <a:rPr lang="en-US" sz="2500" dirty="0" smtClean="0">
                <a:solidFill>
                  <a:srgbClr val="000000"/>
                </a:solidFill>
              </a:rPr>
              <a:t>, suppose we measure </a:t>
            </a:r>
            <a:r>
              <a:rPr lang="en-US" sz="2500" dirty="0" smtClean="0">
                <a:solidFill>
                  <a:srgbClr val="FF0000"/>
                </a:solidFill>
              </a:rPr>
              <a:t>l = O(poly(1/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)log(d)) </a:t>
            </a:r>
            <a:r>
              <a:rPr lang="en-US" sz="2500" dirty="0" smtClean="0"/>
              <a:t>copies and get outcomes X. Let </a:t>
            </a:r>
            <a:r>
              <a:rPr lang="en-US" sz="2500" dirty="0" err="1" smtClean="0"/>
              <a:t>ρ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be any state compatible with X. Then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the post-selected state can be written as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err="1" smtClean="0"/>
              <a:t>s.t.</a:t>
            </a:r>
            <a:r>
              <a:rPr lang="en-US" sz="2500" dirty="0" smtClean="0"/>
              <a:t>,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,</a:t>
            </a:r>
            <a:r>
              <a:rPr lang="en-US" sz="2500" dirty="0" smtClean="0"/>
              <a:t> </a:t>
            </a:r>
            <a:r>
              <a:rPr lang="en-US" sz="2500" dirty="0" err="1" smtClean="0"/>
              <a:t>μ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only has support on states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44955"/>
              </p:ext>
            </p:extLst>
          </p:nvPr>
        </p:nvGraphicFramePr>
        <p:xfrm>
          <a:off x="3222625" y="3679825"/>
          <a:ext cx="23002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9" name="Equation" r:id="rId5" imgW="965200" imgH="279400" progId="Equation.3">
                  <p:embed/>
                </p:oleObj>
              </mc:Choice>
              <mc:Fallback>
                <p:oleObj name="Equation" r:id="rId5" imgW="96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625" y="3679825"/>
                        <a:ext cx="230028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03481"/>
              </p:ext>
            </p:extLst>
          </p:nvPr>
        </p:nvGraphicFramePr>
        <p:xfrm>
          <a:off x="2027238" y="4797136"/>
          <a:ext cx="4691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0" name="Equation" r:id="rId7" imgW="1968500" imgH="304800" progId="Equation.3">
                  <p:embed/>
                </p:oleObj>
              </mc:Choice>
              <mc:Fallback>
                <p:oleObj name="Equation" r:id="rId7" imgW="1968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7238" y="4797136"/>
                        <a:ext cx="469106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96269" y="1494577"/>
            <a:ext cx="8859107" cy="41480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Pretty Good 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22451"/>
              </p:ext>
            </p:extLst>
          </p:nvPr>
        </p:nvGraphicFramePr>
        <p:xfrm>
          <a:off x="1253693" y="1907571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4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3693" y="1907571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165" y="1517668"/>
            <a:ext cx="87168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(</a:t>
            </a:r>
            <a:r>
              <a:rPr lang="en-US" sz="2300" dirty="0" smtClean="0">
                <a:solidFill>
                  <a:srgbClr val="000090"/>
                </a:solidFill>
              </a:rPr>
              <a:t>Aaronson ‘06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Pretty-good-tomography </a:t>
            </a:r>
            <a:r>
              <a:rPr lang="en-US" sz="2500" dirty="0" err="1" smtClean="0">
                <a:solidFill>
                  <a:srgbClr val="008000"/>
                </a:solidFill>
              </a:rPr>
              <a:t>thm</a:t>
            </a:r>
            <a:r>
              <a:rPr lang="en-US" sz="2500" dirty="0" smtClean="0">
                <a:solidFill>
                  <a:srgbClr val="008000"/>
                </a:solidFill>
              </a:rPr>
              <a:t>)</a:t>
            </a:r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2500" dirty="0" smtClean="0"/>
              <a:t>Given</a:t>
            </a:r>
            <a:r>
              <a:rPr lang="en-US" sz="2500" dirty="0" smtClean="0">
                <a:solidFill>
                  <a:srgbClr val="008000"/>
                </a:solidFill>
              </a:rPr>
              <a:t>                            </a:t>
            </a:r>
            <a:r>
              <a:rPr lang="en-US" sz="2500" dirty="0" smtClean="0">
                <a:solidFill>
                  <a:srgbClr val="000000"/>
                </a:solidFill>
              </a:rPr>
              <a:t>and a distribution over measurements </a:t>
            </a:r>
            <a:r>
              <a:rPr lang="en-US" sz="2500" dirty="0" err="1" smtClean="0">
                <a:solidFill>
                  <a:srgbClr val="000000"/>
                </a:solidFill>
              </a:rPr>
              <a:t>ν</a:t>
            </a:r>
            <a:r>
              <a:rPr lang="en-US" sz="2500" dirty="0" smtClean="0">
                <a:solidFill>
                  <a:srgbClr val="000000"/>
                </a:solidFill>
              </a:rPr>
              <a:t>, suppose we measure </a:t>
            </a:r>
            <a:r>
              <a:rPr lang="en-US" sz="2500" dirty="0" smtClean="0">
                <a:solidFill>
                  <a:srgbClr val="FF0000"/>
                </a:solidFill>
              </a:rPr>
              <a:t>l = O(poly(1/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)log(d)) </a:t>
            </a:r>
            <a:r>
              <a:rPr lang="en-US" sz="2500" dirty="0" smtClean="0"/>
              <a:t>copies and get outcomes X. Let </a:t>
            </a:r>
            <a:r>
              <a:rPr lang="en-US" sz="2500" dirty="0" err="1" smtClean="0"/>
              <a:t>ρ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be any state compatible with X. Then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the post-selected state can be written as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err="1" smtClean="0"/>
              <a:t>s.t.</a:t>
            </a:r>
            <a:r>
              <a:rPr lang="en-US" sz="2500" dirty="0" smtClean="0"/>
              <a:t>,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,</a:t>
            </a:r>
            <a:r>
              <a:rPr lang="en-US" sz="2500" dirty="0" smtClean="0"/>
              <a:t> </a:t>
            </a:r>
            <a:r>
              <a:rPr lang="en-US" sz="2500" dirty="0" err="1" smtClean="0"/>
              <a:t>μ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only has support on states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0716"/>
              </p:ext>
            </p:extLst>
          </p:nvPr>
        </p:nvGraphicFramePr>
        <p:xfrm>
          <a:off x="3222625" y="3679825"/>
          <a:ext cx="23002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5" name="Equation" r:id="rId5" imgW="965200" imgH="279400" progId="Equation.3">
                  <p:embed/>
                </p:oleObj>
              </mc:Choice>
              <mc:Fallback>
                <p:oleObj name="Equation" r:id="rId5" imgW="96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625" y="3679825"/>
                        <a:ext cx="230028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14237"/>
              </p:ext>
            </p:extLst>
          </p:nvPr>
        </p:nvGraphicFramePr>
        <p:xfrm>
          <a:off x="2027238" y="4797136"/>
          <a:ext cx="4691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6" name="Equation" r:id="rId7" imgW="1968500" imgH="304800" progId="Equation.3">
                  <p:embed/>
                </p:oleObj>
              </mc:Choice>
              <mc:Fallback>
                <p:oleObj name="Equation" r:id="rId7" imgW="1968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7238" y="4797136"/>
                        <a:ext cx="469106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96269" y="1494577"/>
            <a:ext cx="8859107" cy="41480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710" y="5945909"/>
            <a:ext cx="8801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Cor. </a:t>
            </a:r>
            <a:r>
              <a:rPr lang="en-US" sz="2500" dirty="0" smtClean="0"/>
              <a:t>The same works for general </a:t>
            </a:r>
            <a:r>
              <a:rPr lang="en-US" sz="2500" dirty="0" err="1" smtClean="0"/>
              <a:t>ω</a:t>
            </a:r>
            <a:r>
              <a:rPr lang="en-US" sz="2500" baseline="-25000" dirty="0" err="1" smtClean="0"/>
              <a:t>n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with extra error </a:t>
            </a:r>
            <a:r>
              <a:rPr lang="en-US" sz="2500" dirty="0" smtClean="0">
                <a:solidFill>
                  <a:srgbClr val="FF0000"/>
                </a:solidFill>
              </a:rPr>
              <a:t>O(k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log(d)/n)  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6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6269" y="1494577"/>
            <a:ext cx="8859107" cy="41480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Pretty Good Tomography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endParaRPr lang="en-US" sz="26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56035"/>
              </p:ext>
            </p:extLst>
          </p:nvPr>
        </p:nvGraphicFramePr>
        <p:xfrm>
          <a:off x="1253693" y="1907571"/>
          <a:ext cx="19383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0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3693" y="1907571"/>
                        <a:ext cx="19383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165" y="1517668"/>
            <a:ext cx="87168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(</a:t>
            </a:r>
            <a:r>
              <a:rPr lang="en-US" sz="2300" dirty="0" smtClean="0">
                <a:solidFill>
                  <a:srgbClr val="000090"/>
                </a:solidFill>
              </a:rPr>
              <a:t>Aaronson ‘06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Pretty-good-tomography </a:t>
            </a:r>
            <a:r>
              <a:rPr lang="en-US" sz="2500" dirty="0" err="1" smtClean="0">
                <a:solidFill>
                  <a:srgbClr val="008000"/>
                </a:solidFill>
              </a:rPr>
              <a:t>thm</a:t>
            </a:r>
            <a:r>
              <a:rPr lang="en-US" sz="2500" dirty="0" smtClean="0">
                <a:solidFill>
                  <a:srgbClr val="008000"/>
                </a:solidFill>
              </a:rPr>
              <a:t>)</a:t>
            </a:r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2500" dirty="0" smtClean="0"/>
              <a:t>Given</a:t>
            </a:r>
            <a:r>
              <a:rPr lang="en-US" sz="2500" dirty="0" smtClean="0">
                <a:solidFill>
                  <a:srgbClr val="008000"/>
                </a:solidFill>
              </a:rPr>
              <a:t>                            </a:t>
            </a:r>
            <a:r>
              <a:rPr lang="en-US" sz="2500" dirty="0" smtClean="0">
                <a:solidFill>
                  <a:srgbClr val="000000"/>
                </a:solidFill>
              </a:rPr>
              <a:t>and a distribution over measurements </a:t>
            </a:r>
            <a:r>
              <a:rPr lang="en-US" sz="2500" dirty="0" err="1" smtClean="0">
                <a:solidFill>
                  <a:srgbClr val="000000"/>
                </a:solidFill>
              </a:rPr>
              <a:t>ν</a:t>
            </a:r>
            <a:r>
              <a:rPr lang="en-US" sz="2500" dirty="0" smtClean="0">
                <a:solidFill>
                  <a:srgbClr val="000000"/>
                </a:solidFill>
              </a:rPr>
              <a:t>, suppose we measure </a:t>
            </a:r>
            <a:r>
              <a:rPr lang="en-US" sz="2500" dirty="0" smtClean="0">
                <a:solidFill>
                  <a:srgbClr val="FF0000"/>
                </a:solidFill>
              </a:rPr>
              <a:t>l = O(poly(1/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)n) </a:t>
            </a:r>
            <a:r>
              <a:rPr lang="en-US" sz="2500" dirty="0" smtClean="0"/>
              <a:t>copies and get outcomes X. Let </a:t>
            </a:r>
            <a:r>
              <a:rPr lang="en-US" sz="2500" dirty="0" err="1" smtClean="0"/>
              <a:t>ρ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be any state compatible with X. Then </a:t>
            </a:r>
            <a:r>
              <a:rPr lang="en-US" sz="2500" dirty="0" err="1" smtClean="0"/>
              <a:t>w.h.p</a:t>
            </a:r>
            <a:r>
              <a:rPr lang="en-US" sz="2500" dirty="0" smtClean="0"/>
              <a:t>. the post-selected state can be written as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err="1" smtClean="0"/>
              <a:t>s.t.</a:t>
            </a:r>
            <a:r>
              <a:rPr lang="en-US" sz="2500" dirty="0" smtClean="0"/>
              <a:t>, up to error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,</a:t>
            </a:r>
            <a:r>
              <a:rPr lang="en-US" sz="2500" dirty="0" smtClean="0"/>
              <a:t> </a:t>
            </a:r>
            <a:r>
              <a:rPr lang="en-US" sz="2500" dirty="0" err="1" smtClean="0"/>
              <a:t>μ</a:t>
            </a:r>
            <a:r>
              <a:rPr lang="en-US" sz="2500" baseline="-25000" dirty="0" err="1" smtClean="0"/>
              <a:t>X</a:t>
            </a:r>
            <a:r>
              <a:rPr lang="en-US" sz="2500" dirty="0" smtClean="0"/>
              <a:t> </a:t>
            </a:r>
            <a:r>
              <a:rPr lang="en-US" sz="2500" dirty="0"/>
              <a:t>only has support on states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68182"/>
              </p:ext>
            </p:extLst>
          </p:nvPr>
        </p:nvGraphicFramePr>
        <p:xfrm>
          <a:off x="3222625" y="3679825"/>
          <a:ext cx="23002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1" name="Equation" r:id="rId5" imgW="965200" imgH="279400" progId="Equation.3">
                  <p:embed/>
                </p:oleObj>
              </mc:Choice>
              <mc:Fallback>
                <p:oleObj name="Equation" r:id="rId5" imgW="96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625" y="3679825"/>
                        <a:ext cx="230028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98022"/>
              </p:ext>
            </p:extLst>
          </p:nvPr>
        </p:nvGraphicFramePr>
        <p:xfrm>
          <a:off x="2027238" y="4797136"/>
          <a:ext cx="4691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2" name="Equation" r:id="rId7" imgW="1968500" imgH="304800" progId="Equation.3">
                  <p:embed/>
                </p:oleObj>
              </mc:Choice>
              <mc:Fallback>
                <p:oleObj name="Equation" r:id="rId7" imgW="1968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7238" y="4797136"/>
                        <a:ext cx="469106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710" y="5945909"/>
            <a:ext cx="8964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Cor. </a:t>
            </a:r>
            <a:r>
              <a:rPr lang="en-US" sz="2500" dirty="0" smtClean="0"/>
              <a:t>The same works for general </a:t>
            </a:r>
            <a:r>
              <a:rPr lang="en-US" sz="2500" dirty="0" err="1" smtClean="0"/>
              <a:t>ω</a:t>
            </a:r>
            <a:r>
              <a:rPr lang="en-US" sz="2500" baseline="-25000" dirty="0" err="1" smtClean="0"/>
              <a:t>n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with extra error </a:t>
            </a:r>
            <a:r>
              <a:rPr lang="en-US" sz="2500" dirty="0" smtClean="0">
                <a:solidFill>
                  <a:srgbClr val="FF0000"/>
                </a:solidFill>
              </a:rPr>
              <a:t>O(k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log(d)/n) 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65728" y="1242918"/>
            <a:ext cx="7933091" cy="3802447"/>
          </a:xfrm>
          <a:prstGeom prst="wedgeRectCallout">
            <a:avLst>
              <a:gd name="adj1" fmla="val 7969"/>
              <a:gd name="adj2" fmla="val 78836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2-08-26 at 15.52.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5" y="1418547"/>
            <a:ext cx="7569482" cy="34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/>
              <a:t>Let</a:t>
            </a:r>
            <a:endParaRPr lang="en-US" sz="2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138789"/>
              </p:ext>
            </p:extLst>
          </p:nvPr>
        </p:nvGraphicFramePr>
        <p:xfrm>
          <a:off x="738910" y="1715455"/>
          <a:ext cx="805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1" name="Equation" r:id="rId3" imgW="3378200" imgH="317500" progId="Equation.3">
                  <p:embed/>
                </p:oleObj>
              </mc:Choice>
              <mc:Fallback>
                <p:oleObj name="Equation" r:id="rId3" imgW="3378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910" y="1715455"/>
                        <a:ext cx="8051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54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/>
              <a:t>Let</a:t>
            </a:r>
            <a:endParaRPr lang="en-US" sz="2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90765"/>
              </p:ext>
            </p:extLst>
          </p:nvPr>
        </p:nvGraphicFramePr>
        <p:xfrm>
          <a:off x="738910" y="1715455"/>
          <a:ext cx="805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9" name="Equation" r:id="rId3" imgW="3378200" imgH="317500" progId="Equation.3">
                  <p:embed/>
                </p:oleObj>
              </mc:Choice>
              <mc:Fallback>
                <p:oleObj name="Equation" r:id="rId3" imgW="3378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910" y="1715455"/>
                        <a:ext cx="8051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43420"/>
              </p:ext>
            </p:extLst>
          </p:nvPr>
        </p:nvGraphicFramePr>
        <p:xfrm>
          <a:off x="434975" y="3159125"/>
          <a:ext cx="81121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0" name="Equation" r:id="rId5" imgW="3403600" imgH="292100" progId="Equation.3">
                  <p:embed/>
                </p:oleObj>
              </mc:Choice>
              <mc:Fallback>
                <p:oleObj name="Equation" r:id="rId5" imgW="3403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975" y="3159125"/>
                        <a:ext cx="8112125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2632364"/>
            <a:ext cx="4019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On one hand</a:t>
            </a:r>
            <a:r>
              <a:rPr lang="en-US" sz="2500" dirty="0" smtClean="0"/>
              <a:t>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1086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/>
              <a:t>Let</a:t>
            </a:r>
            <a:endParaRPr lang="en-US" sz="2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52126"/>
              </p:ext>
            </p:extLst>
          </p:nvPr>
        </p:nvGraphicFramePr>
        <p:xfrm>
          <a:off x="738910" y="1715455"/>
          <a:ext cx="805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2" name="Equation" r:id="rId3" imgW="3378200" imgH="317500" progId="Equation.3">
                  <p:embed/>
                </p:oleObj>
              </mc:Choice>
              <mc:Fallback>
                <p:oleObj name="Equation" r:id="rId3" imgW="3378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910" y="1715455"/>
                        <a:ext cx="8051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95517"/>
              </p:ext>
            </p:extLst>
          </p:nvPr>
        </p:nvGraphicFramePr>
        <p:xfrm>
          <a:off x="434975" y="3159125"/>
          <a:ext cx="81121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3" name="Equation" r:id="rId5" imgW="3403600" imgH="292100" progId="Equation.3">
                  <p:embed/>
                </p:oleObj>
              </mc:Choice>
              <mc:Fallback>
                <p:oleObj name="Equation" r:id="rId5" imgW="3403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975" y="3159125"/>
                        <a:ext cx="8112125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2632364"/>
            <a:ext cx="4019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On one hand</a:t>
            </a:r>
            <a:r>
              <a:rPr lang="en-US" sz="2500" dirty="0" smtClean="0"/>
              <a:t>: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59764" y="3997037"/>
            <a:ext cx="56706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On the other hand we will show</a:t>
            </a:r>
            <a:r>
              <a:rPr lang="en-US" sz="2500" dirty="0" smtClean="0"/>
              <a:t>:</a:t>
            </a:r>
            <a:endParaRPr lang="en-US" sz="2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79854"/>
              </p:ext>
            </p:extLst>
          </p:nvPr>
        </p:nvGraphicFramePr>
        <p:xfrm>
          <a:off x="84138" y="4473575"/>
          <a:ext cx="89296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4" name="Equation" r:id="rId7" imgW="3746500" imgH="393700" progId="Equation.3">
                  <p:embed/>
                </p:oleObj>
              </mc:Choice>
              <mc:Fallback>
                <p:oleObj name="Equation" r:id="rId7" imgW="3746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138" y="4473575"/>
                        <a:ext cx="89296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42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274117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Remember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6270"/>
              </p:ext>
            </p:extLst>
          </p:nvPr>
        </p:nvGraphicFramePr>
        <p:xfrm>
          <a:off x="738910" y="1707461"/>
          <a:ext cx="805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40" name="Equation" r:id="rId3" imgW="3378200" imgH="317500" progId="Equation.3">
                  <p:embed/>
                </p:oleObj>
              </mc:Choice>
              <mc:Fallback>
                <p:oleObj name="Equation" r:id="rId3" imgW="3378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910" y="1707461"/>
                        <a:ext cx="8051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2393837"/>
            <a:ext cx="401969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have: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47801"/>
              </p:ext>
            </p:extLst>
          </p:nvPr>
        </p:nvGraphicFramePr>
        <p:xfrm>
          <a:off x="869950" y="3057525"/>
          <a:ext cx="705485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41" name="Equation" r:id="rId5" imgW="3314700" imgH="990600" progId="Equation.3">
                  <p:embed/>
                </p:oleObj>
              </mc:Choice>
              <mc:Fallback>
                <p:oleObj name="Equation" r:id="rId5" imgW="3314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9950" y="3057525"/>
                        <a:ext cx="7054850" cy="210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6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274117"/>
            <a:ext cx="9661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Remember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88142"/>
              </p:ext>
            </p:extLst>
          </p:nvPr>
        </p:nvGraphicFramePr>
        <p:xfrm>
          <a:off x="738910" y="1707461"/>
          <a:ext cx="8051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7" name="Equation" r:id="rId3" imgW="3378200" imgH="317500" progId="Equation.3">
                  <p:embed/>
                </p:oleObj>
              </mc:Choice>
              <mc:Fallback>
                <p:oleObj name="Equation" r:id="rId3" imgW="3378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910" y="1707461"/>
                        <a:ext cx="8051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2393837"/>
            <a:ext cx="40196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have: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8000"/>
                </a:solidFill>
              </a:rPr>
              <a:t>Thus it suffices to prove</a:t>
            </a:r>
            <a:endParaRPr lang="en-US" sz="2500" dirty="0">
              <a:solidFill>
                <a:srgbClr val="008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14930"/>
              </p:ext>
            </p:extLst>
          </p:nvPr>
        </p:nvGraphicFramePr>
        <p:xfrm>
          <a:off x="350838" y="5718175"/>
          <a:ext cx="851376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8" name="Equation" r:id="rId5" imgW="4343400" imgH="393700" progId="Equation.3">
                  <p:embed/>
                </p:oleObj>
              </mc:Choice>
              <mc:Fallback>
                <p:oleObj name="Equation" r:id="rId5" imgW="434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38" y="5718175"/>
                        <a:ext cx="8513762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24536"/>
              </p:ext>
            </p:extLst>
          </p:nvPr>
        </p:nvGraphicFramePr>
        <p:xfrm>
          <a:off x="869950" y="3057525"/>
          <a:ext cx="705485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9" name="Equation" r:id="rId7" imgW="3314700" imgH="990600" progId="Equation.3">
                  <p:embed/>
                </p:oleObj>
              </mc:Choice>
              <mc:Fallback>
                <p:oleObj name="Equation" r:id="rId7" imgW="3314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9950" y="3057525"/>
                        <a:ext cx="7054850" cy="210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(of part 1)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4" y="1312229"/>
            <a:ext cx="89034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Note that</a:t>
            </a:r>
          </a:p>
          <a:p>
            <a:endParaRPr lang="en-US" sz="2500" dirty="0"/>
          </a:p>
          <a:p>
            <a:r>
              <a:rPr lang="en-US" sz="2500" dirty="0"/>
              <a:t>w</a:t>
            </a:r>
            <a:r>
              <a:rPr lang="en-US" sz="2500" dirty="0" smtClean="0"/>
              <a:t>ith</a:t>
            </a:r>
          </a:p>
          <a:p>
            <a:endParaRPr lang="en-US" sz="2500" dirty="0"/>
          </a:p>
          <a:p>
            <a:r>
              <a:rPr lang="en-US" sz="2500" dirty="0" smtClean="0"/>
              <a:t>Moreover</a:t>
            </a:r>
          </a:p>
          <a:p>
            <a:endParaRPr lang="en-US" sz="2500" dirty="0"/>
          </a:p>
          <a:p>
            <a:r>
              <a:rPr lang="en-US" sz="2500" dirty="0" smtClean="0"/>
              <a:t>for                                           with                          ({q</a:t>
            </a:r>
            <a:r>
              <a:rPr lang="en-US" sz="2500" baseline="-25000" dirty="0" smtClean="0"/>
              <a:t>i, </a:t>
            </a:r>
            <a:r>
              <a:rPr lang="en-US" sz="2500" dirty="0" err="1" smtClean="0"/>
              <a:t>ρ</a:t>
            </a:r>
            <a:r>
              <a:rPr lang="en-US" sz="2500" baseline="-25000" dirty="0" err="1" smtClean="0"/>
              <a:t>i</a:t>
            </a:r>
            <a:r>
              <a:rPr lang="en-US" sz="2500" dirty="0" smtClean="0"/>
              <a:t>} depend on Λ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</a:t>
            </a:r>
          </a:p>
          <a:p>
            <a:endParaRPr lang="en-US" sz="1000" dirty="0"/>
          </a:p>
          <a:p>
            <a:r>
              <a:rPr lang="en-US" sz="2500" dirty="0" smtClean="0"/>
              <a:t> …, Λ</a:t>
            </a:r>
            <a:r>
              <a:rPr lang="en-US" sz="2500" baseline="-25000" dirty="0" smtClean="0"/>
              <a:t>n-1</a:t>
            </a:r>
            <a:r>
              <a:rPr lang="en-US" sz="2500" dirty="0" smtClean="0"/>
              <a:t>, but not on </a:t>
            </a:r>
            <a:r>
              <a:rPr lang="en-US" sz="2500" dirty="0" err="1" smtClean="0"/>
              <a:t>Λ</a:t>
            </a:r>
            <a:r>
              <a:rPr lang="en-US" sz="2500" baseline="-25000" dirty="0" err="1" smtClean="0"/>
              <a:t>n</a:t>
            </a:r>
            <a:r>
              <a:rPr lang="en-US" sz="2500" dirty="0" smtClean="0"/>
              <a:t>).  By </a:t>
            </a:r>
            <a:r>
              <a:rPr lang="en-US" sz="2500" dirty="0" err="1" smtClean="0"/>
              <a:t>Pinsker’s</a:t>
            </a:r>
            <a:r>
              <a:rPr lang="en-US" sz="2500" dirty="0" smtClean="0"/>
              <a:t> </a:t>
            </a:r>
            <a:r>
              <a:rPr lang="en-US" sz="2500" dirty="0" err="1" smtClean="0"/>
              <a:t>ineq</a:t>
            </a:r>
            <a:r>
              <a:rPr lang="en-US" sz="2500" dirty="0" smtClean="0"/>
              <a:t>. and convexity of x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:  </a:t>
            </a:r>
          </a:p>
          <a:p>
            <a:endParaRPr lang="en-US" sz="2500" dirty="0"/>
          </a:p>
          <a:p>
            <a:r>
              <a:rPr lang="en-US" sz="2500" dirty="0" smtClean="0"/>
              <a:t>                                                                                                  </a:t>
            </a:r>
            <a:endParaRPr lang="en-US" sz="25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54281"/>
              </p:ext>
            </p:extLst>
          </p:nvPr>
        </p:nvGraphicFramePr>
        <p:xfrm>
          <a:off x="1690688" y="1393047"/>
          <a:ext cx="5376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8" name="Equation" r:id="rId3" imgW="2743200" imgH="279400" progId="Equation.3">
                  <p:embed/>
                </p:oleObj>
              </mc:Choice>
              <mc:Fallback>
                <p:oleObj name="Equation" r:id="rId3" imgW="2743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0688" y="1393047"/>
                        <a:ext cx="5376862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19223"/>
              </p:ext>
            </p:extLst>
          </p:nvPr>
        </p:nvGraphicFramePr>
        <p:xfrm>
          <a:off x="1085706" y="2018299"/>
          <a:ext cx="4513839" cy="54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9" name="Equation" r:id="rId5" imgW="2336800" imgH="279400" progId="Equation.3">
                  <p:embed/>
                </p:oleObj>
              </mc:Choice>
              <mc:Fallback>
                <p:oleObj name="Equation" r:id="rId5" imgW="2336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706" y="2018299"/>
                        <a:ext cx="4513839" cy="54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62876"/>
              </p:ext>
            </p:extLst>
          </p:nvPr>
        </p:nvGraphicFramePr>
        <p:xfrm>
          <a:off x="1690688" y="2839950"/>
          <a:ext cx="45132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0" name="Equation" r:id="rId7" imgW="2336800" imgH="368300" progId="Equation.3">
                  <p:embed/>
                </p:oleObj>
              </mc:Choice>
              <mc:Fallback>
                <p:oleObj name="Equation" r:id="rId7" imgW="2336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0688" y="2839950"/>
                        <a:ext cx="45132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09146"/>
              </p:ext>
            </p:extLst>
          </p:nvPr>
        </p:nvGraphicFramePr>
        <p:xfrm>
          <a:off x="806884" y="3579216"/>
          <a:ext cx="2797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1" name="Equation" r:id="rId9" imgW="1447800" imgH="279400" progId="Equation.3">
                  <p:embed/>
                </p:oleObj>
              </mc:Choice>
              <mc:Fallback>
                <p:oleObj name="Equation" r:id="rId9" imgW="1447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884" y="3579216"/>
                        <a:ext cx="27971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990022"/>
              </p:ext>
            </p:extLst>
          </p:nvPr>
        </p:nvGraphicFramePr>
        <p:xfrm>
          <a:off x="4388644" y="3554325"/>
          <a:ext cx="15700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2" name="Equation" r:id="rId11" imgW="812800" imgH="368300" progId="Equation.3">
                  <p:embed/>
                </p:oleObj>
              </mc:Choice>
              <mc:Fallback>
                <p:oleObj name="Equation" r:id="rId11" imgW="812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8644" y="3554325"/>
                        <a:ext cx="1570037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99771"/>
              </p:ext>
            </p:extLst>
          </p:nvPr>
        </p:nvGraphicFramePr>
        <p:xfrm>
          <a:off x="908165" y="4686686"/>
          <a:ext cx="7122594" cy="97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3" name="Equation" r:id="rId13" imgW="4013200" imgH="546100" progId="Equation.3">
                  <p:embed/>
                </p:oleObj>
              </mc:Choice>
              <mc:Fallback>
                <p:oleObj name="Equation" r:id="rId13" imgW="40132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8165" y="4686686"/>
                        <a:ext cx="7122594" cy="97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71968"/>
              </p:ext>
            </p:extLst>
          </p:nvPr>
        </p:nvGraphicFramePr>
        <p:xfrm>
          <a:off x="908165" y="5662324"/>
          <a:ext cx="7820026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4" name="Equation" r:id="rId15" imgW="4406900" imgH="546100" progId="Equation.3">
                  <p:embed/>
                </p:oleObj>
              </mc:Choice>
              <mc:Fallback>
                <p:oleObj name="Equation" r:id="rId15" imgW="4406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8165" y="5662324"/>
                        <a:ext cx="7820026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88182"/>
            <a:ext cx="1098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Thus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202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98084"/>
              </p:ext>
            </p:extLst>
          </p:nvPr>
        </p:nvGraphicFramePr>
        <p:xfrm>
          <a:off x="1212850" y="2830079"/>
          <a:ext cx="6003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7" name="Equation" r:id="rId3" imgW="2463800" imgH="406400" progId="Equation.3">
                  <p:embed/>
                </p:oleObj>
              </mc:Choice>
              <mc:Fallback>
                <p:oleObj name="Equation" r:id="rId3" imgW="246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2830079"/>
                        <a:ext cx="6003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273" y="1748503"/>
            <a:ext cx="8278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500" dirty="0" smtClean="0"/>
              <a:t>Let                  be a state symmetric in the B subsystems. Then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59734"/>
              </p:ext>
            </p:extLst>
          </p:nvPr>
        </p:nvGraphicFramePr>
        <p:xfrm>
          <a:off x="6153727" y="1748503"/>
          <a:ext cx="114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8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3727" y="1748503"/>
                        <a:ext cx="114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8818" y="1668738"/>
            <a:ext cx="8116455" cy="23226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909" y="4179453"/>
            <a:ext cx="7943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Final installment in a long sequence of works</a:t>
            </a:r>
            <a:r>
              <a:rPr lang="en-US" dirty="0" smtClean="0"/>
              <a:t>: </a:t>
            </a:r>
          </a:p>
          <a:p>
            <a:r>
              <a:rPr lang="en-US" sz="2300" dirty="0" smtClean="0">
                <a:solidFill>
                  <a:srgbClr val="000090"/>
                </a:solidFill>
              </a:rPr>
              <a:t>(Hudson, Moody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76)</a:t>
            </a:r>
            <a:r>
              <a:rPr lang="en-US" sz="2300" dirty="0" smtClean="0"/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</a:t>
            </a:r>
            <a:r>
              <a:rPr lang="en-US" sz="2300" dirty="0" err="1" smtClean="0">
                <a:solidFill>
                  <a:srgbClr val="000090"/>
                </a:solidFill>
              </a:rPr>
              <a:t>Stormer</a:t>
            </a:r>
            <a:r>
              <a:rPr lang="en-US" sz="2300" dirty="0" smtClean="0">
                <a:solidFill>
                  <a:srgbClr val="000090"/>
                </a:solidFill>
              </a:rPr>
              <a:t> ‘69)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</a:t>
            </a:r>
            <a:r>
              <a:rPr lang="en-US" sz="2300" dirty="0" err="1" smtClean="0">
                <a:solidFill>
                  <a:srgbClr val="000090"/>
                </a:solidFill>
              </a:rPr>
              <a:t>Raggio</a:t>
            </a:r>
            <a:r>
              <a:rPr lang="en-US" sz="2300" dirty="0" smtClean="0">
                <a:solidFill>
                  <a:srgbClr val="000090"/>
                </a:solidFill>
              </a:rPr>
              <a:t>, Werner ‘89)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(Caves, Fuchs, </a:t>
            </a:r>
            <a:r>
              <a:rPr lang="en-US" sz="2300" dirty="0" err="1" smtClean="0">
                <a:solidFill>
                  <a:srgbClr val="000090"/>
                </a:solidFill>
              </a:rPr>
              <a:t>Schack</a:t>
            </a:r>
            <a:r>
              <a:rPr lang="en-US" sz="2300" dirty="0" smtClean="0">
                <a:solidFill>
                  <a:srgbClr val="000090"/>
                </a:solidFill>
              </a:rPr>
              <a:t> </a:t>
            </a:r>
            <a:r>
              <a:rPr lang="en-US" sz="2300" dirty="0" smtClean="0">
                <a:solidFill>
                  <a:srgbClr val="000090"/>
                </a:solidFill>
              </a:rPr>
              <a:t>‘01)</a:t>
            </a:r>
            <a:r>
              <a:rPr lang="en-US" sz="2300" dirty="0" smtClean="0">
                <a:solidFill>
                  <a:srgbClr val="00000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(Koenig, Renner ‘05)</a:t>
            </a:r>
            <a:r>
              <a:rPr lang="en-US" sz="2300" dirty="0" smtClean="0">
                <a:solidFill>
                  <a:srgbClr val="000000"/>
                </a:solidFill>
              </a:rPr>
              <a:t>, …</a:t>
            </a:r>
            <a:r>
              <a:rPr lang="en-US" sz="2300" dirty="0" smtClean="0">
                <a:solidFill>
                  <a:srgbClr val="000090"/>
                </a:solidFill>
              </a:rPr>
              <a:t>  </a:t>
            </a:r>
          </a:p>
          <a:p>
            <a:endParaRPr lang="en-US" sz="2300" dirty="0" smtClean="0">
              <a:solidFill>
                <a:srgbClr val="000090"/>
              </a:solidFill>
            </a:endParaRPr>
          </a:p>
          <a:p>
            <a:r>
              <a:rPr lang="en-US" sz="2300" dirty="0" smtClean="0">
                <a:solidFill>
                  <a:srgbClr val="000090"/>
                </a:solidFill>
              </a:rPr>
              <a:t>Def. </a:t>
            </a:r>
            <a:r>
              <a:rPr lang="en-US" sz="2300" dirty="0" smtClean="0">
                <a:solidFill>
                  <a:srgbClr val="000000"/>
                </a:solidFill>
              </a:rPr>
              <a:t>We say           is </a:t>
            </a:r>
            <a:r>
              <a:rPr lang="en-US" sz="2300" i="1" dirty="0" smtClean="0">
                <a:solidFill>
                  <a:srgbClr val="000000"/>
                </a:solidFill>
              </a:rPr>
              <a:t>k</a:t>
            </a:r>
            <a:r>
              <a:rPr lang="en-US" sz="2300" dirty="0" smtClean="0">
                <a:solidFill>
                  <a:srgbClr val="000000"/>
                </a:solidFill>
              </a:rPr>
              <a:t>-extendible if there is a symmetric extension on B subsystems                    of it.  </a:t>
            </a:r>
            <a:endParaRPr lang="en-US" sz="23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16976"/>
              </p:ext>
            </p:extLst>
          </p:nvPr>
        </p:nvGraphicFramePr>
        <p:xfrm>
          <a:off x="3950856" y="5956825"/>
          <a:ext cx="114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9" name="Equation" r:id="rId7" imgW="469900" imgH="228600" progId="Equation.3">
                  <p:embed/>
                </p:oleObj>
              </mc:Choice>
              <mc:Fallback>
                <p:oleObj name="Equation" r:id="rId7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0856" y="5956825"/>
                        <a:ext cx="114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73696"/>
              </p:ext>
            </p:extLst>
          </p:nvPr>
        </p:nvGraphicFramePr>
        <p:xfrm>
          <a:off x="2183534" y="5576979"/>
          <a:ext cx="619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70" name="Equation" r:id="rId8" imgW="254000" imgH="203200" progId="Equation.3">
                  <p:embed/>
                </p:oleObj>
              </mc:Choice>
              <mc:Fallback>
                <p:oleObj name="Equation" r:id="rId8" imgW="25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83534" y="5576979"/>
                        <a:ext cx="6191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24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(part 2)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" y="1748503"/>
            <a:ext cx="96615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500" dirty="0" smtClean="0"/>
              <a:t>Similar tricks, but applied to </a:t>
            </a:r>
            <a:r>
              <a:rPr lang="en-US" sz="2500" dirty="0" err="1" smtClean="0">
                <a:solidFill>
                  <a:srgbClr val="3A793E"/>
                </a:solidFill>
              </a:rPr>
              <a:t>multiparticle</a:t>
            </a:r>
            <a:r>
              <a:rPr lang="en-US" sz="2500" dirty="0" smtClean="0">
                <a:solidFill>
                  <a:srgbClr val="3A793E"/>
                </a:solidFill>
              </a:rPr>
              <a:t> mutual information:</a:t>
            </a:r>
          </a:p>
          <a:p>
            <a:endParaRPr lang="en-US" sz="2500" dirty="0">
              <a:solidFill>
                <a:srgbClr val="3A793E"/>
              </a:solidFill>
            </a:endParaRPr>
          </a:p>
          <a:p>
            <a:endParaRPr lang="en-US" sz="2500" dirty="0" smtClean="0">
              <a:solidFill>
                <a:srgbClr val="3A793E"/>
              </a:solidFill>
            </a:endParaRPr>
          </a:p>
          <a:p>
            <a:endParaRPr lang="en-US" sz="2500" dirty="0">
              <a:solidFill>
                <a:srgbClr val="3A793E"/>
              </a:solidFill>
            </a:endParaRPr>
          </a:p>
          <a:p>
            <a:r>
              <a:rPr lang="en-US" sz="2500" dirty="0"/>
              <a:t>a</a:t>
            </a:r>
            <a:r>
              <a:rPr lang="en-US" sz="2500" dirty="0" smtClean="0"/>
              <a:t>nd using the useful inequality </a:t>
            </a:r>
            <a:r>
              <a:rPr lang="en-US" sz="2200" dirty="0" smtClean="0">
                <a:solidFill>
                  <a:srgbClr val="000090"/>
                </a:solidFill>
              </a:rPr>
              <a:t>(Yang, Horodecki</a:t>
            </a:r>
            <a:r>
              <a:rPr lang="en-US" sz="2200" baseline="30000" dirty="0" smtClean="0">
                <a:solidFill>
                  <a:srgbClr val="000090"/>
                </a:solidFill>
              </a:rPr>
              <a:t>3</a:t>
            </a:r>
            <a:r>
              <a:rPr lang="en-US" sz="2200" dirty="0" smtClean="0">
                <a:solidFill>
                  <a:srgbClr val="000090"/>
                </a:solidFill>
              </a:rPr>
              <a:t>, Oppenheim, Song ‘07) </a:t>
            </a:r>
          </a:p>
          <a:p>
            <a:endParaRPr lang="en-US" sz="2500" dirty="0">
              <a:solidFill>
                <a:srgbClr val="3A793E"/>
              </a:solidFill>
            </a:endParaRPr>
          </a:p>
          <a:p>
            <a:r>
              <a:rPr lang="en-US" sz="2500" dirty="0" smtClean="0">
                <a:solidFill>
                  <a:srgbClr val="3A793E"/>
                </a:solidFill>
              </a:rPr>
              <a:t> </a:t>
            </a:r>
            <a:endParaRPr lang="en-US" sz="2600" dirty="0" smtClean="0">
              <a:solidFill>
                <a:srgbClr val="3A793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37557"/>
              </p:ext>
            </p:extLst>
          </p:nvPr>
        </p:nvGraphicFramePr>
        <p:xfrm>
          <a:off x="903576" y="2573102"/>
          <a:ext cx="58721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9" name="Equation" r:id="rId3" imgW="2463800" imgH="279400" progId="Equation.3">
                  <p:embed/>
                </p:oleObj>
              </mc:Choice>
              <mc:Fallback>
                <p:oleObj name="Equation" r:id="rId3" imgW="2463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3576" y="2573102"/>
                        <a:ext cx="5872163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42343"/>
              </p:ext>
            </p:extLst>
          </p:nvPr>
        </p:nvGraphicFramePr>
        <p:xfrm>
          <a:off x="346364" y="4056371"/>
          <a:ext cx="8151091" cy="49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0" name="Equation" r:id="rId5" imgW="3568700" imgH="215900" progId="Equation.3">
                  <p:embed/>
                </p:oleObj>
              </mc:Choice>
              <mc:Fallback>
                <p:oleObj name="Equation" r:id="rId5" imgW="3568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364" y="4056371"/>
                        <a:ext cx="8151091" cy="492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9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2228273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Part 2: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with no symmetry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406" y="-923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with no symmetry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951" y="1656139"/>
            <a:ext cx="892004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90"/>
                </a:solidFill>
              </a:rPr>
              <a:t>Thm</a:t>
            </a:r>
            <a:r>
              <a:rPr lang="en-US" sz="2500" dirty="0" smtClean="0"/>
              <a:t> Let p</a:t>
            </a:r>
            <a:r>
              <a:rPr lang="en-US" sz="2500" baseline="-25000" dirty="0" smtClean="0"/>
              <a:t>1,…,n </a:t>
            </a:r>
            <a:r>
              <a:rPr lang="en-US" sz="2500" dirty="0" smtClean="0"/>
              <a:t>be a prob. distribution over </a:t>
            </a:r>
            <a:r>
              <a:rPr lang="en-US" sz="2500" dirty="0" err="1" smtClean="0"/>
              <a:t>Σ</a:t>
            </a:r>
            <a:r>
              <a:rPr lang="en-US" sz="2500" baseline="30000" dirty="0" err="1" smtClean="0"/>
              <a:t>n</a:t>
            </a:r>
            <a:r>
              <a:rPr lang="en-US" sz="2500" dirty="0" smtClean="0"/>
              <a:t>. Let </a:t>
            </a:r>
            <a:endParaRPr lang="en-US" sz="2500" dirty="0"/>
          </a:p>
          <a:p>
            <a:r>
              <a:rPr lang="en-US" sz="2500" dirty="0" smtClean="0"/>
              <a:t>be the probability conditioned on observing (j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…, </a:t>
            </a:r>
            <a:r>
              <a:rPr lang="en-US" sz="2500" dirty="0" err="1"/>
              <a:t>j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) = (a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…, a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). </a:t>
            </a:r>
          </a:p>
          <a:p>
            <a:endParaRPr lang="en-US" sz="2500" dirty="0"/>
          </a:p>
          <a:p>
            <a:r>
              <a:rPr lang="en-US" sz="2500" dirty="0" smtClean="0"/>
              <a:t>Then:</a:t>
            </a:r>
          </a:p>
          <a:p>
            <a:endParaRPr lang="en-US" sz="25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71030"/>
              </p:ext>
            </p:extLst>
          </p:nvPr>
        </p:nvGraphicFramePr>
        <p:xfrm>
          <a:off x="6580591" y="1598016"/>
          <a:ext cx="2093879" cy="59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5" name="Equation" r:id="rId3" imgW="812800" imgH="228600" progId="Equation.3">
                  <p:embed/>
                </p:oleObj>
              </mc:Choice>
              <mc:Fallback>
                <p:oleObj name="Equation" r:id="rId3" imgW="812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591" y="1598016"/>
                        <a:ext cx="2093879" cy="59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213697"/>
              </p:ext>
            </p:extLst>
          </p:nvPr>
        </p:nvGraphicFramePr>
        <p:xfrm>
          <a:off x="1067102" y="2728913"/>
          <a:ext cx="7904490" cy="17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6" name="Equation" r:id="rId5" imgW="3581400" imgH="787400" progId="Equation.3">
                  <p:embed/>
                </p:oleObj>
              </mc:Choice>
              <mc:Fallback>
                <p:oleObj name="Equation" r:id="rId5" imgW="35814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102" y="2728913"/>
                        <a:ext cx="7904490" cy="174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951" y="4656746"/>
            <a:ext cx="86530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Based on bound by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Tan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11) </a:t>
            </a:r>
            <a:r>
              <a:rPr lang="en-US" sz="2200" dirty="0" smtClean="0"/>
              <a:t>(proposed in the context of bounding convergence of </a:t>
            </a:r>
            <a:r>
              <a:rPr lang="en-US" sz="2200" dirty="0" err="1" smtClean="0"/>
              <a:t>Lasserre</a:t>
            </a:r>
            <a:r>
              <a:rPr lang="en-US" sz="2200" dirty="0" smtClean="0"/>
              <a:t> hierarchy for certain CSP)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182358" y="1590187"/>
            <a:ext cx="8843416" cy="28816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406" y="-923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with no symmetry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951" y="1656139"/>
            <a:ext cx="892004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90"/>
                </a:solidFill>
              </a:rPr>
              <a:t>Thm</a:t>
            </a:r>
            <a:r>
              <a:rPr lang="en-US" sz="2500" dirty="0" smtClean="0"/>
              <a:t> Let p</a:t>
            </a:r>
            <a:r>
              <a:rPr lang="en-US" sz="2500" baseline="-25000" dirty="0" smtClean="0"/>
              <a:t>1,…,n </a:t>
            </a:r>
            <a:r>
              <a:rPr lang="en-US" sz="2500" dirty="0" smtClean="0"/>
              <a:t>be a prob. distribution over </a:t>
            </a:r>
            <a:r>
              <a:rPr lang="en-US" sz="2500" dirty="0" err="1" smtClean="0"/>
              <a:t>Σ</a:t>
            </a:r>
            <a:r>
              <a:rPr lang="en-US" sz="2500" baseline="30000" dirty="0" err="1" smtClean="0"/>
              <a:t>n</a:t>
            </a:r>
            <a:r>
              <a:rPr lang="en-US" sz="2500" dirty="0" smtClean="0"/>
              <a:t>. Let </a:t>
            </a:r>
            <a:endParaRPr lang="en-US" sz="2500" dirty="0"/>
          </a:p>
          <a:p>
            <a:r>
              <a:rPr lang="en-US" sz="2500" dirty="0" smtClean="0"/>
              <a:t>be the probability conditioned on observing (j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…, </a:t>
            </a:r>
            <a:r>
              <a:rPr lang="en-US" sz="2500" dirty="0" err="1"/>
              <a:t>j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) = (a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…, a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). </a:t>
            </a:r>
          </a:p>
          <a:p>
            <a:endParaRPr lang="en-US" sz="2500" dirty="0"/>
          </a:p>
          <a:p>
            <a:r>
              <a:rPr lang="en-US" sz="2500" dirty="0" smtClean="0"/>
              <a:t>Then:</a:t>
            </a:r>
          </a:p>
          <a:p>
            <a:endParaRPr lang="en-US" sz="25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29104"/>
              </p:ext>
            </p:extLst>
          </p:nvPr>
        </p:nvGraphicFramePr>
        <p:xfrm>
          <a:off x="6580591" y="1598016"/>
          <a:ext cx="2093879" cy="59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1" name="Equation" r:id="rId3" imgW="812800" imgH="228600" progId="Equation.3">
                  <p:embed/>
                </p:oleObj>
              </mc:Choice>
              <mc:Fallback>
                <p:oleObj name="Equation" r:id="rId3" imgW="812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591" y="1598016"/>
                        <a:ext cx="2093879" cy="59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49641"/>
              </p:ext>
            </p:extLst>
          </p:nvPr>
        </p:nvGraphicFramePr>
        <p:xfrm>
          <a:off x="1067102" y="2728913"/>
          <a:ext cx="7904490" cy="17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2" name="Equation" r:id="rId5" imgW="3581400" imgH="787400" progId="Equation.3">
                  <p:embed/>
                </p:oleObj>
              </mc:Choice>
              <mc:Fallback>
                <p:oleObj name="Equation" r:id="rId5" imgW="35814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102" y="2728913"/>
                        <a:ext cx="7904490" cy="174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358" y="1590187"/>
            <a:ext cx="8843416" cy="28816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951" y="4656746"/>
            <a:ext cx="79201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A793E"/>
                </a:solidFill>
              </a:rPr>
              <a:t>Quantum Version:                            </a:t>
            </a:r>
            <a:r>
              <a:rPr lang="en-US" sz="2500" dirty="0" smtClean="0"/>
              <a:t>for </a:t>
            </a:r>
            <a:r>
              <a:rPr lang="en-US" sz="2500" dirty="0" err="1" smtClean="0"/>
              <a:t>informationally</a:t>
            </a:r>
            <a:r>
              <a:rPr lang="en-US" sz="2500" dirty="0" smtClean="0"/>
              <a:t> complete POVM </a:t>
            </a:r>
            <a:r>
              <a:rPr lang="en-US" sz="2500" dirty="0" err="1" smtClean="0"/>
              <a:t>Λ</a:t>
            </a:r>
            <a:r>
              <a:rPr lang="en-US" sz="2500" dirty="0" smtClean="0"/>
              <a:t>. Same theorem (for trace norm) with error term </a:t>
            </a:r>
            <a:endParaRPr lang="en-US" sz="25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95906"/>
              </p:ext>
            </p:extLst>
          </p:nvPr>
        </p:nvGraphicFramePr>
        <p:xfrm>
          <a:off x="2790970" y="4679693"/>
          <a:ext cx="184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3" name="Equation" r:id="rId7" imgW="927100" imgH="241300" progId="Equation.3">
                  <p:embed/>
                </p:oleObj>
              </mc:Choice>
              <mc:Fallback>
                <p:oleObj name="Equation" r:id="rId7" imgW="927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0970" y="4679693"/>
                        <a:ext cx="1849437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61179"/>
              </p:ext>
            </p:extLst>
          </p:nvPr>
        </p:nvGraphicFramePr>
        <p:xfrm>
          <a:off x="2543175" y="5695950"/>
          <a:ext cx="29384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4" name="Equation" r:id="rId9" imgW="1473200" imgH="431800" progId="Equation.3">
                  <p:embed/>
                </p:oleObj>
              </mc:Choice>
              <mc:Fallback>
                <p:oleObj name="Equation" r:id="rId9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3175" y="5695950"/>
                        <a:ext cx="29384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997"/>
            <a:ext cx="82896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The PCP conjecture</a:t>
            </a:r>
            <a:r>
              <a:rPr lang="en-US" sz="2500" dirty="0" smtClean="0"/>
              <a:t>: There is a </a:t>
            </a:r>
            <a:r>
              <a:rPr lang="en-US" sz="2500" dirty="0" err="1" smtClean="0"/>
              <a:t>ε</a:t>
            </a:r>
            <a:r>
              <a:rPr lang="en-US" sz="2500" dirty="0" smtClean="0"/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it’s QMA-complete </a:t>
            </a:r>
          </a:p>
          <a:p>
            <a:r>
              <a:rPr lang="en-US" sz="2500" dirty="0"/>
              <a:t>t</a:t>
            </a:r>
            <a:r>
              <a:rPr lang="en-US" sz="2500" dirty="0" smtClean="0"/>
              <a:t>o determine whether the mean </a:t>
            </a:r>
            <a:r>
              <a:rPr lang="en-US" sz="2500" dirty="0" err="1" smtClean="0"/>
              <a:t>groundenergy</a:t>
            </a:r>
            <a:r>
              <a:rPr lang="en-US" sz="2500" dirty="0" smtClean="0"/>
              <a:t> of a 2-local Hamiltonian on </a:t>
            </a:r>
            <a:r>
              <a:rPr lang="en-US" sz="2500" i="1" dirty="0" smtClean="0"/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qubits</a:t>
            </a:r>
            <a:r>
              <a:rPr lang="en-US" sz="2500" dirty="0" smtClean="0"/>
              <a:t> is 0 or more than </a:t>
            </a:r>
            <a:r>
              <a:rPr lang="en-US" sz="2500" dirty="0" err="1" smtClean="0"/>
              <a:t>ε</a:t>
            </a:r>
            <a:r>
              <a:rPr lang="en-US" sz="2500" dirty="0" smtClean="0"/>
              <a:t>.   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99704" y="4265385"/>
            <a:ext cx="6269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(Reminder</a:t>
            </a:r>
            <a:r>
              <a:rPr lang="en-US" sz="2500" dirty="0">
                <a:solidFill>
                  <a:srgbClr val="FF0000"/>
                </a:solidFill>
              </a:rPr>
              <a:t>)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2-Local Hamiltonian: </a:t>
            </a:r>
            <a:endParaRPr lang="en-US" sz="25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38509"/>
              </p:ext>
            </p:extLst>
          </p:nvPr>
        </p:nvGraphicFramePr>
        <p:xfrm>
          <a:off x="4746904" y="4183518"/>
          <a:ext cx="895325" cy="8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0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6904" y="4183518"/>
                        <a:ext cx="895325" cy="8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553670" y="3984038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04591" y="4136438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00682" y="3653852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37951" y="3910161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57579" y="4566990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37951" y="4566990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52636" y="4879621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62905" y="4240347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01715" y="4983530"/>
            <a:ext cx="103909" cy="103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9" idx="4"/>
            <a:endCxn id="11" idx="4"/>
          </p:cNvCxnSpPr>
          <p:nvPr/>
        </p:nvCxnSpPr>
        <p:spPr>
          <a:xfrm rot="5400000">
            <a:off x="6474517" y="3992779"/>
            <a:ext cx="913138" cy="443103"/>
          </a:xfrm>
          <a:prstGeom prst="curvedConnector3">
            <a:avLst>
              <a:gd name="adj1" fmla="val 1250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3"/>
            <a:endCxn id="13" idx="7"/>
          </p:cNvCxnSpPr>
          <p:nvPr/>
        </p:nvCxnSpPr>
        <p:spPr>
          <a:xfrm rot="5400000">
            <a:off x="6949256" y="4290925"/>
            <a:ext cx="895985" cy="31184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5" idx="4"/>
            <a:endCxn id="7" idx="3"/>
          </p:cNvCxnSpPr>
          <p:nvPr/>
        </p:nvCxnSpPr>
        <p:spPr>
          <a:xfrm rot="5400000" flipH="1" flipV="1">
            <a:off x="6053923" y="4572476"/>
            <a:ext cx="1014709" cy="15217"/>
          </a:xfrm>
          <a:prstGeom prst="curvedConnector5">
            <a:avLst>
              <a:gd name="adj1" fmla="val -22529"/>
              <a:gd name="adj2" fmla="val -1843695"/>
              <a:gd name="adj3" fmla="val 543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7" idx="5"/>
          </p:cNvCxnSpPr>
          <p:nvPr/>
        </p:nvCxnSpPr>
        <p:spPr>
          <a:xfrm flipH="1" flipV="1">
            <a:off x="6642362" y="4072730"/>
            <a:ext cx="910806" cy="50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5"/>
            <a:endCxn id="9" idx="4"/>
          </p:cNvCxnSpPr>
          <p:nvPr/>
        </p:nvCxnSpPr>
        <p:spPr>
          <a:xfrm flipH="1" flipV="1">
            <a:off x="7152637" y="3757761"/>
            <a:ext cx="798960" cy="571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15" idx="0"/>
          </p:cNvCxnSpPr>
          <p:nvPr/>
        </p:nvCxnSpPr>
        <p:spPr>
          <a:xfrm flipH="1">
            <a:off x="6553670" y="4225130"/>
            <a:ext cx="666138" cy="75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2"/>
            <a:endCxn id="7" idx="6"/>
          </p:cNvCxnSpPr>
          <p:nvPr/>
        </p:nvCxnSpPr>
        <p:spPr>
          <a:xfrm flipH="1">
            <a:off x="6657579" y="3962116"/>
            <a:ext cx="880372" cy="73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3" idx="4"/>
            <a:endCxn id="14" idx="5"/>
          </p:cNvCxnSpPr>
          <p:nvPr/>
        </p:nvCxnSpPr>
        <p:spPr>
          <a:xfrm rot="5400000" flipH="1" flipV="1">
            <a:off x="7250848" y="4282782"/>
            <a:ext cx="654491" cy="747006"/>
          </a:xfrm>
          <a:prstGeom prst="curvedConnector3">
            <a:avLst>
              <a:gd name="adj1" fmla="val -3492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37375" y="3814186"/>
            <a:ext cx="4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9977" y="4906300"/>
            <a:ext cx="4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6523" y="4510289"/>
            <a:ext cx="4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ij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>
            <a:stCxn id="8" idx="6"/>
            <a:endCxn id="12" idx="0"/>
          </p:cNvCxnSpPr>
          <p:nvPr/>
        </p:nvCxnSpPr>
        <p:spPr>
          <a:xfrm>
            <a:off x="7308500" y="4188393"/>
            <a:ext cx="281406" cy="378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092" y="6288304"/>
            <a:ext cx="7445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By PCP theorem, the problem is at least NP-hard</a:t>
            </a:r>
            <a:endParaRPr lang="en-US" sz="2500" dirty="0"/>
          </a:p>
        </p:txBody>
      </p:sp>
      <p:cxnSp>
        <p:nvCxnSpPr>
          <p:cNvPr id="42" name="Straight Connector 41"/>
          <p:cNvCxnSpPr>
            <a:stCxn id="11" idx="0"/>
          </p:cNvCxnSpPr>
          <p:nvPr/>
        </p:nvCxnSpPr>
        <p:spPr>
          <a:xfrm flipH="1" flipV="1">
            <a:off x="6605624" y="4072730"/>
            <a:ext cx="103910" cy="494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7092" y="3118925"/>
            <a:ext cx="839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‘XX) </a:t>
            </a:r>
            <a:r>
              <a:rPr lang="en-US" sz="2200" dirty="0" smtClean="0"/>
              <a:t>Equivalent to conjecture for O(1)-local Hamiltonians over </a:t>
            </a:r>
            <a:r>
              <a:rPr lang="en-US" sz="2200" dirty="0" err="1" smtClean="0"/>
              <a:t>q</a:t>
            </a:r>
            <a:r>
              <a:rPr lang="en-US" sz="2200" i="1" dirty="0" err="1" smtClean="0"/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.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4983530"/>
            <a:ext cx="5415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Mean energy: </a:t>
            </a:r>
            <a:r>
              <a:rPr lang="en-US" sz="2500" dirty="0" smtClean="0"/>
              <a:t>e</a:t>
            </a:r>
            <a:r>
              <a:rPr lang="en-US" sz="2500" baseline="-25000" dirty="0" smtClean="0"/>
              <a:t>0</a:t>
            </a:r>
            <a:r>
              <a:rPr lang="en-US" sz="2500" dirty="0" smtClean="0"/>
              <a:t> := E</a:t>
            </a:r>
            <a:r>
              <a:rPr lang="en-US" sz="2500" baseline="-25000" dirty="0" smtClean="0"/>
              <a:t>0</a:t>
            </a:r>
            <a:r>
              <a:rPr lang="en-US" sz="2500" dirty="0" smtClean="0"/>
              <a:t>/|E|</a:t>
            </a:r>
          </a:p>
          <a:p>
            <a:r>
              <a:rPr lang="en-US" sz="2500" dirty="0" smtClean="0">
                <a:solidFill>
                  <a:srgbClr val="008000"/>
                </a:solidFill>
              </a:rPr>
              <a:t>E</a:t>
            </a:r>
            <a:r>
              <a:rPr lang="en-US" sz="2500" baseline="-25000" dirty="0" smtClean="0">
                <a:solidFill>
                  <a:srgbClr val="008000"/>
                </a:solidFill>
              </a:rPr>
              <a:t>0</a:t>
            </a:r>
            <a:r>
              <a:rPr lang="en-US" sz="2500" dirty="0" smtClean="0">
                <a:solidFill>
                  <a:srgbClr val="008000"/>
                </a:solidFill>
              </a:rPr>
              <a:t>:</a:t>
            </a:r>
            <a:r>
              <a:rPr lang="en-US" sz="2500" dirty="0" smtClean="0"/>
              <a:t> </a:t>
            </a:r>
            <a:r>
              <a:rPr lang="en-US" sz="2500" dirty="0" err="1" smtClean="0"/>
              <a:t>groundenergy</a:t>
            </a:r>
            <a:endParaRPr lang="en-US" sz="2500" dirty="0"/>
          </a:p>
          <a:p>
            <a:r>
              <a:rPr lang="en-US" sz="2500" dirty="0" smtClean="0">
                <a:solidFill>
                  <a:srgbClr val="008000"/>
                </a:solidFill>
              </a:rPr>
              <a:t>|E|: </a:t>
            </a:r>
            <a:r>
              <a:rPr lang="en-US" sz="2500" dirty="0" smtClean="0"/>
              <a:t># of edges in G </a:t>
            </a:r>
            <a:endParaRPr lang="en-US" sz="2500" dirty="0"/>
          </a:p>
        </p:txBody>
      </p:sp>
      <p:sp>
        <p:nvSpPr>
          <p:cNvPr id="46" name="Rectangle 45"/>
          <p:cNvSpPr/>
          <p:nvPr/>
        </p:nvSpPr>
        <p:spPr>
          <a:xfrm>
            <a:off x="235049" y="1437773"/>
            <a:ext cx="8255000" cy="14495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872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PCP: Non-trivial approximation in NP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835727"/>
            <a:ext cx="8676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90"/>
                </a:solidFill>
              </a:rPr>
              <a:t>Cor</a:t>
            </a:r>
            <a:r>
              <a:rPr lang="en-US" sz="2500" dirty="0" smtClean="0"/>
              <a:t>: There is a constant c &gt; 0 such that the following problem is </a:t>
            </a:r>
            <a:r>
              <a:rPr lang="en-US" sz="2500" dirty="0" smtClean="0">
                <a:solidFill>
                  <a:srgbClr val="008000"/>
                </a:solidFill>
              </a:rPr>
              <a:t>NP-complete</a:t>
            </a:r>
            <a:r>
              <a:rPr lang="en-US" sz="2500" dirty="0" smtClean="0"/>
              <a:t>: </a:t>
            </a:r>
            <a:r>
              <a:rPr lang="en-US" sz="2500" dirty="0"/>
              <a:t>G</a:t>
            </a:r>
            <a:r>
              <a:rPr lang="en-US" sz="2500" dirty="0" smtClean="0"/>
              <a:t>iven a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-Local Hamiltonian on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 with interaction graph of average degree 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/>
              <a:t>, decide whether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 &gt; cd^3/deg</a:t>
            </a:r>
            <a:r>
              <a:rPr lang="en-US" sz="2500" dirty="0" smtClean="0"/>
              <a:t>.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9764" y="4072622"/>
            <a:ext cx="84015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Proof Outline:</a:t>
            </a:r>
          </a:p>
          <a:p>
            <a:endParaRPr lang="en-US" sz="1000" dirty="0" smtClean="0"/>
          </a:p>
          <a:p>
            <a:r>
              <a:rPr lang="en-US" sz="2500" dirty="0" smtClean="0"/>
              <a:t>NP-hardness follows from PCP theorem  + </a:t>
            </a:r>
            <a:r>
              <a:rPr lang="en-US" sz="2500" dirty="0" err="1" smtClean="0"/>
              <a:t>Raz</a:t>
            </a:r>
            <a:r>
              <a:rPr lang="en-US" sz="2500" dirty="0" smtClean="0"/>
              <a:t> parallel repetition theorem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Interesting part: </a:t>
            </a:r>
            <a:r>
              <a:rPr lang="en-US" sz="2500" dirty="0"/>
              <a:t>T</a:t>
            </a:r>
            <a:r>
              <a:rPr lang="en-US" sz="2500" dirty="0" smtClean="0"/>
              <a:t>here is always a product state assignment with energy no bigger than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 + cd</a:t>
            </a:r>
            <a:r>
              <a:rPr lang="en-US" sz="2500" baseline="300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(proof by “conditioning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bound” )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64" y="1881377"/>
            <a:ext cx="8676846" cy="16312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8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872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PCP: Non-trivial approximation in NP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835727"/>
            <a:ext cx="8676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90"/>
                </a:solidFill>
              </a:rPr>
              <a:t>Cor</a:t>
            </a:r>
            <a:r>
              <a:rPr lang="en-US" sz="2500" dirty="0" smtClean="0"/>
              <a:t>: There is a constant c &gt; 0 such that the following problem is </a:t>
            </a:r>
            <a:r>
              <a:rPr lang="en-US" sz="2500" dirty="0" smtClean="0">
                <a:solidFill>
                  <a:srgbClr val="008000"/>
                </a:solidFill>
              </a:rPr>
              <a:t>NP-complete</a:t>
            </a:r>
            <a:r>
              <a:rPr lang="en-US" sz="2500" dirty="0" smtClean="0"/>
              <a:t>: </a:t>
            </a:r>
            <a:r>
              <a:rPr lang="en-US" sz="2500" dirty="0"/>
              <a:t>G</a:t>
            </a:r>
            <a:r>
              <a:rPr lang="en-US" sz="2500" dirty="0" smtClean="0"/>
              <a:t>iven a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-Local Hamiltonian on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 with interaction graph of average degree 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/>
              <a:t>, decide whether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 &gt; cd^3/deg</a:t>
            </a:r>
            <a:r>
              <a:rPr lang="en-US" sz="2500" dirty="0" smtClean="0"/>
              <a:t>.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63" y="4468616"/>
            <a:ext cx="88660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This gives </a:t>
            </a:r>
            <a:r>
              <a:rPr lang="en-US" sz="2500" dirty="0" smtClean="0">
                <a:solidFill>
                  <a:srgbClr val="008000"/>
                </a:solidFill>
              </a:rPr>
              <a:t>evidence against</a:t>
            </a:r>
            <a:r>
              <a:rPr lang="en-US" sz="2500" dirty="0" smtClean="0">
                <a:solidFill>
                  <a:srgbClr val="000000"/>
                </a:solidFill>
              </a:rPr>
              <a:t> the PCP conjecture. At least it can only </a:t>
            </a:r>
            <a:r>
              <a:rPr lang="en-US" sz="2500" dirty="0" smtClean="0"/>
              <a:t>hold for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&lt; cd</a:t>
            </a:r>
            <a:r>
              <a:rPr lang="en-US" sz="2500" baseline="300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FF0000"/>
                </a:solidFill>
              </a:rPr>
              <a:t>/deg</a:t>
            </a:r>
            <a:r>
              <a:rPr lang="en-US" sz="2500" dirty="0" smtClean="0">
                <a:solidFill>
                  <a:srgbClr val="000000"/>
                </a:solidFill>
              </a:rPr>
              <a:t>. Note that classical PCP holds for graphs for which 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(1) =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&gt;&gt;  poly(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)/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 = o(1)</a:t>
            </a:r>
            <a:r>
              <a:rPr lang="en-US" sz="2500" dirty="0" smtClean="0"/>
              <a:t>.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764" y="1881377"/>
            <a:ext cx="8676846" cy="16312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456521"/>
            <a:ext cx="80356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Playing with I(A:B|K) leads to new (semi-classical) quantum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Theorems with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3A793E"/>
                </a:solidFill>
              </a:rPr>
              <a:t>better error </a:t>
            </a:r>
            <a:r>
              <a:rPr lang="en-US" sz="2500" dirty="0" smtClean="0"/>
              <a:t>or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(ii) </a:t>
            </a:r>
            <a:r>
              <a:rPr lang="en-US" sz="2500" dirty="0" smtClean="0">
                <a:solidFill>
                  <a:srgbClr val="008000"/>
                </a:solidFill>
              </a:rPr>
              <a:t>valid for general quantum states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3100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456521"/>
            <a:ext cx="8035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Playing with I(A:B|K) leads to new (semi-classical) quantum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Theorems with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3A793E"/>
                </a:solidFill>
              </a:rPr>
              <a:t>better error </a:t>
            </a:r>
            <a:r>
              <a:rPr lang="en-US" sz="2500" dirty="0" smtClean="0"/>
              <a:t>or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(ii) </a:t>
            </a:r>
            <a:r>
              <a:rPr lang="en-US" sz="2500" dirty="0" smtClean="0">
                <a:solidFill>
                  <a:srgbClr val="008000"/>
                </a:solidFill>
              </a:rPr>
              <a:t>valid for general quantum states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“improved error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Thm</a:t>
            </a:r>
            <a:r>
              <a:rPr lang="en-US" sz="2500" dirty="0" smtClean="0">
                <a:solidFill>
                  <a:srgbClr val="FF0000"/>
                </a:solidFill>
              </a:rPr>
              <a:t>” </a:t>
            </a:r>
            <a:r>
              <a:rPr lang="en-US" sz="2500" dirty="0" smtClean="0"/>
              <a:t>is useful in               </a:t>
            </a:r>
            <a:r>
              <a:rPr lang="en-US" sz="2500" dirty="0" smtClean="0">
                <a:solidFill>
                  <a:srgbClr val="FF0000"/>
                </a:solidFill>
              </a:rPr>
              <a:t>(a)</a:t>
            </a:r>
            <a:r>
              <a:rPr lang="en-US" sz="2500" dirty="0" smtClean="0"/>
              <a:t> showing </a:t>
            </a:r>
            <a:r>
              <a:rPr lang="en-US" sz="2500" dirty="0" smtClean="0">
                <a:solidFill>
                  <a:srgbClr val="008000"/>
                </a:solidFill>
              </a:rPr>
              <a:t>hardness of a constant error approximation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008000"/>
                </a:solidFill>
              </a:rPr>
              <a:t>quantum value </a:t>
            </a:r>
            <a:r>
              <a:rPr lang="en-US" sz="2500" dirty="0" smtClean="0"/>
              <a:t>of games and </a:t>
            </a:r>
            <a:r>
              <a:rPr lang="en-US" sz="2500" dirty="0" smtClean="0">
                <a:solidFill>
                  <a:srgbClr val="FF0000"/>
                </a:solidFill>
              </a:rPr>
              <a:t>(b)</a:t>
            </a:r>
            <a:r>
              <a:rPr lang="en-US" sz="2500" dirty="0" smtClean="0"/>
              <a:t> give a </a:t>
            </a:r>
            <a:r>
              <a:rPr lang="en-US" sz="2500" dirty="0" smtClean="0">
                <a:solidFill>
                  <a:srgbClr val="008000"/>
                </a:solidFill>
              </a:rPr>
              <a:t>matching simulation </a:t>
            </a:r>
            <a:r>
              <a:rPr lang="en-US" sz="2500" dirty="0" smtClean="0"/>
              <a:t>to the </a:t>
            </a:r>
            <a:r>
              <a:rPr lang="en-US" sz="2500" dirty="0" err="1" smtClean="0">
                <a:solidFill>
                  <a:srgbClr val="008000"/>
                </a:solidFill>
              </a:rPr>
              <a:t>BellQMA</a:t>
            </a:r>
            <a:r>
              <a:rPr lang="en-US" sz="2500" dirty="0" smtClean="0">
                <a:solidFill>
                  <a:srgbClr val="008000"/>
                </a:solidFill>
              </a:rPr>
              <a:t> protocol for SAT </a:t>
            </a:r>
            <a:r>
              <a:rPr lang="en-US" sz="2500" dirty="0" smtClean="0"/>
              <a:t>of Chen and </a:t>
            </a:r>
            <a:r>
              <a:rPr lang="en-US" sz="2500" dirty="0" err="1" smtClean="0"/>
              <a:t>Drucker</a:t>
            </a:r>
            <a:r>
              <a:rPr lang="en-US" sz="2500" dirty="0" smtClean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088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456521"/>
            <a:ext cx="803563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Playing with I(A:B|K) leads to new (semi-classical) quantum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Theorems with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3A793E"/>
                </a:solidFill>
              </a:rPr>
              <a:t>better error </a:t>
            </a:r>
            <a:r>
              <a:rPr lang="en-US" sz="2500" dirty="0" smtClean="0"/>
              <a:t>or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(ii) </a:t>
            </a:r>
            <a:r>
              <a:rPr lang="en-US" sz="2500" dirty="0" smtClean="0">
                <a:solidFill>
                  <a:srgbClr val="008000"/>
                </a:solidFill>
              </a:rPr>
              <a:t>valid for general quantum states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“improved error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Thm</a:t>
            </a:r>
            <a:r>
              <a:rPr lang="en-US" sz="2500" dirty="0" smtClean="0">
                <a:solidFill>
                  <a:srgbClr val="FF0000"/>
                </a:solidFill>
              </a:rPr>
              <a:t>” </a:t>
            </a:r>
            <a:r>
              <a:rPr lang="en-US" sz="2500" dirty="0" smtClean="0"/>
              <a:t>is useful in               </a:t>
            </a:r>
            <a:r>
              <a:rPr lang="en-US" sz="2500" dirty="0" smtClean="0">
                <a:solidFill>
                  <a:srgbClr val="FF0000"/>
                </a:solidFill>
              </a:rPr>
              <a:t>(a)</a:t>
            </a:r>
            <a:r>
              <a:rPr lang="en-US" sz="2500" dirty="0" smtClean="0"/>
              <a:t> showing </a:t>
            </a:r>
            <a:r>
              <a:rPr lang="en-US" sz="2500" dirty="0" smtClean="0">
                <a:solidFill>
                  <a:srgbClr val="008000"/>
                </a:solidFill>
              </a:rPr>
              <a:t>hardness of a constant error approximation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008000"/>
                </a:solidFill>
              </a:rPr>
              <a:t>quantum value </a:t>
            </a:r>
            <a:r>
              <a:rPr lang="en-US" sz="2500" dirty="0" smtClean="0"/>
              <a:t>of games and </a:t>
            </a:r>
            <a:r>
              <a:rPr lang="en-US" sz="2500" dirty="0" smtClean="0">
                <a:solidFill>
                  <a:srgbClr val="FF0000"/>
                </a:solidFill>
              </a:rPr>
              <a:t>(b)</a:t>
            </a:r>
            <a:r>
              <a:rPr lang="en-US" sz="2500" dirty="0" smtClean="0"/>
              <a:t> give a </a:t>
            </a:r>
            <a:r>
              <a:rPr lang="en-US" sz="2500" dirty="0" smtClean="0">
                <a:solidFill>
                  <a:srgbClr val="008000"/>
                </a:solidFill>
              </a:rPr>
              <a:t>matching simulation </a:t>
            </a:r>
            <a:r>
              <a:rPr lang="en-US" sz="2500" dirty="0" smtClean="0"/>
              <a:t>to the </a:t>
            </a:r>
            <a:r>
              <a:rPr lang="en-US" sz="2500" dirty="0" err="1" smtClean="0">
                <a:solidFill>
                  <a:srgbClr val="008000"/>
                </a:solidFill>
              </a:rPr>
              <a:t>BellQMA</a:t>
            </a:r>
            <a:r>
              <a:rPr lang="en-US" sz="2500" dirty="0" smtClean="0">
                <a:solidFill>
                  <a:srgbClr val="008000"/>
                </a:solidFill>
              </a:rPr>
              <a:t> protocol for SAT </a:t>
            </a:r>
            <a:r>
              <a:rPr lang="en-US" sz="2500" dirty="0" smtClean="0"/>
              <a:t>of Chen and </a:t>
            </a:r>
            <a:r>
              <a:rPr lang="en-US" sz="2500" dirty="0" err="1" smtClean="0"/>
              <a:t>Drucker</a:t>
            </a:r>
            <a:r>
              <a:rPr lang="en-US" sz="2500" dirty="0" smtClean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“de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Thm</a:t>
            </a:r>
            <a:r>
              <a:rPr lang="en-US" sz="2500" dirty="0" smtClean="0">
                <a:solidFill>
                  <a:srgbClr val="FF0000"/>
                </a:solidFill>
              </a:rPr>
              <a:t> with no symmetry” </a:t>
            </a:r>
            <a:r>
              <a:rPr lang="en-US" sz="2500" dirty="0" smtClean="0"/>
              <a:t>is useful in          </a:t>
            </a:r>
            <a:r>
              <a:rPr lang="en-US" sz="2500" dirty="0" smtClean="0">
                <a:solidFill>
                  <a:srgbClr val="FF0000"/>
                </a:solidFill>
              </a:rPr>
              <a:t>(a)</a:t>
            </a:r>
            <a:r>
              <a:rPr lang="en-US" sz="2500" dirty="0" smtClean="0"/>
              <a:t> giving a </a:t>
            </a:r>
            <a:r>
              <a:rPr lang="en-US" sz="2500" dirty="0" smtClean="0">
                <a:solidFill>
                  <a:srgbClr val="008000"/>
                </a:solidFill>
              </a:rPr>
              <a:t>PTAS</a:t>
            </a:r>
            <a:r>
              <a:rPr lang="en-US" sz="2500" dirty="0" smtClean="0"/>
              <a:t> for estimating the energy of </a:t>
            </a:r>
            <a:r>
              <a:rPr lang="en-US" sz="2500" dirty="0" smtClean="0">
                <a:solidFill>
                  <a:srgbClr val="008000"/>
                </a:solidFill>
              </a:rPr>
              <a:t>dense Hamiltonians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(b)</a:t>
            </a:r>
            <a:r>
              <a:rPr lang="en-US" sz="2500" dirty="0" smtClean="0"/>
              <a:t> give </a:t>
            </a:r>
            <a:r>
              <a:rPr lang="en-US" sz="2500" dirty="0">
                <a:solidFill>
                  <a:srgbClr val="008000"/>
                </a:solidFill>
              </a:rPr>
              <a:t>e</a:t>
            </a:r>
            <a:r>
              <a:rPr lang="en-US" sz="2500" dirty="0" smtClean="0">
                <a:solidFill>
                  <a:srgbClr val="008000"/>
                </a:solidFill>
              </a:rPr>
              <a:t>vidence against </a:t>
            </a:r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008000"/>
                </a:solidFill>
              </a:rPr>
              <a:t>quantum PCP </a:t>
            </a:r>
            <a:r>
              <a:rPr lang="en-US" sz="2500" dirty="0" smtClean="0"/>
              <a:t>conjecture. </a:t>
            </a:r>
          </a:p>
          <a:p>
            <a:pPr marL="342900" indent="-342900">
              <a:buFont typeface="Arial"/>
              <a:buChar char="•"/>
            </a:pPr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088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 as Monogamy of Entanglement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6" y="2048684"/>
            <a:ext cx="8220364" cy="60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990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Quesitons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8" y="1521239"/>
            <a:ext cx="85782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Get </a:t>
            </a:r>
            <a:r>
              <a:rPr lang="en-US" sz="2500" dirty="0" smtClean="0">
                <a:solidFill>
                  <a:srgbClr val="FF0000"/>
                </a:solidFill>
              </a:rPr>
              <a:t>more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Theorems </a:t>
            </a:r>
            <a:r>
              <a:rPr lang="en-US" sz="2500" dirty="0" smtClean="0"/>
              <a:t>(perhaps combine semi-classical ones with exponential de </a:t>
            </a:r>
            <a:r>
              <a:rPr lang="en-US" sz="2500" dirty="0" err="1" smtClean="0"/>
              <a:t>Finetti</a:t>
            </a:r>
            <a:r>
              <a:rPr lang="en-US" sz="2500" dirty="0"/>
              <a:t>?</a:t>
            </a:r>
            <a:r>
              <a:rPr lang="en-US" sz="2500" dirty="0" smtClean="0"/>
              <a:t>)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7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990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Quesitons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8" y="1521239"/>
            <a:ext cx="857827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Get </a:t>
            </a:r>
            <a:r>
              <a:rPr lang="en-US" sz="2500" dirty="0" smtClean="0">
                <a:solidFill>
                  <a:srgbClr val="FF0000"/>
                </a:solidFill>
              </a:rPr>
              <a:t>more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Theorems </a:t>
            </a:r>
            <a:r>
              <a:rPr lang="en-US" sz="2500" dirty="0" smtClean="0"/>
              <a:t>(perhaps combine semi-classical ones with exponential de </a:t>
            </a:r>
            <a:r>
              <a:rPr lang="en-US" sz="2500" dirty="0" err="1" smtClean="0"/>
              <a:t>Finetti</a:t>
            </a:r>
            <a:r>
              <a:rPr lang="en-US" sz="2500" dirty="0"/>
              <a:t>?</a:t>
            </a:r>
            <a:r>
              <a:rPr lang="en-US" sz="2500" dirty="0" smtClean="0"/>
              <a:t>)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Prove </a:t>
            </a:r>
            <a:r>
              <a:rPr lang="en-US" sz="2500" dirty="0" smtClean="0">
                <a:solidFill>
                  <a:srgbClr val="FF0000"/>
                </a:solidFill>
              </a:rPr>
              <a:t>NP-hardness </a:t>
            </a:r>
            <a:r>
              <a:rPr lang="en-US" sz="2500" dirty="0" smtClean="0"/>
              <a:t>of quantum value for </a:t>
            </a:r>
            <a:r>
              <a:rPr lang="en-US" sz="2500" dirty="0" smtClean="0">
                <a:solidFill>
                  <a:srgbClr val="FF0000"/>
                </a:solidFill>
              </a:rPr>
              <a:t>2-players game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175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990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Quesitons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8" y="1521239"/>
            <a:ext cx="85782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Get </a:t>
            </a:r>
            <a:r>
              <a:rPr lang="en-US" sz="2500" dirty="0" smtClean="0">
                <a:solidFill>
                  <a:srgbClr val="FF0000"/>
                </a:solidFill>
              </a:rPr>
              <a:t>more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Theorems </a:t>
            </a:r>
            <a:r>
              <a:rPr lang="en-US" sz="2500" dirty="0" smtClean="0"/>
              <a:t>(perhaps combine semi-classical ones with exponential de </a:t>
            </a:r>
            <a:r>
              <a:rPr lang="en-US" sz="2500" dirty="0" err="1" smtClean="0"/>
              <a:t>Finetti</a:t>
            </a:r>
            <a:r>
              <a:rPr lang="en-US" sz="2500" dirty="0"/>
              <a:t>?</a:t>
            </a:r>
            <a:r>
              <a:rPr lang="en-US" sz="2500" dirty="0" smtClean="0"/>
              <a:t>)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Prove </a:t>
            </a:r>
            <a:r>
              <a:rPr lang="en-US" sz="2500" dirty="0" smtClean="0">
                <a:solidFill>
                  <a:srgbClr val="FF0000"/>
                </a:solidFill>
              </a:rPr>
              <a:t>NP-hardness </a:t>
            </a:r>
            <a:r>
              <a:rPr lang="en-US" sz="2500" dirty="0" smtClean="0"/>
              <a:t>of quantum value for </a:t>
            </a:r>
            <a:r>
              <a:rPr lang="en-US" sz="2500" dirty="0" smtClean="0">
                <a:solidFill>
                  <a:srgbClr val="FF0000"/>
                </a:solidFill>
              </a:rPr>
              <a:t>2-players game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(Dis)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 smtClean="0">
                <a:solidFill>
                  <a:srgbClr val="FF0000"/>
                </a:solidFill>
              </a:rPr>
              <a:t>rove</a:t>
            </a:r>
            <a:r>
              <a:rPr lang="en-US" sz="2500" dirty="0" smtClean="0"/>
              <a:t> that </a:t>
            </a:r>
            <a:r>
              <a:rPr lang="en-US" sz="2500" dirty="0" err="1" smtClean="0">
                <a:solidFill>
                  <a:srgbClr val="FF0000"/>
                </a:solidFill>
              </a:rPr>
              <a:t>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(2)</a:t>
            </a:r>
            <a:r>
              <a:rPr lang="en-US" sz="2500" dirty="0" smtClean="0"/>
              <a:t> is </a:t>
            </a:r>
            <a:r>
              <a:rPr lang="en-US" sz="2500" dirty="0" smtClean="0">
                <a:solidFill>
                  <a:srgbClr val="FF0000"/>
                </a:solidFill>
              </a:rPr>
              <a:t>in QMA</a:t>
            </a:r>
            <a:r>
              <a:rPr lang="en-US" sz="2500" baseline="-25000" dirty="0" smtClean="0">
                <a:solidFill>
                  <a:srgbClr val="FF0000"/>
                </a:solidFill>
              </a:rPr>
              <a:t>O(k)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.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175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990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Quesitons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8" y="1521239"/>
            <a:ext cx="85782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Get </a:t>
            </a:r>
            <a:r>
              <a:rPr lang="en-US" sz="2500" dirty="0" smtClean="0">
                <a:solidFill>
                  <a:srgbClr val="FF0000"/>
                </a:solidFill>
              </a:rPr>
              <a:t>more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Theorems </a:t>
            </a:r>
            <a:r>
              <a:rPr lang="en-US" sz="2500" dirty="0" smtClean="0"/>
              <a:t>(perhaps combine semi-classical ones with exponential de </a:t>
            </a:r>
            <a:r>
              <a:rPr lang="en-US" sz="2500" dirty="0" err="1" smtClean="0"/>
              <a:t>Finetti</a:t>
            </a:r>
            <a:r>
              <a:rPr lang="en-US" sz="2500" dirty="0"/>
              <a:t>?</a:t>
            </a:r>
            <a:r>
              <a:rPr lang="en-US" sz="2500" dirty="0" smtClean="0"/>
              <a:t>)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Prove </a:t>
            </a:r>
            <a:r>
              <a:rPr lang="en-US" sz="2500" dirty="0" smtClean="0">
                <a:solidFill>
                  <a:srgbClr val="FF0000"/>
                </a:solidFill>
              </a:rPr>
              <a:t>NP-hardness </a:t>
            </a:r>
            <a:r>
              <a:rPr lang="en-US" sz="2500" dirty="0" smtClean="0"/>
              <a:t>of quantum value for </a:t>
            </a:r>
            <a:r>
              <a:rPr lang="en-US" sz="2500" dirty="0" smtClean="0">
                <a:solidFill>
                  <a:srgbClr val="FF0000"/>
                </a:solidFill>
              </a:rPr>
              <a:t>2-players game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(Dis)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 smtClean="0">
                <a:solidFill>
                  <a:srgbClr val="FF0000"/>
                </a:solidFill>
              </a:rPr>
              <a:t>rove</a:t>
            </a:r>
            <a:r>
              <a:rPr lang="en-US" sz="2500" dirty="0" smtClean="0"/>
              <a:t> that </a:t>
            </a:r>
            <a:r>
              <a:rPr lang="en-US" sz="2500" dirty="0" err="1" smtClean="0">
                <a:solidFill>
                  <a:srgbClr val="FF0000"/>
                </a:solidFill>
              </a:rPr>
              <a:t>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(2)</a:t>
            </a:r>
            <a:r>
              <a:rPr lang="en-US" sz="2500" dirty="0" smtClean="0"/>
              <a:t> is </a:t>
            </a:r>
            <a:r>
              <a:rPr lang="en-US" sz="2500" dirty="0" smtClean="0">
                <a:solidFill>
                  <a:srgbClr val="FF0000"/>
                </a:solidFill>
              </a:rPr>
              <a:t>in QMA</a:t>
            </a:r>
            <a:r>
              <a:rPr lang="en-US" sz="2500" baseline="-25000" dirty="0" smtClean="0">
                <a:solidFill>
                  <a:srgbClr val="FF0000"/>
                </a:solidFill>
              </a:rPr>
              <a:t>O(k)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.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Dis</a:t>
            </a:r>
            <a:r>
              <a:rPr lang="en-US" sz="2500" dirty="0" smtClean="0"/>
              <a:t>)</a:t>
            </a:r>
            <a:r>
              <a:rPr lang="en-US" sz="2500" dirty="0" smtClean="0">
                <a:solidFill>
                  <a:srgbClr val="FF0000"/>
                </a:solidFill>
              </a:rPr>
              <a:t>prove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Quantum PCP </a:t>
            </a:r>
            <a:r>
              <a:rPr lang="en-US" sz="2500" dirty="0" smtClean="0"/>
              <a:t>conjecture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83090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9903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Quesitons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8" y="1521239"/>
            <a:ext cx="85782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Get </a:t>
            </a:r>
            <a:r>
              <a:rPr lang="en-US" sz="2500" dirty="0" smtClean="0">
                <a:solidFill>
                  <a:srgbClr val="FF0000"/>
                </a:solidFill>
              </a:rPr>
              <a:t>more de </a:t>
            </a:r>
            <a:r>
              <a:rPr lang="en-US" sz="2500" dirty="0" err="1" smtClean="0">
                <a:solidFill>
                  <a:srgbClr val="FF0000"/>
                </a:solidFill>
              </a:rPr>
              <a:t>Finetti</a:t>
            </a:r>
            <a:r>
              <a:rPr lang="en-US" sz="2500" dirty="0" smtClean="0">
                <a:solidFill>
                  <a:srgbClr val="FF0000"/>
                </a:solidFill>
              </a:rPr>
              <a:t> Theorems </a:t>
            </a:r>
            <a:r>
              <a:rPr lang="en-US" sz="2500" dirty="0" smtClean="0"/>
              <a:t>(perhaps combine semi-classical ones with exponential de </a:t>
            </a:r>
            <a:r>
              <a:rPr lang="en-US" sz="2500" dirty="0" err="1" smtClean="0"/>
              <a:t>Finetti</a:t>
            </a:r>
            <a:r>
              <a:rPr lang="en-US" sz="2500" dirty="0"/>
              <a:t>?</a:t>
            </a:r>
            <a:r>
              <a:rPr lang="en-US" sz="2500" dirty="0" smtClean="0"/>
              <a:t>)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Prove </a:t>
            </a:r>
            <a:r>
              <a:rPr lang="en-US" sz="2500" dirty="0" smtClean="0">
                <a:solidFill>
                  <a:srgbClr val="FF0000"/>
                </a:solidFill>
              </a:rPr>
              <a:t>NP-hardness </a:t>
            </a:r>
            <a:r>
              <a:rPr lang="en-US" sz="2500" dirty="0" smtClean="0"/>
              <a:t>of quantum value </a:t>
            </a:r>
            <a:r>
              <a:rPr lang="en-US" sz="2500" dirty="0" smtClean="0"/>
              <a:t>of games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(Dis)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 smtClean="0">
                <a:solidFill>
                  <a:srgbClr val="FF0000"/>
                </a:solidFill>
              </a:rPr>
              <a:t>rove</a:t>
            </a:r>
            <a:r>
              <a:rPr lang="en-US" sz="2500" dirty="0" smtClean="0"/>
              <a:t> that </a:t>
            </a:r>
            <a:r>
              <a:rPr lang="en-US" sz="2500" dirty="0" err="1" smtClean="0">
                <a:solidFill>
                  <a:srgbClr val="FF0000"/>
                </a:solidFill>
              </a:rPr>
              <a:t>QMA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(2)</a:t>
            </a:r>
            <a:r>
              <a:rPr lang="en-US" sz="2500" dirty="0" smtClean="0"/>
              <a:t> is </a:t>
            </a:r>
            <a:r>
              <a:rPr lang="en-US" sz="2500" dirty="0" smtClean="0">
                <a:solidFill>
                  <a:srgbClr val="FF0000"/>
                </a:solidFill>
              </a:rPr>
              <a:t>in QMA</a:t>
            </a:r>
            <a:r>
              <a:rPr lang="en-US" sz="2500" baseline="-25000" dirty="0" smtClean="0">
                <a:solidFill>
                  <a:srgbClr val="FF0000"/>
                </a:solidFill>
              </a:rPr>
              <a:t>O(k)</a:t>
            </a:r>
            <a:r>
              <a:rPr lang="en-US" sz="14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.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Dis</a:t>
            </a:r>
            <a:r>
              <a:rPr lang="en-US" sz="2500" dirty="0" smtClean="0"/>
              <a:t>)</a:t>
            </a:r>
            <a:r>
              <a:rPr lang="en-US" sz="2500" dirty="0" smtClean="0">
                <a:solidFill>
                  <a:srgbClr val="FF0000"/>
                </a:solidFill>
              </a:rPr>
              <a:t>prove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Quantum PCP </a:t>
            </a:r>
            <a:r>
              <a:rPr lang="en-US" sz="2500" dirty="0" smtClean="0"/>
              <a:t>conjecture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Further develop the connection of </a:t>
            </a:r>
            <a:r>
              <a:rPr lang="en-US" sz="2500" dirty="0" err="1" smtClean="0">
                <a:solidFill>
                  <a:srgbClr val="FF0000"/>
                </a:solidFill>
              </a:rPr>
              <a:t>BellQMA</a:t>
            </a:r>
            <a:r>
              <a:rPr lang="en-US" sz="2500" dirty="0" smtClean="0"/>
              <a:t> (optimization of Bell observables over separable states) to the </a:t>
            </a:r>
            <a:r>
              <a:rPr lang="en-US" sz="2500" dirty="0" smtClean="0">
                <a:solidFill>
                  <a:srgbClr val="FF0000"/>
                </a:solidFill>
              </a:rPr>
              <a:t>hardness</a:t>
            </a:r>
            <a:r>
              <a:rPr lang="en-US" sz="2500" dirty="0" smtClean="0"/>
              <a:t> of </a:t>
            </a:r>
            <a:r>
              <a:rPr lang="en-US" sz="2500" dirty="0" smtClean="0">
                <a:solidFill>
                  <a:srgbClr val="FF0000"/>
                </a:solidFill>
              </a:rPr>
              <a:t>Small Set Expansion</a:t>
            </a:r>
            <a:r>
              <a:rPr lang="en-US" sz="2500" dirty="0" smtClean="0"/>
              <a:t> and</a:t>
            </a:r>
            <a:r>
              <a:rPr lang="en-US" sz="2500" dirty="0" smtClean="0">
                <a:solidFill>
                  <a:srgbClr val="FF0000"/>
                </a:solidFill>
              </a:rPr>
              <a:t> Unique Games </a:t>
            </a:r>
            <a:r>
              <a:rPr lang="en-US" sz="2500" dirty="0" smtClean="0"/>
              <a:t>problems: </a:t>
            </a:r>
          </a:p>
          <a:p>
            <a:r>
              <a:rPr lang="en-US" sz="2500" dirty="0" smtClean="0"/>
              <a:t>      - Can we prove </a:t>
            </a:r>
            <a:r>
              <a:rPr lang="en-US" sz="2500" dirty="0" smtClean="0">
                <a:solidFill>
                  <a:srgbClr val="EB0000"/>
                </a:solidFill>
              </a:rPr>
              <a:t>quasi-polynomial hardness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EB0000"/>
                </a:solidFill>
              </a:rPr>
              <a:t>UG</a:t>
            </a:r>
            <a:r>
              <a:rPr lang="en-US" sz="2500" dirty="0" smtClean="0"/>
              <a:t> by this </a:t>
            </a:r>
          </a:p>
          <a:p>
            <a:r>
              <a:rPr lang="en-US" sz="2500" dirty="0" smtClean="0"/>
              <a:t>        approach?</a:t>
            </a:r>
          </a:p>
          <a:p>
            <a:r>
              <a:rPr lang="en-US" sz="2500" dirty="0" smtClean="0"/>
              <a:t>      - Can we prove </a:t>
            </a:r>
            <a:r>
              <a:rPr lang="en-US" sz="2500" dirty="0" smtClean="0">
                <a:solidFill>
                  <a:srgbClr val="EB0000"/>
                </a:solidFill>
              </a:rPr>
              <a:t>convergence of O(log(n)) rounds </a:t>
            </a:r>
            <a:r>
              <a:rPr lang="en-US" sz="2500" dirty="0" smtClean="0"/>
              <a:t>of </a:t>
            </a:r>
            <a:r>
              <a:rPr lang="en-US" sz="2500" dirty="0" err="1" smtClean="0"/>
              <a:t>Lasserre</a:t>
            </a:r>
            <a:r>
              <a:rPr lang="en-US" sz="2500" dirty="0" smtClean="0"/>
              <a:t>  </a:t>
            </a:r>
          </a:p>
          <a:p>
            <a:r>
              <a:rPr lang="en-US" sz="2500" dirty="0" smtClean="0"/>
              <a:t>        hierarchy for </a:t>
            </a:r>
            <a:r>
              <a:rPr lang="en-US" sz="2500" dirty="0" smtClean="0">
                <a:solidFill>
                  <a:srgbClr val="EB0000"/>
                </a:solidFill>
              </a:rPr>
              <a:t>Small Set Expansion </a:t>
            </a:r>
            <a:r>
              <a:rPr lang="en-US" sz="2500" dirty="0" smtClean="0"/>
              <a:t>by this approach?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090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Thanks!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08966"/>
              </p:ext>
            </p:extLst>
          </p:nvPr>
        </p:nvGraphicFramePr>
        <p:xfrm>
          <a:off x="1212850" y="2830079"/>
          <a:ext cx="6003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9" name="Equation" r:id="rId3" imgW="2463800" imgH="406400" progId="Equation.3">
                  <p:embed/>
                </p:oleObj>
              </mc:Choice>
              <mc:Fallback>
                <p:oleObj name="Equation" r:id="rId3" imgW="246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2830079"/>
                        <a:ext cx="6003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273" y="1748503"/>
            <a:ext cx="8278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500" dirty="0" smtClean="0"/>
              <a:t>Let                  be a state symmetric in the B subsystems. Then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67136"/>
              </p:ext>
            </p:extLst>
          </p:nvPr>
        </p:nvGraphicFramePr>
        <p:xfrm>
          <a:off x="6153727" y="1748503"/>
          <a:ext cx="114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0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3727" y="1748503"/>
                        <a:ext cx="114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8818" y="1668738"/>
            <a:ext cx="8116455" cy="23226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8818" y="4271818"/>
            <a:ext cx="774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many applications </a:t>
            </a:r>
            <a:r>
              <a:rPr lang="en-US" sz="2400" dirty="0" smtClean="0">
                <a:solidFill>
                  <a:srgbClr val="3A793E"/>
                </a:solidFill>
              </a:rPr>
              <a:t>parameters</a:t>
            </a:r>
            <a:r>
              <a:rPr lang="en-US" sz="2400" dirty="0" smtClean="0"/>
              <a:t> are </a:t>
            </a:r>
            <a:r>
              <a:rPr lang="en-US" sz="2400" dirty="0" smtClean="0">
                <a:solidFill>
                  <a:srgbClr val="3A793E"/>
                </a:solidFill>
              </a:rPr>
              <a:t>not good enough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 unfortunately they are essentially </a:t>
            </a:r>
            <a:r>
              <a:rPr lang="en-US" sz="2400" i="1" dirty="0" smtClean="0">
                <a:solidFill>
                  <a:srgbClr val="FF0000"/>
                </a:solidFill>
              </a:rPr>
              <a:t>tight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11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50420"/>
              </p:ext>
            </p:extLst>
          </p:nvPr>
        </p:nvGraphicFramePr>
        <p:xfrm>
          <a:off x="1212850" y="2830079"/>
          <a:ext cx="6003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3" name="Equation" r:id="rId3" imgW="2463800" imgH="406400" progId="Equation.3">
                  <p:embed/>
                </p:oleObj>
              </mc:Choice>
              <mc:Fallback>
                <p:oleObj name="Equation" r:id="rId3" imgW="246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2830079"/>
                        <a:ext cx="6003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273" y="1748503"/>
            <a:ext cx="8278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500" dirty="0" smtClean="0"/>
              <a:t>Let                  be a state symmetric in the B subsystems. Then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53704"/>
              </p:ext>
            </p:extLst>
          </p:nvPr>
        </p:nvGraphicFramePr>
        <p:xfrm>
          <a:off x="6153727" y="1748503"/>
          <a:ext cx="114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4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3727" y="1748503"/>
                        <a:ext cx="114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8818" y="1668738"/>
            <a:ext cx="8116455" cy="23226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8818" y="4271818"/>
            <a:ext cx="774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many applications </a:t>
            </a:r>
            <a:r>
              <a:rPr lang="en-US" sz="2400" dirty="0" smtClean="0">
                <a:solidFill>
                  <a:srgbClr val="3A793E"/>
                </a:solidFill>
              </a:rPr>
              <a:t>parameters</a:t>
            </a:r>
            <a:r>
              <a:rPr lang="en-US" sz="2400" dirty="0" smtClean="0"/>
              <a:t> are </a:t>
            </a:r>
            <a:r>
              <a:rPr lang="en-US" sz="2400" dirty="0" smtClean="0">
                <a:solidFill>
                  <a:srgbClr val="3A793E"/>
                </a:solidFill>
              </a:rPr>
              <a:t>not good enough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/>
              <a:t>But unfortunately they are essentially </a:t>
            </a:r>
            <a:r>
              <a:rPr lang="en-US" sz="2400" i="1" dirty="0" smtClean="0">
                <a:solidFill>
                  <a:srgbClr val="FF0000"/>
                </a:solidFill>
              </a:rPr>
              <a:t>tight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Way Forward: </a:t>
            </a:r>
            <a:r>
              <a:rPr lang="en-US" sz="2400" dirty="0" smtClean="0"/>
              <a:t>Prove new versions of de </a:t>
            </a:r>
            <a:r>
              <a:rPr lang="en-US" sz="2400" dirty="0" err="1" smtClean="0"/>
              <a:t>Finetti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008000"/>
                </a:solidFill>
              </a:rPr>
              <a:t>better error</a:t>
            </a:r>
            <a:r>
              <a:rPr lang="en-US" sz="2400" dirty="0" smtClean="0"/>
              <a:t> term, but for a </a:t>
            </a:r>
            <a:r>
              <a:rPr lang="en-US" sz="2400" dirty="0" smtClean="0">
                <a:solidFill>
                  <a:srgbClr val="008000"/>
                </a:solidFill>
              </a:rPr>
              <a:t>coarser notion of approximation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Relaxed and Improved Quantum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d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909" y="2147455"/>
            <a:ext cx="77239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So far we know two examples of this approach:</a:t>
            </a:r>
          </a:p>
          <a:p>
            <a:endParaRPr lang="en-US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(Renner ‘07) </a:t>
            </a:r>
            <a:r>
              <a:rPr lang="en-US" sz="2500" dirty="0" smtClean="0"/>
              <a:t>Exponential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Theorem: error term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(-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(n-k)). </a:t>
            </a:r>
            <a:r>
              <a:rPr lang="en-US" sz="2500" dirty="0" smtClean="0"/>
              <a:t>Target state convex combination of </a:t>
            </a:r>
            <a:r>
              <a:rPr lang="en-US" sz="2500" dirty="0" smtClean="0">
                <a:solidFill>
                  <a:srgbClr val="008000"/>
                </a:solidFill>
              </a:rPr>
              <a:t>“almost </a:t>
            </a:r>
            <a:r>
              <a:rPr lang="en-US" sz="2500" dirty="0" err="1" smtClean="0">
                <a:solidFill>
                  <a:srgbClr val="008000"/>
                </a:solidFill>
              </a:rPr>
              <a:t>i.i.</a:t>
            </a:r>
            <a:r>
              <a:rPr lang="en-US" sz="2500" dirty="0" err="1" smtClean="0">
                <a:solidFill>
                  <a:srgbClr val="3A793E"/>
                </a:solidFill>
              </a:rPr>
              <a:t>d</a:t>
            </a:r>
            <a:r>
              <a:rPr lang="en-US" sz="2500" dirty="0" smtClean="0">
                <a:solidFill>
                  <a:srgbClr val="3A793E"/>
                </a:solidFill>
              </a:rPr>
              <a:t>.” </a:t>
            </a:r>
            <a:r>
              <a:rPr lang="en-US" sz="2500" dirty="0" smtClean="0"/>
              <a:t>state</a:t>
            </a:r>
            <a:r>
              <a:rPr lang="en-US" sz="2500" dirty="0" smtClean="0">
                <a:solidFill>
                  <a:srgbClr val="000000"/>
                </a:solidFill>
              </a:rPr>
              <a:t>s.</a:t>
            </a:r>
          </a:p>
          <a:p>
            <a:endParaRPr lang="en-US" sz="2500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  <a:r>
              <a:rPr lang="en-US" sz="2500" dirty="0" smtClean="0"/>
              <a:t>: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 for </a:t>
            </a:r>
            <a:r>
              <a:rPr lang="en-US" sz="2500" dirty="0" smtClean="0">
                <a:solidFill>
                  <a:srgbClr val="FF0000"/>
                </a:solidFill>
              </a:rPr>
              <a:t>k = 1</a:t>
            </a:r>
            <a:r>
              <a:rPr lang="en-US" sz="2500" dirty="0" smtClean="0"/>
              <a:t> with error term </a:t>
            </a:r>
            <a:r>
              <a:rPr lang="en-US" sz="2500" dirty="0" smtClean="0">
                <a:solidFill>
                  <a:srgbClr val="FF0000"/>
                </a:solidFill>
              </a:rPr>
              <a:t>O(log(dim))</a:t>
            </a:r>
            <a:r>
              <a:rPr lang="en-US" sz="2500" dirty="0" smtClean="0"/>
              <a:t>. Error measured in </a:t>
            </a:r>
            <a:r>
              <a:rPr lang="en-US" sz="2500" dirty="0" smtClean="0">
                <a:solidFill>
                  <a:srgbClr val="008000"/>
                </a:solidFill>
              </a:rPr>
              <a:t>1-LOCC norm</a:t>
            </a:r>
            <a:r>
              <a:rPr lang="en-US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84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Relaxed and Improved Quantum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d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909" y="2147455"/>
            <a:ext cx="77239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So far we know two examples of this approach:</a:t>
            </a:r>
          </a:p>
          <a:p>
            <a:endParaRPr lang="en-US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(Renner ‘07) </a:t>
            </a:r>
            <a:r>
              <a:rPr lang="en-US" sz="2500" dirty="0" smtClean="0"/>
              <a:t>Exponential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Theorem: error term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(-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(n-k)). </a:t>
            </a:r>
            <a:r>
              <a:rPr lang="en-US" sz="2500" dirty="0" smtClean="0"/>
              <a:t>Target state convex combination of </a:t>
            </a:r>
            <a:r>
              <a:rPr lang="en-US" sz="2500" dirty="0" smtClean="0">
                <a:solidFill>
                  <a:srgbClr val="008000"/>
                </a:solidFill>
              </a:rPr>
              <a:t>“almost </a:t>
            </a:r>
            <a:r>
              <a:rPr lang="en-US" sz="2500" dirty="0" err="1" smtClean="0">
                <a:solidFill>
                  <a:srgbClr val="008000"/>
                </a:solidFill>
              </a:rPr>
              <a:t>i.i.d</a:t>
            </a:r>
            <a:r>
              <a:rPr lang="en-US" sz="2500" dirty="0" smtClean="0">
                <a:solidFill>
                  <a:srgbClr val="008000"/>
                </a:solidFill>
              </a:rPr>
              <a:t>.” </a:t>
            </a:r>
            <a:r>
              <a:rPr lang="en-US" sz="2500" dirty="0" smtClean="0"/>
              <a:t>states.</a:t>
            </a:r>
          </a:p>
          <a:p>
            <a:endParaRPr lang="en-US" sz="2500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  <a:r>
              <a:rPr lang="en-US" sz="2500" dirty="0" smtClean="0"/>
              <a:t>: de </a:t>
            </a:r>
            <a:r>
              <a:rPr lang="en-US" sz="2500" dirty="0" err="1" smtClean="0"/>
              <a:t>Finetti</a:t>
            </a:r>
            <a:r>
              <a:rPr lang="en-US" sz="2500" dirty="0" smtClean="0"/>
              <a:t> theorem for </a:t>
            </a:r>
            <a:r>
              <a:rPr lang="en-US" sz="2500" dirty="0" smtClean="0">
                <a:solidFill>
                  <a:srgbClr val="FF0000"/>
                </a:solidFill>
              </a:rPr>
              <a:t>k = 1</a:t>
            </a:r>
            <a:r>
              <a:rPr lang="en-US" sz="2500" dirty="0" smtClean="0"/>
              <a:t> with error term </a:t>
            </a:r>
            <a:r>
              <a:rPr lang="en-US" sz="2500" dirty="0" smtClean="0">
                <a:solidFill>
                  <a:srgbClr val="FF0000"/>
                </a:solidFill>
              </a:rPr>
              <a:t>O(log(dim))</a:t>
            </a:r>
            <a:r>
              <a:rPr lang="en-US" sz="2500" dirty="0" smtClean="0"/>
              <a:t>. Error measured in </a:t>
            </a:r>
            <a:r>
              <a:rPr lang="en-US" sz="2500" dirty="0" smtClean="0">
                <a:solidFill>
                  <a:srgbClr val="008000"/>
                </a:solidFill>
              </a:rPr>
              <a:t>1-LOCC norm</a:t>
            </a:r>
            <a:r>
              <a:rPr lang="en-US" sz="2500" dirty="0" smtClean="0"/>
              <a:t>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41135" y="5658556"/>
            <a:ext cx="8407753" cy="889000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6545" y="5842000"/>
            <a:ext cx="7816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Can we push this approach further? Is it worth doing so?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707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41721</TotalTime>
  <Words>3930</Words>
  <Application>Microsoft Macintosh PowerPoint</Application>
  <PresentationFormat>On-screen Show (4:3)</PresentationFormat>
  <Paragraphs>421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469</cp:revision>
  <dcterms:created xsi:type="dcterms:W3CDTF">2010-12-27T22:23:58Z</dcterms:created>
  <dcterms:modified xsi:type="dcterms:W3CDTF">2013-05-28T04:32:31Z</dcterms:modified>
</cp:coreProperties>
</file>