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90" r:id="rId2"/>
    <p:sldId id="526" r:id="rId3"/>
    <p:sldId id="425" r:id="rId4"/>
    <p:sldId id="498" r:id="rId5"/>
    <p:sldId id="499" r:id="rId6"/>
    <p:sldId id="500" r:id="rId7"/>
    <p:sldId id="503" r:id="rId8"/>
    <p:sldId id="501" r:id="rId9"/>
    <p:sldId id="502" r:id="rId10"/>
    <p:sldId id="473" r:id="rId11"/>
    <p:sldId id="508" r:id="rId12"/>
    <p:sldId id="478" r:id="rId13"/>
    <p:sldId id="527" r:id="rId14"/>
    <p:sldId id="474" r:id="rId15"/>
    <p:sldId id="477" r:id="rId16"/>
    <p:sldId id="479" r:id="rId17"/>
    <p:sldId id="480" r:id="rId18"/>
    <p:sldId id="487" r:id="rId19"/>
    <p:sldId id="553" r:id="rId20"/>
    <p:sldId id="483" r:id="rId21"/>
    <p:sldId id="548" r:id="rId22"/>
    <p:sldId id="549" r:id="rId23"/>
    <p:sldId id="485" r:id="rId24"/>
    <p:sldId id="486" r:id="rId25"/>
    <p:sldId id="491" r:id="rId26"/>
    <p:sldId id="554" r:id="rId27"/>
    <p:sldId id="533" r:id="rId28"/>
    <p:sldId id="563" r:id="rId29"/>
    <p:sldId id="564" r:id="rId30"/>
    <p:sldId id="568" r:id="rId31"/>
    <p:sldId id="492" r:id="rId32"/>
    <p:sldId id="493" r:id="rId33"/>
    <p:sldId id="495" r:id="rId34"/>
    <p:sldId id="538" r:id="rId35"/>
    <p:sldId id="497" r:id="rId36"/>
    <p:sldId id="539" r:id="rId37"/>
    <p:sldId id="543" r:id="rId38"/>
    <p:sldId id="536" r:id="rId39"/>
    <p:sldId id="544" r:id="rId40"/>
    <p:sldId id="545" r:id="rId41"/>
    <p:sldId id="534" r:id="rId42"/>
    <p:sldId id="569" r:id="rId43"/>
    <p:sldId id="494" r:id="rId44"/>
    <p:sldId id="429" r:id="rId45"/>
    <p:sldId id="427" r:id="rId46"/>
    <p:sldId id="541" r:id="rId47"/>
    <p:sldId id="546" r:id="rId48"/>
    <p:sldId id="509" r:id="rId49"/>
    <p:sldId id="542" r:id="rId50"/>
    <p:sldId id="505" r:id="rId51"/>
    <p:sldId id="531" r:id="rId52"/>
    <p:sldId id="528" r:id="rId53"/>
    <p:sldId id="530" r:id="rId54"/>
    <p:sldId id="547" r:id="rId55"/>
    <p:sldId id="566" r:id="rId56"/>
    <p:sldId id="506" r:id="rId57"/>
    <p:sldId id="428" r:id="rId58"/>
    <p:sldId id="463" r:id="rId59"/>
    <p:sldId id="551" r:id="rId60"/>
    <p:sldId id="464" r:id="rId61"/>
    <p:sldId id="552" r:id="rId62"/>
    <p:sldId id="510" r:id="rId63"/>
    <p:sldId id="567" r:id="rId64"/>
    <p:sldId id="561" r:id="rId65"/>
    <p:sldId id="511" r:id="rId66"/>
    <p:sldId id="512" r:id="rId67"/>
    <p:sldId id="513" r:id="rId68"/>
    <p:sldId id="555" r:id="rId69"/>
    <p:sldId id="556" r:id="rId70"/>
    <p:sldId id="514" r:id="rId71"/>
    <p:sldId id="557" r:id="rId72"/>
    <p:sldId id="559" r:id="rId73"/>
    <p:sldId id="558" r:id="rId74"/>
    <p:sldId id="515" r:id="rId75"/>
    <p:sldId id="516" r:id="rId76"/>
    <p:sldId id="562" r:id="rId77"/>
    <p:sldId id="517" r:id="rId78"/>
    <p:sldId id="518" r:id="rId79"/>
    <p:sldId id="519" r:id="rId80"/>
    <p:sldId id="520" r:id="rId81"/>
    <p:sldId id="521" r:id="rId82"/>
    <p:sldId id="522" r:id="rId83"/>
    <p:sldId id="523" r:id="rId84"/>
    <p:sldId id="437" r:id="rId85"/>
    <p:sldId id="524" r:id="rId86"/>
    <p:sldId id="411" r:id="rId87"/>
    <p:sldId id="412" r:id="rId88"/>
    <p:sldId id="418" r:id="rId89"/>
    <p:sldId id="470" r:id="rId90"/>
    <p:sldId id="278" r:id="rId9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93E"/>
    <a:srgbClr val="F8FF8C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3993" autoAdjust="0"/>
  </p:normalViewPr>
  <p:slideViewPr>
    <p:cSldViewPr snapToGrid="0" snapToObjects="1">
      <p:cViewPr>
        <p:scale>
          <a:sx n="90" d="100"/>
          <a:sy n="90" d="100"/>
        </p:scale>
        <p:origin x="-1576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printerSettings" Target="printerSettings/printerSettings1.bin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6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7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8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0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8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8048-A684-2A4E-B4DD-E2DDA418DB87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5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8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29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2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40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40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40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56.bin"/><Relationship Id="rId8" Type="http://schemas.openxmlformats.org/officeDocument/2006/relationships/image" Target="../media/image43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46.emf"/><Relationship Id="rId9" Type="http://schemas.openxmlformats.org/officeDocument/2006/relationships/image" Target="../media/image47.png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emf"/><Relationship Id="rId12" Type="http://schemas.openxmlformats.org/officeDocument/2006/relationships/oleObject" Target="../embeddings/oleObject64.bin"/><Relationship Id="rId13" Type="http://schemas.openxmlformats.org/officeDocument/2006/relationships/image" Target="../media/image49.emf"/><Relationship Id="rId14" Type="http://schemas.openxmlformats.org/officeDocument/2006/relationships/oleObject" Target="../embeddings/oleObject65.bin"/><Relationship Id="rId15" Type="http://schemas.openxmlformats.org/officeDocument/2006/relationships/image" Target="../media/image50.emf"/><Relationship Id="rId16" Type="http://schemas.openxmlformats.org/officeDocument/2006/relationships/image" Target="../media/image51.png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60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46.emf"/><Relationship Id="rId9" Type="http://schemas.openxmlformats.org/officeDocument/2006/relationships/image" Target="../media/image47.png"/><Relationship Id="rId10" Type="http://schemas.openxmlformats.org/officeDocument/2006/relationships/oleObject" Target="../embeddings/oleObject6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4.jpeg"/><Relationship Id="rId5" Type="http://schemas.openxmlformats.org/officeDocument/2006/relationships/oleObject" Target="../embeddings/oleObject66.bin"/><Relationship Id="rId6" Type="http://schemas.openxmlformats.org/officeDocument/2006/relationships/image" Target="../media/image53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55.e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56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55.e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56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4" Type="http://schemas.openxmlformats.org/officeDocument/2006/relationships/image" Target="../media/image57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57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image" Target="../media/image57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4" Type="http://schemas.openxmlformats.org/officeDocument/2006/relationships/image" Target="../media/image57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57.e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77.bin"/><Relationship Id="rId6" Type="http://schemas.openxmlformats.org/officeDocument/2006/relationships/image" Target="../media/image58.emf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438231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solidFill>
                  <a:srgbClr val="EB0000"/>
                </a:solidFill>
                <a:latin typeface="Calibri"/>
                <a:cs typeface="Calibri"/>
              </a:rPr>
              <a:t>Quantum Information Theory as a Proof Technique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3375" y="3019197"/>
            <a:ext cx="8477250" cy="5248965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sz="3600" dirty="0" smtClean="0">
                <a:solidFill>
                  <a:srgbClr val="000090"/>
                </a:solidFill>
                <a:latin typeface="Calibri"/>
                <a:cs typeface="Calibri"/>
              </a:rPr>
              <a:t>Fernando </a:t>
            </a:r>
            <a:r>
              <a:rPr lang="en-GB" sz="3600" dirty="0">
                <a:solidFill>
                  <a:srgbClr val="000090"/>
                </a:solidFill>
                <a:latin typeface="Calibri"/>
                <a:cs typeface="Calibri"/>
              </a:rPr>
              <a:t>G.S.L. </a:t>
            </a:r>
            <a:r>
              <a:rPr lang="en-GB" sz="3600" dirty="0" smtClean="0">
                <a:solidFill>
                  <a:srgbClr val="000090"/>
                </a:solidFill>
                <a:latin typeface="Calibri"/>
                <a:cs typeface="Calibri"/>
              </a:rPr>
              <a:t>Brand</a:t>
            </a:r>
            <a:r>
              <a:rPr lang="en-US" sz="3600" dirty="0" err="1" smtClean="0">
                <a:solidFill>
                  <a:srgbClr val="000090"/>
                </a:solidFill>
                <a:latin typeface="Calibri"/>
                <a:cs typeface="Calibri"/>
              </a:rPr>
              <a:t>ão</a:t>
            </a:r>
            <a:endParaRPr lang="en-US" sz="3600" dirty="0" smtClean="0">
              <a:latin typeface="Arial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500" dirty="0" smtClean="0">
                <a:latin typeface="Calibri"/>
                <a:cs typeface="Calibri"/>
              </a:rPr>
              <a:t>ETH Zürich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0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0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900" dirty="0">
              <a:solidFill>
                <a:srgbClr val="000090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2300" dirty="0">
                <a:latin typeface="Calibri"/>
                <a:cs typeface="Calibri"/>
              </a:rPr>
              <a:t>W</a:t>
            </a:r>
            <a:r>
              <a:rPr lang="en-US" sz="2300" dirty="0" smtClean="0">
                <a:latin typeface="Calibri"/>
                <a:cs typeface="Calibri"/>
              </a:rPr>
              <a:t>ith </a:t>
            </a:r>
            <a:r>
              <a:rPr lang="en-US" sz="2300" dirty="0" smtClean="0">
                <a:solidFill>
                  <a:srgbClr val="000090"/>
                </a:solidFill>
                <a:latin typeface="Calibri"/>
                <a:cs typeface="Calibri"/>
              </a:rPr>
              <a:t>B. Barak </a:t>
            </a:r>
            <a:r>
              <a:rPr lang="en-US" sz="2300" dirty="0" smtClean="0">
                <a:latin typeface="Calibri"/>
                <a:cs typeface="Calibri"/>
              </a:rPr>
              <a:t>(</a:t>
            </a:r>
            <a:r>
              <a:rPr lang="en-US" sz="2300" dirty="0" smtClean="0">
                <a:solidFill>
                  <a:srgbClr val="000000"/>
                </a:solidFill>
                <a:latin typeface="Calibri"/>
                <a:cs typeface="Calibri"/>
              </a:rPr>
              <a:t>MSR)</a:t>
            </a:r>
            <a:r>
              <a:rPr lang="en-US" sz="2300" dirty="0" smtClean="0">
                <a:solidFill>
                  <a:srgbClr val="000000"/>
                </a:solidFill>
                <a:cs typeface="Calibri"/>
              </a:rPr>
              <a:t>,</a:t>
            </a:r>
            <a:r>
              <a:rPr lang="en-US" sz="2300" dirty="0" smtClean="0">
                <a:solidFill>
                  <a:srgbClr val="000090"/>
                </a:solidFill>
                <a:cs typeface="Calibri"/>
              </a:rPr>
              <a:t> </a:t>
            </a:r>
            <a:r>
              <a:rPr lang="en-US" sz="2300" dirty="0">
                <a:solidFill>
                  <a:srgbClr val="000090"/>
                </a:solidFill>
                <a:cs typeface="Calibri"/>
              </a:rPr>
              <a:t>M. </a:t>
            </a:r>
            <a:r>
              <a:rPr lang="en-US" sz="2300" dirty="0" err="1" smtClean="0">
                <a:solidFill>
                  <a:srgbClr val="000090"/>
                </a:solidFill>
                <a:cs typeface="Calibri"/>
              </a:rPr>
              <a:t>Christandl</a:t>
            </a:r>
            <a:r>
              <a:rPr lang="en-US" sz="2300" dirty="0" smtClean="0">
                <a:solidFill>
                  <a:srgbClr val="000090"/>
                </a:solidFill>
                <a:cs typeface="Calibri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cs typeface="Calibri"/>
              </a:rPr>
              <a:t>(ETH),</a:t>
            </a:r>
            <a:r>
              <a:rPr lang="en-US" sz="2300" dirty="0" smtClean="0">
                <a:solidFill>
                  <a:srgbClr val="000090"/>
                </a:solidFill>
                <a:cs typeface="Calibri"/>
              </a:rPr>
              <a:t> </a:t>
            </a:r>
            <a:r>
              <a:rPr lang="en-US" sz="2300" dirty="0" smtClean="0">
                <a:solidFill>
                  <a:srgbClr val="000090"/>
                </a:solidFill>
                <a:latin typeface="Calibri"/>
                <a:cs typeface="Calibri"/>
              </a:rPr>
              <a:t>A. Harrow </a:t>
            </a:r>
            <a:r>
              <a:rPr lang="en-US" sz="2300" dirty="0" smtClean="0">
                <a:solidFill>
                  <a:srgbClr val="000000"/>
                </a:solidFill>
                <a:latin typeface="Calibri"/>
                <a:cs typeface="Calibri"/>
              </a:rPr>
              <a:t>(MIT), </a:t>
            </a:r>
            <a:r>
              <a:rPr lang="en-US" sz="2300" dirty="0" smtClean="0">
                <a:solidFill>
                  <a:srgbClr val="000090"/>
                </a:solidFill>
                <a:latin typeface="Calibri"/>
                <a:cs typeface="Calibri"/>
              </a:rPr>
              <a:t>J. </a:t>
            </a:r>
            <a:r>
              <a:rPr lang="en-US" sz="2300" dirty="0" err="1" smtClean="0">
                <a:solidFill>
                  <a:srgbClr val="000090"/>
                </a:solidFill>
                <a:latin typeface="Calibri"/>
                <a:cs typeface="Calibri"/>
              </a:rPr>
              <a:t>Kelner</a:t>
            </a:r>
            <a:r>
              <a:rPr lang="en-US" sz="2300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Calibri"/>
                <a:cs typeface="Calibri"/>
              </a:rPr>
              <a:t>(MIT), </a:t>
            </a:r>
            <a:r>
              <a:rPr lang="en-US" sz="2300" dirty="0" smtClean="0">
                <a:solidFill>
                  <a:srgbClr val="000090"/>
                </a:solidFill>
                <a:latin typeface="Calibri"/>
                <a:cs typeface="Calibri"/>
              </a:rPr>
              <a:t>D. </a:t>
            </a:r>
            <a:r>
              <a:rPr lang="en-US" sz="2300" dirty="0" err="1" smtClean="0">
                <a:solidFill>
                  <a:srgbClr val="000090"/>
                </a:solidFill>
                <a:latin typeface="Calibri"/>
                <a:cs typeface="Calibri"/>
              </a:rPr>
              <a:t>Steurer</a:t>
            </a:r>
            <a:r>
              <a:rPr lang="en-US" sz="2300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Calibri"/>
                <a:cs typeface="Calibri"/>
              </a:rPr>
              <a:t>(Cornell), </a:t>
            </a:r>
            <a:r>
              <a:rPr lang="en-US" sz="2300" dirty="0" smtClean="0">
                <a:solidFill>
                  <a:srgbClr val="000090"/>
                </a:solidFill>
                <a:latin typeface="Calibri"/>
                <a:cs typeface="Calibri"/>
              </a:rPr>
              <a:t>J. Yard </a:t>
            </a:r>
            <a:r>
              <a:rPr lang="en-US" sz="2300" dirty="0" smtClean="0">
                <a:solidFill>
                  <a:srgbClr val="000000"/>
                </a:solidFill>
                <a:latin typeface="Calibri"/>
                <a:cs typeface="Calibri"/>
              </a:rPr>
              <a:t>(Station Q), </a:t>
            </a:r>
            <a:r>
              <a:rPr lang="en-US" sz="2300" dirty="0" smtClean="0">
                <a:solidFill>
                  <a:srgbClr val="000090"/>
                </a:solidFill>
                <a:latin typeface="Calibri"/>
                <a:cs typeface="Calibri"/>
              </a:rPr>
              <a:t>Y. Zhou </a:t>
            </a:r>
            <a:r>
              <a:rPr lang="en-US" sz="2300" dirty="0" smtClean="0">
                <a:solidFill>
                  <a:srgbClr val="000000"/>
                </a:solidFill>
                <a:latin typeface="Calibri"/>
                <a:cs typeface="Calibri"/>
              </a:rPr>
              <a:t>(CMU)</a:t>
            </a:r>
            <a:r>
              <a:rPr lang="en-US" sz="2300" dirty="0" smtClean="0">
                <a:latin typeface="Calibri"/>
                <a:cs typeface="Calibri"/>
              </a:rPr>
              <a:t>       </a:t>
            </a:r>
          </a:p>
          <a:p>
            <a:pPr marL="0" indent="0" algn="ctr">
              <a:buNone/>
            </a:pPr>
            <a:endParaRPr lang="en-US" sz="1300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1300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900" dirty="0" smtClean="0">
                <a:latin typeface="Calibri"/>
                <a:cs typeface="Calibri"/>
              </a:rPr>
              <a:t>Caltech, February 2013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0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Outline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907658"/>
            <a:ext cx="8310575" cy="704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Sum-Of-Squares Hierarchy and Entanglement</a:t>
            </a: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</a:t>
            </a:r>
            <a:r>
              <a:rPr lang="en-US" sz="2600" b="1" dirty="0" smtClean="0">
                <a:solidFill>
                  <a:srgbClr val="FF0000"/>
                </a:solidFill>
              </a:rPr>
              <a:t>    </a:t>
            </a:r>
            <a:endParaRPr lang="en-US" sz="2600" b="1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Mean-Field and the Quantum PCP Conjecture</a:t>
            </a: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Conclusions</a:t>
            </a: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</a:t>
            </a:r>
            <a:r>
              <a:rPr lang="en-US" sz="2600" b="1" dirty="0" smtClean="0">
                <a:solidFill>
                  <a:srgbClr val="FF0000"/>
                </a:solidFill>
              </a:rPr>
              <a:t>    </a:t>
            </a:r>
            <a:endParaRPr lang="en-US" sz="2600" b="1" dirty="0" smtClean="0">
              <a:solidFill>
                <a:srgbClr val="EB0000"/>
              </a:solidFill>
            </a:endParaRP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 </a:t>
            </a:r>
            <a:endParaRPr lang="en-US" sz="1100" b="1" dirty="0" smtClean="0">
              <a:solidFill>
                <a:srgbClr val="000090"/>
              </a:solidFill>
            </a:endParaRPr>
          </a:p>
          <a:p>
            <a:endParaRPr lang="en-US" sz="26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FF000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   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1206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Outline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907658"/>
            <a:ext cx="8310575" cy="704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b="1" u="sng" dirty="0" smtClean="0">
                <a:solidFill>
                  <a:srgbClr val="000090"/>
                </a:solidFill>
              </a:rPr>
              <a:t>Sum-Of-Squares Hierarchy and Entanglement</a:t>
            </a: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</a:t>
            </a:r>
            <a:r>
              <a:rPr lang="en-US" sz="2600" b="1" dirty="0" smtClean="0">
                <a:solidFill>
                  <a:srgbClr val="FF0000"/>
                </a:solidFill>
              </a:rPr>
              <a:t>    </a:t>
            </a:r>
            <a:endParaRPr lang="en-US" sz="2600" b="1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Mean-Field and the Quantum PCP Conjecture</a:t>
            </a: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Conclusions</a:t>
            </a: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</a:t>
            </a:r>
            <a:r>
              <a:rPr lang="en-US" sz="2600" b="1" dirty="0" smtClean="0">
                <a:solidFill>
                  <a:srgbClr val="FF0000"/>
                </a:solidFill>
              </a:rPr>
              <a:t>    </a:t>
            </a:r>
            <a:endParaRPr lang="en-US" sz="2600" b="1" dirty="0" smtClean="0">
              <a:solidFill>
                <a:srgbClr val="EB0000"/>
              </a:solidFill>
            </a:endParaRP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 </a:t>
            </a:r>
            <a:endParaRPr lang="en-US" sz="1100" b="1" dirty="0" smtClean="0">
              <a:solidFill>
                <a:srgbClr val="000090"/>
              </a:solidFill>
            </a:endParaRPr>
          </a:p>
          <a:p>
            <a:endParaRPr lang="en-US" sz="26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FF000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   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4268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4318" y="1383783"/>
            <a:ext cx="8310575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Problem 1: </a:t>
            </a:r>
            <a:r>
              <a:rPr lang="en-US" sz="2600" dirty="0" smtClean="0">
                <a:solidFill>
                  <a:srgbClr val="000090"/>
                </a:solidFill>
              </a:rPr>
              <a:t>For M in H(C</a:t>
            </a:r>
            <a:r>
              <a:rPr lang="en-US" sz="2600" baseline="30000" dirty="0" smtClean="0">
                <a:solidFill>
                  <a:srgbClr val="000090"/>
                </a:solidFill>
              </a:rPr>
              <a:t>d</a:t>
            </a:r>
            <a:r>
              <a:rPr lang="en-US" sz="2600" dirty="0" smtClean="0">
                <a:solidFill>
                  <a:srgbClr val="000090"/>
                </a:solidFill>
              </a:rPr>
              <a:t>) (d x d matrix) compute</a:t>
            </a:r>
          </a:p>
          <a:p>
            <a:pPr marL="457200" indent="-457200">
              <a:buFont typeface="Arial"/>
              <a:buChar char="•"/>
            </a:pPr>
            <a:endParaRPr lang="en-US" sz="2600" dirty="0">
              <a:solidFill>
                <a:srgbClr val="000090"/>
              </a:solidFill>
            </a:endParaRP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 </a:t>
            </a:r>
            <a:endParaRPr lang="en-US" sz="1100" b="1" dirty="0" smtClean="0">
              <a:solidFill>
                <a:srgbClr val="000090"/>
              </a:solidFill>
            </a:endParaRPr>
          </a:p>
          <a:p>
            <a:endParaRPr lang="en-US" sz="1500" b="1" dirty="0">
              <a:solidFill>
                <a:srgbClr val="000090"/>
              </a:solidFill>
            </a:endParaRPr>
          </a:p>
          <a:p>
            <a:endParaRPr lang="en-US" sz="1000" b="1" dirty="0" smtClean="0">
              <a:solidFill>
                <a:srgbClr val="FF0000"/>
              </a:solidFill>
            </a:endParaRPr>
          </a:p>
          <a:p>
            <a:r>
              <a:rPr lang="en-US" sz="2600" b="1" dirty="0" smtClean="0">
                <a:solidFill>
                  <a:srgbClr val="FF0000"/>
                </a:solidFill>
              </a:rPr>
              <a:t>                                            Very Easy!</a:t>
            </a:r>
          </a:p>
          <a:p>
            <a:endParaRPr lang="en-US" sz="1000" b="1" dirty="0">
              <a:solidFill>
                <a:srgbClr val="FF0000"/>
              </a:solidFill>
            </a:endParaRPr>
          </a:p>
          <a:p>
            <a:r>
              <a:rPr lang="en-US" sz="2600" b="1" dirty="0" smtClean="0">
                <a:solidFill>
                  <a:srgbClr val="3A793E"/>
                </a:solidFill>
              </a:rPr>
              <a:t>Problem 2: </a:t>
            </a:r>
            <a:r>
              <a:rPr lang="en-US" sz="2600" dirty="0" smtClean="0">
                <a:solidFill>
                  <a:srgbClr val="000090"/>
                </a:solidFill>
              </a:rPr>
              <a:t>For M in H(C</a:t>
            </a:r>
            <a:r>
              <a:rPr lang="en-US" sz="2600" baseline="30000" dirty="0" smtClean="0">
                <a:solidFill>
                  <a:srgbClr val="000090"/>
                </a:solidFill>
              </a:rPr>
              <a:t>d</a:t>
            </a:r>
            <a:r>
              <a:rPr lang="en-US" sz="2600" dirty="0" smtClean="0">
                <a:solidFill>
                  <a:srgbClr val="000090"/>
                </a:solidFill>
              </a:rPr>
              <a:t>    </a:t>
            </a:r>
            <a:r>
              <a:rPr lang="en-US" sz="2600" dirty="0" err="1" smtClean="0">
                <a:solidFill>
                  <a:srgbClr val="000090"/>
                </a:solidFill>
              </a:rPr>
              <a:t>C</a:t>
            </a:r>
            <a:r>
              <a:rPr lang="en-US" sz="2600" baseline="30000" dirty="0" err="1" smtClean="0">
                <a:solidFill>
                  <a:srgbClr val="000090"/>
                </a:solidFill>
              </a:rPr>
              <a:t>l</a:t>
            </a:r>
            <a:r>
              <a:rPr lang="en-US" sz="2600" dirty="0" smtClean="0">
                <a:solidFill>
                  <a:srgbClr val="000090"/>
                </a:solidFill>
              </a:rPr>
              <a:t>), compute </a:t>
            </a:r>
            <a:endParaRPr lang="en-US" sz="2600" dirty="0">
              <a:solidFill>
                <a:srgbClr val="00009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   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                                             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Quadratic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Biquadratic Optimization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968750" y="3716277"/>
            <a:ext cx="222250" cy="206375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001298" y="3760848"/>
            <a:ext cx="157154" cy="145929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001298" y="3760848"/>
            <a:ext cx="157154" cy="145929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4318" y="5178426"/>
            <a:ext cx="81340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Next:</a:t>
            </a:r>
          </a:p>
          <a:p>
            <a:pPr algn="ctr"/>
            <a:r>
              <a:rPr lang="en-US" sz="2600" i="1" dirty="0" smtClean="0">
                <a:solidFill>
                  <a:srgbClr val="3A793E"/>
                </a:solidFill>
              </a:rPr>
              <a:t>Best known algorithm </a:t>
            </a:r>
            <a:r>
              <a:rPr lang="en-US" sz="2600" dirty="0" smtClean="0">
                <a:solidFill>
                  <a:srgbClr val="3A793E"/>
                </a:solidFill>
              </a:rPr>
              <a:t>(and best hardness result) using ideas from Quantum Information Theory</a:t>
            </a:r>
            <a:endParaRPr lang="en-US" sz="2600" dirty="0">
              <a:solidFill>
                <a:srgbClr val="3A793E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711905"/>
              </p:ext>
            </p:extLst>
          </p:nvPr>
        </p:nvGraphicFramePr>
        <p:xfrm>
          <a:off x="1726411" y="2085975"/>
          <a:ext cx="56880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16" name="Equation" r:id="rId3" imgW="2095500" imgH="393700" progId="Equation.3">
                  <p:embed/>
                </p:oleObj>
              </mc:Choice>
              <mc:Fallback>
                <p:oleObj name="Equation" r:id="rId3" imgW="2095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6411" y="2085975"/>
                        <a:ext cx="5688012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833147"/>
              </p:ext>
            </p:extLst>
          </p:nvPr>
        </p:nvGraphicFramePr>
        <p:xfrm>
          <a:off x="128588" y="4137025"/>
          <a:ext cx="87249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17" name="Equation" r:id="rId5" imgW="3429000" imgH="393700" progId="Equation.3">
                  <p:embed/>
                </p:oleObj>
              </mc:Choice>
              <mc:Fallback>
                <p:oleObj name="Equation" r:id="rId5" imgW="3429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588" y="4137025"/>
                        <a:ext cx="8724900" cy="100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-324556" y="3541889"/>
            <a:ext cx="9821334" cy="3442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9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4318" y="1383783"/>
            <a:ext cx="8310575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3A793E"/>
                </a:solidFill>
              </a:rPr>
              <a:t>Problem 1: </a:t>
            </a:r>
            <a:r>
              <a:rPr lang="en-US" sz="2600" dirty="0" smtClean="0">
                <a:solidFill>
                  <a:srgbClr val="000090"/>
                </a:solidFill>
              </a:rPr>
              <a:t>For M in H(C</a:t>
            </a:r>
            <a:r>
              <a:rPr lang="en-US" sz="2600" baseline="30000" dirty="0" smtClean="0">
                <a:solidFill>
                  <a:srgbClr val="000090"/>
                </a:solidFill>
              </a:rPr>
              <a:t>d</a:t>
            </a:r>
            <a:r>
              <a:rPr lang="en-US" sz="2600" dirty="0" smtClean="0">
                <a:solidFill>
                  <a:srgbClr val="000090"/>
                </a:solidFill>
              </a:rPr>
              <a:t>) (d x d matrix) compute</a:t>
            </a:r>
          </a:p>
          <a:p>
            <a:pPr marL="457200" indent="-457200">
              <a:buFont typeface="Arial"/>
              <a:buChar char="•"/>
            </a:pPr>
            <a:endParaRPr lang="en-US" sz="2600" dirty="0">
              <a:solidFill>
                <a:srgbClr val="000090"/>
              </a:solidFill>
            </a:endParaRP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 </a:t>
            </a:r>
            <a:endParaRPr lang="en-US" sz="1100" b="1" dirty="0" smtClean="0">
              <a:solidFill>
                <a:srgbClr val="000090"/>
              </a:solidFill>
            </a:endParaRPr>
          </a:p>
          <a:p>
            <a:endParaRPr lang="en-US" sz="1500" b="1" dirty="0">
              <a:solidFill>
                <a:srgbClr val="000090"/>
              </a:solidFill>
            </a:endParaRPr>
          </a:p>
          <a:p>
            <a:endParaRPr lang="en-US" sz="1000" b="1" dirty="0" smtClean="0">
              <a:solidFill>
                <a:srgbClr val="FF0000"/>
              </a:solidFill>
            </a:endParaRPr>
          </a:p>
          <a:p>
            <a:r>
              <a:rPr lang="en-US" sz="2600" b="1" dirty="0" smtClean="0">
                <a:solidFill>
                  <a:srgbClr val="FF0000"/>
                </a:solidFill>
              </a:rPr>
              <a:t>                                            Very Easy!</a:t>
            </a:r>
          </a:p>
          <a:p>
            <a:endParaRPr lang="en-US" sz="1000" b="1" dirty="0">
              <a:solidFill>
                <a:srgbClr val="FF0000"/>
              </a:solidFill>
            </a:endParaRPr>
          </a:p>
          <a:p>
            <a:r>
              <a:rPr lang="en-US" sz="2600" b="1" dirty="0" smtClean="0">
                <a:solidFill>
                  <a:srgbClr val="3A793E"/>
                </a:solidFill>
              </a:rPr>
              <a:t>Problem 2: </a:t>
            </a:r>
            <a:r>
              <a:rPr lang="en-US" sz="2600" dirty="0" smtClean="0">
                <a:solidFill>
                  <a:srgbClr val="000090"/>
                </a:solidFill>
              </a:rPr>
              <a:t>For M in H(C</a:t>
            </a:r>
            <a:r>
              <a:rPr lang="en-US" sz="2600" baseline="30000" dirty="0" smtClean="0">
                <a:solidFill>
                  <a:srgbClr val="000090"/>
                </a:solidFill>
              </a:rPr>
              <a:t>d</a:t>
            </a:r>
            <a:r>
              <a:rPr lang="en-US" sz="2600" dirty="0" smtClean="0">
                <a:solidFill>
                  <a:srgbClr val="000090"/>
                </a:solidFill>
              </a:rPr>
              <a:t>    </a:t>
            </a:r>
            <a:r>
              <a:rPr lang="en-US" sz="2600" dirty="0" err="1" smtClean="0">
                <a:solidFill>
                  <a:srgbClr val="000090"/>
                </a:solidFill>
              </a:rPr>
              <a:t>C</a:t>
            </a:r>
            <a:r>
              <a:rPr lang="en-US" sz="2600" baseline="30000" dirty="0" err="1" smtClean="0">
                <a:solidFill>
                  <a:srgbClr val="000090"/>
                </a:solidFill>
              </a:rPr>
              <a:t>l</a:t>
            </a:r>
            <a:r>
              <a:rPr lang="en-US" sz="2600" dirty="0" smtClean="0">
                <a:solidFill>
                  <a:srgbClr val="000090"/>
                </a:solidFill>
              </a:rPr>
              <a:t>), compute </a:t>
            </a:r>
            <a:endParaRPr lang="en-US" sz="2600" dirty="0">
              <a:solidFill>
                <a:srgbClr val="00009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   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                                             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Quadratic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Biquadratic Optimization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968750" y="3716277"/>
            <a:ext cx="222250" cy="206375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001298" y="3760848"/>
            <a:ext cx="157154" cy="145929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001298" y="3760848"/>
            <a:ext cx="157154" cy="145929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4318" y="5178426"/>
            <a:ext cx="81340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Next:</a:t>
            </a:r>
          </a:p>
          <a:p>
            <a:pPr algn="ctr"/>
            <a:r>
              <a:rPr lang="en-US" sz="2600" i="1" dirty="0" smtClean="0">
                <a:solidFill>
                  <a:srgbClr val="000090"/>
                </a:solidFill>
              </a:rPr>
              <a:t>Best known algorithm </a:t>
            </a:r>
            <a:r>
              <a:rPr lang="en-US" sz="2600" dirty="0" smtClean="0">
                <a:solidFill>
                  <a:srgbClr val="000090"/>
                </a:solidFill>
              </a:rPr>
              <a:t>(and best hardness result) using ideas from Quantum Information Theory</a:t>
            </a:r>
            <a:endParaRPr lang="en-US" sz="2600" dirty="0">
              <a:solidFill>
                <a:srgbClr val="00009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400941"/>
              </p:ext>
            </p:extLst>
          </p:nvPr>
        </p:nvGraphicFramePr>
        <p:xfrm>
          <a:off x="1726411" y="2085975"/>
          <a:ext cx="56880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80" name="Equation" r:id="rId3" imgW="2095500" imgH="393700" progId="Equation.3">
                  <p:embed/>
                </p:oleObj>
              </mc:Choice>
              <mc:Fallback>
                <p:oleObj name="Equation" r:id="rId3" imgW="2095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6411" y="2085975"/>
                        <a:ext cx="5688012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362446"/>
              </p:ext>
            </p:extLst>
          </p:nvPr>
        </p:nvGraphicFramePr>
        <p:xfrm>
          <a:off x="128588" y="4137025"/>
          <a:ext cx="87249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81" name="Equation" r:id="rId5" imgW="3429000" imgH="393700" progId="Equation.3">
                  <p:embed/>
                </p:oleObj>
              </mc:Choice>
              <mc:Fallback>
                <p:oleObj name="Equation" r:id="rId5" imgW="3429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588" y="4137025"/>
                        <a:ext cx="8724900" cy="100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9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Mechanics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383783"/>
            <a:ext cx="8744040" cy="8740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Pure State: </a:t>
            </a:r>
            <a:r>
              <a:rPr lang="en-US" sz="2600" dirty="0" smtClean="0"/>
              <a:t>norm-one vector in C</a:t>
            </a:r>
            <a:r>
              <a:rPr lang="en-US" sz="2600" baseline="30000" dirty="0" smtClean="0"/>
              <a:t>d</a:t>
            </a:r>
            <a:r>
              <a:rPr lang="en-US" sz="2600" dirty="0" smtClean="0"/>
              <a:t>:</a:t>
            </a: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3A793E"/>
              </a:solidFill>
            </a:endParaRPr>
          </a:p>
          <a:p>
            <a:r>
              <a:rPr lang="en-US" sz="2600" dirty="0" smtClean="0">
                <a:solidFill>
                  <a:srgbClr val="000090"/>
                </a:solidFill>
              </a:rPr>
              <a:t>Mixed State: </a:t>
            </a:r>
            <a:r>
              <a:rPr lang="en-US" sz="2600" dirty="0">
                <a:solidFill>
                  <a:srgbClr val="000000"/>
                </a:solidFill>
              </a:rPr>
              <a:t>positive </a:t>
            </a:r>
            <a:r>
              <a:rPr lang="en-US" sz="2600" dirty="0" err="1" smtClean="0">
                <a:solidFill>
                  <a:srgbClr val="000000"/>
                </a:solidFill>
              </a:rPr>
              <a:t>semidefinite</a:t>
            </a:r>
            <a:r>
              <a:rPr lang="en-US" sz="2600" dirty="0" smtClean="0">
                <a:solidFill>
                  <a:srgbClr val="000000"/>
                </a:solidFill>
              </a:rPr>
              <a:t> matrix of unit trace:</a:t>
            </a: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008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000090"/>
              </a:solidFill>
            </a:endParaRPr>
          </a:p>
          <a:p>
            <a:r>
              <a:rPr lang="en-US" sz="2600" dirty="0" smtClean="0">
                <a:solidFill>
                  <a:srgbClr val="000090"/>
                </a:solidFill>
              </a:rPr>
              <a:t>Quantum Measurement: </a:t>
            </a:r>
            <a:r>
              <a:rPr lang="en-US" sz="2600" dirty="0" smtClean="0"/>
              <a:t>To </a:t>
            </a:r>
            <a:r>
              <a:rPr lang="en-US" sz="2600" dirty="0"/>
              <a:t>any experiment with </a:t>
            </a:r>
            <a:r>
              <a:rPr lang="en-US" sz="2600" b="1" dirty="0" smtClean="0">
                <a:solidFill>
                  <a:srgbClr val="FF0000"/>
                </a:solidFill>
              </a:rPr>
              <a:t>d</a:t>
            </a:r>
            <a:r>
              <a:rPr lang="en-US" sz="2600" dirty="0" smtClean="0"/>
              <a:t> outcomes </a:t>
            </a:r>
            <a:r>
              <a:rPr lang="en-US" sz="2600" dirty="0"/>
              <a:t>we associate </a:t>
            </a:r>
            <a:r>
              <a:rPr lang="en-US" sz="2600" b="1" dirty="0">
                <a:solidFill>
                  <a:srgbClr val="FF0000"/>
                </a:solidFill>
              </a:rPr>
              <a:t>d</a:t>
            </a:r>
            <a:r>
              <a:rPr lang="en-US" sz="2600" dirty="0"/>
              <a:t> </a:t>
            </a:r>
            <a:r>
              <a:rPr lang="en-US" sz="2600" dirty="0" smtClean="0"/>
              <a:t>PSD </a:t>
            </a:r>
            <a:r>
              <a:rPr lang="en-US" sz="2600" dirty="0"/>
              <a:t>matrices </a:t>
            </a:r>
            <a:r>
              <a:rPr lang="en-US" sz="2600" b="1" dirty="0">
                <a:solidFill>
                  <a:srgbClr val="FF0000"/>
                </a:solidFill>
              </a:rPr>
              <a:t>{M</a:t>
            </a:r>
            <a:r>
              <a:rPr lang="en-US" sz="2600" b="1" baseline="-25000" dirty="0">
                <a:solidFill>
                  <a:srgbClr val="FF0000"/>
                </a:solidFill>
              </a:rPr>
              <a:t>k</a:t>
            </a:r>
            <a:r>
              <a:rPr lang="en-US" sz="2600" b="1" dirty="0">
                <a:solidFill>
                  <a:srgbClr val="FF0000"/>
                </a:solidFill>
              </a:rPr>
              <a:t>} </a:t>
            </a:r>
            <a:r>
              <a:rPr lang="en-US" sz="2600" dirty="0"/>
              <a:t>such that </a:t>
            </a:r>
            <a:r>
              <a:rPr lang="en-US" sz="3200" b="1" dirty="0" err="1" smtClean="0">
                <a:solidFill>
                  <a:srgbClr val="FF0000"/>
                </a:solidFill>
              </a:rPr>
              <a:t>Σ</a:t>
            </a:r>
            <a:r>
              <a:rPr lang="en-US" sz="3200" b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600" b="1" dirty="0" err="1" smtClean="0">
                <a:solidFill>
                  <a:srgbClr val="FF0000"/>
                </a:solidFill>
              </a:rPr>
              <a:t>M</a:t>
            </a:r>
            <a:r>
              <a:rPr lang="en-US" sz="2600" b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600" b="1" dirty="0" smtClean="0">
                <a:solidFill>
                  <a:srgbClr val="FF0000"/>
                </a:solidFill>
              </a:rPr>
              <a:t>=I </a:t>
            </a:r>
            <a:r>
              <a:rPr lang="en-US" sz="2600" dirty="0" smtClean="0"/>
              <a:t>                    </a:t>
            </a:r>
            <a:endParaRPr lang="en-US" sz="2600" dirty="0"/>
          </a:p>
          <a:p>
            <a:r>
              <a:rPr lang="en-US" sz="2600" dirty="0" smtClean="0">
                <a:solidFill>
                  <a:srgbClr val="000090"/>
                </a:solidFill>
              </a:rPr>
              <a:t>      </a:t>
            </a:r>
            <a:endParaRPr lang="en-US" sz="1100" dirty="0" smtClean="0">
              <a:solidFill>
                <a:srgbClr val="000090"/>
              </a:solidFill>
            </a:endParaRPr>
          </a:p>
          <a:p>
            <a:r>
              <a:rPr lang="en-US" sz="2600" dirty="0" err="1" smtClean="0">
                <a:solidFill>
                  <a:srgbClr val="000090"/>
                </a:solidFill>
              </a:rPr>
              <a:t>Born’s</a:t>
            </a:r>
            <a:r>
              <a:rPr lang="en-US" sz="2600" dirty="0" smtClean="0">
                <a:solidFill>
                  <a:srgbClr val="000090"/>
                </a:solidFill>
              </a:rPr>
              <a:t> rule:</a:t>
            </a: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FF000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   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                                              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659218"/>
              </p:ext>
            </p:extLst>
          </p:nvPr>
        </p:nvGraphicFramePr>
        <p:xfrm>
          <a:off x="5370512" y="1263049"/>
          <a:ext cx="3197225" cy="743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70" name="Equation" r:id="rId3" imgW="1092200" imgH="254000" progId="Equation.3">
                  <p:embed/>
                </p:oleObj>
              </mc:Choice>
              <mc:Fallback>
                <p:oleObj name="Equation" r:id="rId3" imgW="10922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70512" y="1263049"/>
                        <a:ext cx="3197225" cy="743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302516"/>
              </p:ext>
            </p:extLst>
          </p:nvPr>
        </p:nvGraphicFramePr>
        <p:xfrm>
          <a:off x="2509837" y="2784475"/>
          <a:ext cx="5857876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71" name="Equation" r:id="rId5" imgW="2133600" imgH="368300" progId="Equation.3">
                  <p:embed/>
                </p:oleObj>
              </mc:Choice>
              <mc:Fallback>
                <p:oleObj name="Equation" r:id="rId5" imgW="21336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9837" y="2784475"/>
                        <a:ext cx="5857876" cy="100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35646"/>
              </p:ext>
            </p:extLst>
          </p:nvPr>
        </p:nvGraphicFramePr>
        <p:xfrm>
          <a:off x="4173538" y="3773488"/>
          <a:ext cx="28305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72" name="Equation" r:id="rId7" imgW="1054100" imgH="254000" progId="Equation.3">
                  <p:embed/>
                </p:oleObj>
              </mc:Choice>
              <mc:Fallback>
                <p:oleObj name="Equation" r:id="rId7" imgW="1054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73538" y="3773488"/>
                        <a:ext cx="2830512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4318" y="3789363"/>
            <a:ext cx="39548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Dirac notation reminder:</a:t>
            </a:r>
            <a:endParaRPr lang="en-US" sz="27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580671"/>
              </p:ext>
            </p:extLst>
          </p:nvPr>
        </p:nvGraphicFramePr>
        <p:xfrm>
          <a:off x="2236455" y="5784850"/>
          <a:ext cx="3202320" cy="690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73" name="Equation" r:id="rId9" imgW="1003300" imgH="215900" progId="Equation.3">
                  <p:embed/>
                </p:oleObj>
              </mc:Choice>
              <mc:Fallback>
                <p:oleObj name="Equation" r:id="rId9" imgW="1003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36455" y="5784850"/>
                        <a:ext cx="3202320" cy="690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578556" y="2074827"/>
            <a:ext cx="36283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8556" y="4437385"/>
            <a:ext cx="36283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84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Entanglement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383783"/>
            <a:ext cx="8310575" cy="1135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Pure States:</a:t>
            </a:r>
          </a:p>
          <a:p>
            <a:pPr marL="457200" indent="-457200">
              <a:buFont typeface="Arial"/>
              <a:buChar char="•"/>
            </a:pPr>
            <a:endParaRPr lang="en-US" sz="2600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000" dirty="0" smtClean="0">
              <a:solidFill>
                <a:srgbClr val="000090"/>
              </a:solidFill>
            </a:endParaRPr>
          </a:p>
          <a:p>
            <a:r>
              <a:rPr lang="en-US" sz="2600" dirty="0">
                <a:solidFill>
                  <a:srgbClr val="000090"/>
                </a:solidFill>
              </a:rPr>
              <a:t> </a:t>
            </a:r>
            <a:r>
              <a:rPr lang="en-US" sz="2600" dirty="0" smtClean="0">
                <a:solidFill>
                  <a:srgbClr val="000090"/>
                </a:solidFill>
              </a:rPr>
              <a:t>     </a:t>
            </a:r>
            <a:r>
              <a:rPr lang="en-US" sz="2600" dirty="0" smtClean="0"/>
              <a:t>If                                                 , it’s separable</a:t>
            </a:r>
          </a:p>
          <a:p>
            <a:endParaRPr lang="en-US" sz="2600" dirty="0"/>
          </a:p>
          <a:p>
            <a:r>
              <a:rPr lang="en-US" sz="2600" dirty="0" smtClean="0"/>
              <a:t>      otherwise, it’s</a:t>
            </a:r>
            <a:r>
              <a:rPr lang="en-US" sz="2600" dirty="0" smtClean="0">
                <a:solidFill>
                  <a:srgbClr val="000090"/>
                </a:solidFill>
              </a:rPr>
              <a:t> </a:t>
            </a:r>
            <a:r>
              <a:rPr lang="en-US" sz="2600" i="1" dirty="0" smtClean="0">
                <a:solidFill>
                  <a:srgbClr val="000000"/>
                </a:solidFill>
              </a:rPr>
              <a:t>entangled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  <a:endParaRPr lang="en-US" sz="2600" i="1" dirty="0" smtClean="0">
              <a:solidFill>
                <a:srgbClr val="000000"/>
              </a:solidFill>
            </a:endParaRPr>
          </a:p>
          <a:p>
            <a:endParaRPr lang="en-US" sz="2600" dirty="0" smtClean="0">
              <a:solidFill>
                <a:srgbClr val="3A793E"/>
              </a:solidFill>
            </a:endParaRPr>
          </a:p>
          <a:p>
            <a:endParaRPr lang="en-US" sz="1000" dirty="0">
              <a:solidFill>
                <a:srgbClr val="3A793E"/>
              </a:solidFill>
            </a:endParaRPr>
          </a:p>
          <a:p>
            <a:r>
              <a:rPr lang="en-US" sz="2600" dirty="0" smtClean="0">
                <a:solidFill>
                  <a:srgbClr val="000090"/>
                </a:solidFill>
              </a:rPr>
              <a:t>Mixed States:</a:t>
            </a:r>
          </a:p>
          <a:p>
            <a:pPr marL="457200" indent="-457200">
              <a:buFont typeface="Arial"/>
              <a:buChar char="•"/>
            </a:pPr>
            <a:endParaRPr lang="en-US" sz="2600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If                                                                  , it’s separable</a:t>
            </a:r>
          </a:p>
          <a:p>
            <a:endParaRPr lang="en-US" sz="2600" dirty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      otherwise, it’s </a:t>
            </a:r>
            <a:r>
              <a:rPr lang="en-US" sz="2600" i="1" dirty="0" smtClean="0">
                <a:solidFill>
                  <a:srgbClr val="000000"/>
                </a:solidFill>
              </a:rPr>
              <a:t>entangled</a:t>
            </a:r>
            <a:r>
              <a:rPr lang="en-US" sz="2600" dirty="0" smtClean="0">
                <a:solidFill>
                  <a:srgbClr val="000000"/>
                </a:solidFill>
              </a:rPr>
              <a:t>. </a:t>
            </a:r>
            <a:endParaRPr lang="en-US" sz="26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000090"/>
              </a:solidFill>
            </a:endParaRP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    </a:t>
            </a:r>
            <a:endParaRPr lang="en-US" sz="1100" b="1" dirty="0" smtClean="0">
              <a:solidFill>
                <a:srgbClr val="000090"/>
              </a:solidFill>
            </a:endParaRPr>
          </a:p>
          <a:p>
            <a:endParaRPr lang="en-US" sz="26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FF000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   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                                              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558914"/>
              </p:ext>
            </p:extLst>
          </p:nvPr>
        </p:nvGraphicFramePr>
        <p:xfrm>
          <a:off x="1373188" y="2257425"/>
          <a:ext cx="3404091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22" name="Equation" r:id="rId3" imgW="1181100" imgH="241300" progId="Equation.3">
                  <p:embed/>
                </p:oleObj>
              </mc:Choice>
              <mc:Fallback>
                <p:oleObj name="Equation" r:id="rId3" imgW="1181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3188" y="2257425"/>
                        <a:ext cx="3404091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968541"/>
              </p:ext>
            </p:extLst>
          </p:nvPr>
        </p:nvGraphicFramePr>
        <p:xfrm>
          <a:off x="1373188" y="4848469"/>
          <a:ext cx="4675187" cy="1051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23" name="Equation" r:id="rId5" imgW="1638300" imgH="368300" progId="Equation.3">
                  <p:embed/>
                </p:oleObj>
              </mc:Choice>
              <mc:Fallback>
                <p:oleObj name="Equation" r:id="rId5" imgW="16383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3188" y="4848469"/>
                        <a:ext cx="4675187" cy="1051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702129"/>
              </p:ext>
            </p:extLst>
          </p:nvPr>
        </p:nvGraphicFramePr>
        <p:xfrm>
          <a:off x="2461507" y="1273175"/>
          <a:ext cx="31400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24" name="Equation" r:id="rId7" imgW="1028700" imgH="254000" progId="Equation.3">
                  <p:embed/>
                </p:oleObj>
              </mc:Choice>
              <mc:Fallback>
                <p:oleObj name="Equation" r:id="rId7" imgW="1028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1507" y="1273175"/>
                        <a:ext cx="3140075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18677"/>
              </p:ext>
            </p:extLst>
          </p:nvPr>
        </p:nvGraphicFramePr>
        <p:xfrm>
          <a:off x="2632566" y="3902198"/>
          <a:ext cx="352742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25" name="Equation" r:id="rId9" imgW="1155700" imgH="228600" progId="Equation.3">
                  <p:embed/>
                </p:oleObj>
              </mc:Choice>
              <mc:Fallback>
                <p:oleObj name="Equation" r:id="rId9" imgW="1155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32566" y="3902198"/>
                        <a:ext cx="3527425" cy="69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78556" y="3833813"/>
            <a:ext cx="36283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82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 Physical Definition of Entanglement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621503"/>
            <a:ext cx="8310575" cy="624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000090"/>
              </a:solidFill>
            </a:endParaRP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    </a:t>
            </a:r>
            <a:endParaRPr lang="en-US" sz="1100" b="1" dirty="0" smtClean="0">
              <a:solidFill>
                <a:srgbClr val="000090"/>
              </a:solidFill>
            </a:endParaRPr>
          </a:p>
          <a:p>
            <a:endParaRPr lang="en-US" sz="26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FF000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   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                                                 </a:t>
            </a:r>
          </a:p>
        </p:txBody>
      </p:sp>
      <p:pic>
        <p:nvPicPr>
          <p:cNvPr id="9" name="Picture 5" descr="http://alice.calvin.edu/images/Alice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6" y="2603500"/>
            <a:ext cx="12858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t-Right Arrow 11"/>
          <p:cNvSpPr>
            <a:spLocks noChangeArrowheads="1"/>
          </p:cNvSpPr>
          <p:nvPr/>
        </p:nvSpPr>
        <p:spPr bwMode="auto">
          <a:xfrm>
            <a:off x="2151063" y="3317875"/>
            <a:ext cx="4567238" cy="246062"/>
          </a:xfrm>
          <a:prstGeom prst="leftRightArrow">
            <a:avLst>
              <a:gd name="adj1" fmla="val 50000"/>
              <a:gd name="adj2" fmla="val 498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11" name="Picture 11" descr="http://upload.wikimedia.org/wikipedia/commons/thumb/c/c0/Aiga_telephone_inv.svg/597px-Aiga_telephone_inv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1" y="3175000"/>
            <a:ext cx="5699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3375" y="1896521"/>
            <a:ext cx="8683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LOCC: L</a:t>
            </a:r>
            <a:r>
              <a:rPr lang="en-US" sz="2600" dirty="0" smtClean="0"/>
              <a:t>ocal quantum </a:t>
            </a:r>
            <a:r>
              <a:rPr lang="en-US" sz="2600" dirty="0" smtClean="0">
                <a:solidFill>
                  <a:srgbClr val="000090"/>
                </a:solidFill>
              </a:rPr>
              <a:t>O</a:t>
            </a:r>
            <a:r>
              <a:rPr lang="en-US" sz="2600" dirty="0" smtClean="0"/>
              <a:t>perations and </a:t>
            </a:r>
            <a:r>
              <a:rPr lang="en-US" sz="2600" dirty="0" smtClean="0">
                <a:solidFill>
                  <a:srgbClr val="000090"/>
                </a:solidFill>
              </a:rPr>
              <a:t>C</a:t>
            </a:r>
            <a:r>
              <a:rPr lang="en-US" sz="2600" dirty="0" smtClean="0"/>
              <a:t>lassical </a:t>
            </a:r>
            <a:r>
              <a:rPr lang="en-US" sz="2600" dirty="0" smtClean="0">
                <a:solidFill>
                  <a:srgbClr val="000090"/>
                </a:solidFill>
              </a:rPr>
              <a:t>C</a:t>
            </a:r>
            <a:r>
              <a:rPr lang="en-US" sz="2600" dirty="0" smtClean="0"/>
              <a:t>ommunication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351" y="2581615"/>
            <a:ext cx="1107432" cy="14725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4318" y="4286250"/>
            <a:ext cx="7939432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Separable states </a:t>
            </a:r>
            <a:r>
              <a:rPr lang="en-US" sz="2600" dirty="0" smtClean="0"/>
              <a:t>can be created by LOCC: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>
                <a:solidFill>
                  <a:srgbClr val="000090"/>
                </a:solidFill>
              </a:rPr>
              <a:t>Entangled states </a:t>
            </a:r>
            <a:r>
              <a:rPr lang="en-US" sz="2600" dirty="0" smtClean="0"/>
              <a:t>cannot be created by LOCC: </a:t>
            </a:r>
          </a:p>
          <a:p>
            <a:endParaRPr lang="en-US" sz="500" dirty="0" smtClean="0"/>
          </a:p>
          <a:p>
            <a:r>
              <a:rPr lang="en-US" sz="2600" dirty="0" smtClean="0">
                <a:solidFill>
                  <a:srgbClr val="3A793E"/>
                </a:solidFill>
              </a:rPr>
              <a:t>non-classica</a:t>
            </a:r>
            <a:r>
              <a:rPr lang="en-US" sz="2600" dirty="0">
                <a:solidFill>
                  <a:srgbClr val="3A793E"/>
                </a:solidFill>
              </a:rPr>
              <a:t>l</a:t>
            </a:r>
            <a:r>
              <a:rPr lang="en-US" sz="2600" dirty="0" smtClean="0">
                <a:solidFill>
                  <a:srgbClr val="3A793E"/>
                </a:solidFill>
              </a:rPr>
              <a:t> </a:t>
            </a:r>
            <a:r>
              <a:rPr lang="en-US" sz="2600" dirty="0" smtClean="0"/>
              <a:t>correlations</a:t>
            </a:r>
            <a:endParaRPr lang="en-US" sz="26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521181"/>
              </p:ext>
            </p:extLst>
          </p:nvPr>
        </p:nvGraphicFramePr>
        <p:xfrm>
          <a:off x="1414104" y="5017303"/>
          <a:ext cx="3729396" cy="838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25" name="Equation" r:id="rId6" imgW="1638300" imgH="368300" progId="Equation.3">
                  <p:embed/>
                </p:oleObj>
              </mc:Choice>
              <mc:Fallback>
                <p:oleObj name="Equation" r:id="rId6" imgW="16383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14104" y="5017303"/>
                        <a:ext cx="3729396" cy="838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93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Separability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Problem 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383783"/>
            <a:ext cx="8310575" cy="710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smtClean="0"/>
              <a:t>Given </a:t>
            </a:r>
          </a:p>
          <a:p>
            <a:pPr marL="457200" indent="-457200">
              <a:buFont typeface="Arial"/>
              <a:buChar char="•"/>
            </a:pPr>
            <a:endParaRPr lang="en-US" sz="1000" dirty="0" smtClean="0"/>
          </a:p>
          <a:p>
            <a:r>
              <a:rPr lang="en-US" sz="2600" dirty="0" smtClean="0"/>
              <a:t>       is it entangled?</a:t>
            </a:r>
          </a:p>
          <a:p>
            <a:endParaRPr lang="en-US" sz="2000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smtClean="0">
                <a:solidFill>
                  <a:srgbClr val="000090"/>
                </a:solidFill>
              </a:rPr>
              <a:t>Weak Membership: </a:t>
            </a:r>
            <a:r>
              <a:rPr lang="en-US" sz="2600" dirty="0" smtClean="0">
                <a:solidFill>
                  <a:srgbClr val="FF0000"/>
                </a:solidFill>
              </a:rPr>
              <a:t>W</a:t>
            </a:r>
            <a:r>
              <a:rPr lang="en-US" sz="2600" baseline="-25000" dirty="0" smtClean="0">
                <a:solidFill>
                  <a:srgbClr val="FF0000"/>
                </a:solidFill>
              </a:rPr>
              <a:t>SEP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FF0000"/>
                </a:solidFill>
              </a:rPr>
              <a:t>, ||*||)</a:t>
            </a:r>
            <a:r>
              <a:rPr lang="en-US" sz="2600" dirty="0" smtClean="0">
                <a:solidFill>
                  <a:srgbClr val="000000"/>
                </a:solidFill>
              </a:rPr>
              <a:t>) Given </a:t>
            </a:r>
            <a:r>
              <a:rPr lang="en-US" sz="2600" dirty="0" err="1" smtClean="0">
                <a:solidFill>
                  <a:srgbClr val="FF0000"/>
                </a:solidFill>
              </a:rPr>
              <a:t>ρ</a:t>
            </a:r>
            <a:r>
              <a:rPr lang="en-US" sz="2600" baseline="-25000" dirty="0" err="1" smtClean="0">
                <a:solidFill>
                  <a:srgbClr val="FF0000"/>
                </a:solidFill>
              </a:rPr>
              <a:t>AB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       determine if it is separable, or 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000000"/>
                </a:solidFill>
              </a:rPr>
              <a:t>-away from SEP</a:t>
            </a: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000090"/>
              </a:solidFill>
            </a:endParaRP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    </a:t>
            </a:r>
            <a:endParaRPr lang="en-US" sz="1100" b="1" dirty="0" smtClean="0">
              <a:solidFill>
                <a:srgbClr val="000090"/>
              </a:solidFill>
            </a:endParaRPr>
          </a:p>
          <a:p>
            <a:endParaRPr lang="en-US" sz="26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FF000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   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                                                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247002"/>
              </p:ext>
            </p:extLst>
          </p:nvPr>
        </p:nvGraphicFramePr>
        <p:xfrm>
          <a:off x="2124075" y="1246188"/>
          <a:ext cx="352742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53" name="Equation" r:id="rId3" imgW="1155700" imgH="228600" progId="Equation.3">
                  <p:embed/>
                </p:oleObj>
              </mc:Choice>
              <mc:Fallback>
                <p:oleObj name="Equation" r:id="rId3" imgW="1155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4075" y="1246188"/>
                        <a:ext cx="3527425" cy="69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474318" y="4175125"/>
            <a:ext cx="5621682" cy="25241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4318" y="4619625"/>
            <a:ext cx="3145182" cy="15286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76375" y="4826000"/>
            <a:ext cx="1666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SEP</a:t>
            </a:r>
            <a:endParaRPr lang="en-US" sz="5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02187" y="4619625"/>
            <a:ext cx="96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sz="4000" dirty="0"/>
          </a:p>
        </p:txBody>
      </p:sp>
      <p:sp>
        <p:nvSpPr>
          <p:cNvPr id="15" name="Oval 14"/>
          <p:cNvSpPr/>
          <p:nvPr/>
        </p:nvSpPr>
        <p:spPr>
          <a:xfrm>
            <a:off x="474319" y="4492626"/>
            <a:ext cx="3617903" cy="1825624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619500" y="5207000"/>
            <a:ext cx="472722" cy="12051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776111" y="917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19500" y="4788958"/>
            <a:ext cx="1171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ε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831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Separability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Problem 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383783"/>
            <a:ext cx="8310575" cy="941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smtClean="0"/>
              <a:t>Given </a:t>
            </a:r>
          </a:p>
          <a:p>
            <a:pPr marL="457200" indent="-457200">
              <a:buFont typeface="Arial"/>
              <a:buChar char="•"/>
            </a:pPr>
            <a:endParaRPr lang="en-US" sz="1000" dirty="0" smtClean="0"/>
          </a:p>
          <a:p>
            <a:r>
              <a:rPr lang="en-US" sz="2600" dirty="0" smtClean="0"/>
              <a:t>       is it entangled?</a:t>
            </a:r>
          </a:p>
          <a:p>
            <a:endParaRPr lang="en-US" sz="2000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smtClean="0">
                <a:solidFill>
                  <a:srgbClr val="000090"/>
                </a:solidFill>
              </a:rPr>
              <a:t>Weak Membership: </a:t>
            </a:r>
            <a:r>
              <a:rPr lang="en-US" sz="2600" dirty="0" smtClean="0">
                <a:solidFill>
                  <a:srgbClr val="FF0000"/>
                </a:solidFill>
              </a:rPr>
              <a:t>W</a:t>
            </a:r>
            <a:r>
              <a:rPr lang="en-US" sz="2600" baseline="-25000" dirty="0" smtClean="0">
                <a:solidFill>
                  <a:srgbClr val="FF0000"/>
                </a:solidFill>
              </a:rPr>
              <a:t>SEP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FF0000"/>
                </a:solidFill>
              </a:rPr>
              <a:t>, ||*||)</a:t>
            </a:r>
            <a:r>
              <a:rPr lang="en-US" sz="2600" dirty="0" smtClean="0">
                <a:solidFill>
                  <a:srgbClr val="000000"/>
                </a:solidFill>
              </a:rPr>
              <a:t>) Given </a:t>
            </a:r>
            <a:r>
              <a:rPr lang="en-US" sz="2600" dirty="0" err="1" smtClean="0">
                <a:solidFill>
                  <a:srgbClr val="FF0000"/>
                </a:solidFill>
              </a:rPr>
              <a:t>ρ</a:t>
            </a:r>
            <a:r>
              <a:rPr lang="en-US" sz="2600" baseline="-25000" dirty="0" err="1" smtClean="0">
                <a:solidFill>
                  <a:srgbClr val="FF0000"/>
                </a:solidFill>
              </a:rPr>
              <a:t>AB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       determine if it is separable, or 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000000"/>
                </a:solidFill>
              </a:rPr>
              <a:t>-away from SEP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0090"/>
                </a:solidFill>
              </a:rPr>
              <a:t>Dual </a:t>
            </a:r>
            <a:r>
              <a:rPr lang="en-US" sz="2600" dirty="0">
                <a:solidFill>
                  <a:srgbClr val="000090"/>
                </a:solidFill>
              </a:rPr>
              <a:t>Problem:</a:t>
            </a:r>
            <a:r>
              <a:rPr lang="en-US" sz="2600" dirty="0"/>
              <a:t> Optimization over separable </a:t>
            </a:r>
            <a:r>
              <a:rPr lang="en-US" sz="2600" dirty="0" smtClean="0"/>
              <a:t>states</a:t>
            </a:r>
          </a:p>
          <a:p>
            <a:pPr marL="457200" indent="-457200">
              <a:buFont typeface="Arial"/>
              <a:buChar char="•"/>
            </a:pPr>
            <a:endParaRPr lang="en-US" sz="2600" dirty="0"/>
          </a:p>
          <a:p>
            <a:pPr marL="457200" indent="-457200">
              <a:buFont typeface="Arial"/>
              <a:buChar char="•"/>
            </a:pPr>
            <a:endParaRPr lang="en-US" sz="2600" dirty="0" smtClean="0"/>
          </a:p>
          <a:p>
            <a:pPr marL="457200" indent="-457200">
              <a:buFont typeface="Arial"/>
              <a:buChar char="•"/>
            </a:pPr>
            <a:endParaRPr lang="en-US" sz="2600" dirty="0"/>
          </a:p>
          <a:p>
            <a:endParaRPr lang="en-US" sz="2600" dirty="0" smtClean="0"/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000090"/>
              </a:solidFill>
            </a:endParaRP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    </a:t>
            </a:r>
            <a:endParaRPr lang="en-US" sz="1100" b="1" dirty="0" smtClean="0">
              <a:solidFill>
                <a:srgbClr val="000090"/>
              </a:solidFill>
            </a:endParaRPr>
          </a:p>
          <a:p>
            <a:endParaRPr lang="en-US" sz="26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FF000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   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                                                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887105"/>
              </p:ext>
            </p:extLst>
          </p:nvPr>
        </p:nvGraphicFramePr>
        <p:xfrm>
          <a:off x="2124075" y="1246188"/>
          <a:ext cx="352742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98" name="Equation" r:id="rId3" imgW="1155700" imgH="228600" progId="Equation.3">
                  <p:embed/>
                </p:oleObj>
              </mc:Choice>
              <mc:Fallback>
                <p:oleObj name="Equation" r:id="rId3" imgW="1155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4075" y="1246188"/>
                        <a:ext cx="3527425" cy="69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221707"/>
              </p:ext>
            </p:extLst>
          </p:nvPr>
        </p:nvGraphicFramePr>
        <p:xfrm>
          <a:off x="1089915" y="4459998"/>
          <a:ext cx="7336182" cy="770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99" name="Equation" r:id="rId5" imgW="3022600" imgH="317500" progId="Equation.3">
                  <p:embed/>
                </p:oleObj>
              </mc:Choice>
              <mc:Fallback>
                <p:oleObj name="Equation" r:id="rId5" imgW="3022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9915" y="4459998"/>
                        <a:ext cx="7336182" cy="770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99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Separability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Problem 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383783"/>
            <a:ext cx="8310575" cy="981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smtClean="0"/>
              <a:t>Given </a:t>
            </a:r>
          </a:p>
          <a:p>
            <a:pPr marL="457200" indent="-457200">
              <a:buFont typeface="Arial"/>
              <a:buChar char="•"/>
            </a:pPr>
            <a:endParaRPr lang="en-US" sz="1000" dirty="0" smtClean="0"/>
          </a:p>
          <a:p>
            <a:r>
              <a:rPr lang="en-US" sz="2600" dirty="0" smtClean="0"/>
              <a:t>       is it entangled?</a:t>
            </a:r>
          </a:p>
          <a:p>
            <a:endParaRPr lang="en-US" sz="2000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smtClean="0">
                <a:solidFill>
                  <a:srgbClr val="000090"/>
                </a:solidFill>
              </a:rPr>
              <a:t>Weak Membership: </a:t>
            </a:r>
            <a:r>
              <a:rPr lang="en-US" sz="2600" dirty="0" smtClean="0">
                <a:solidFill>
                  <a:srgbClr val="FF0000"/>
                </a:solidFill>
              </a:rPr>
              <a:t>W</a:t>
            </a:r>
            <a:r>
              <a:rPr lang="en-US" sz="2600" baseline="-25000" dirty="0" smtClean="0">
                <a:solidFill>
                  <a:srgbClr val="FF0000"/>
                </a:solidFill>
              </a:rPr>
              <a:t>SEP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FF0000"/>
                </a:solidFill>
              </a:rPr>
              <a:t>, ||*||)</a:t>
            </a:r>
            <a:r>
              <a:rPr lang="en-US" sz="2600" dirty="0" smtClean="0">
                <a:solidFill>
                  <a:srgbClr val="000000"/>
                </a:solidFill>
              </a:rPr>
              <a:t>) Given </a:t>
            </a:r>
            <a:r>
              <a:rPr lang="en-US" sz="2600" dirty="0" err="1" smtClean="0">
                <a:solidFill>
                  <a:srgbClr val="FF0000"/>
                </a:solidFill>
              </a:rPr>
              <a:t>ρ</a:t>
            </a:r>
            <a:r>
              <a:rPr lang="en-US" sz="2600" baseline="-25000" dirty="0" err="1" smtClean="0">
                <a:solidFill>
                  <a:srgbClr val="FF0000"/>
                </a:solidFill>
              </a:rPr>
              <a:t>AB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       determine if it is separable, or 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000000"/>
                </a:solidFill>
              </a:rPr>
              <a:t>-away from SEP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0090"/>
                </a:solidFill>
              </a:rPr>
              <a:t>Dual </a:t>
            </a:r>
            <a:r>
              <a:rPr lang="en-US" sz="2600" dirty="0">
                <a:solidFill>
                  <a:srgbClr val="000090"/>
                </a:solidFill>
              </a:rPr>
              <a:t>Problem:</a:t>
            </a:r>
            <a:r>
              <a:rPr lang="en-US" sz="2600" dirty="0"/>
              <a:t> Optimization over separable </a:t>
            </a:r>
            <a:r>
              <a:rPr lang="en-US" sz="2600" dirty="0" smtClean="0"/>
              <a:t>states</a:t>
            </a:r>
          </a:p>
          <a:p>
            <a:pPr marL="457200" indent="-457200">
              <a:buFont typeface="Arial"/>
              <a:buChar char="•"/>
            </a:pPr>
            <a:endParaRPr lang="en-US" sz="2600" dirty="0"/>
          </a:p>
          <a:p>
            <a:pPr marL="457200" indent="-457200">
              <a:buFont typeface="Arial"/>
              <a:buChar char="•"/>
            </a:pPr>
            <a:endParaRPr lang="en-US" sz="2600" dirty="0" smtClean="0"/>
          </a:p>
          <a:p>
            <a:pPr marL="457200" indent="-457200">
              <a:buFont typeface="Arial"/>
              <a:buChar char="•"/>
            </a:pPr>
            <a:endParaRPr lang="en-US" sz="2600" dirty="0"/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0090"/>
                </a:solidFill>
              </a:rPr>
              <a:t>Relevance: </a:t>
            </a:r>
            <a:r>
              <a:rPr lang="en-US" sz="2600" dirty="0" smtClean="0"/>
              <a:t>Entanglement is a resource in quantum 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cryptography, quantum communication, etc…  </a:t>
            </a: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000090"/>
              </a:solidFill>
            </a:endParaRP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    </a:t>
            </a:r>
            <a:endParaRPr lang="en-US" sz="1100" b="1" dirty="0" smtClean="0">
              <a:solidFill>
                <a:srgbClr val="000090"/>
              </a:solidFill>
            </a:endParaRPr>
          </a:p>
          <a:p>
            <a:endParaRPr lang="en-US" sz="26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FF000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   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                                                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125103"/>
              </p:ext>
            </p:extLst>
          </p:nvPr>
        </p:nvGraphicFramePr>
        <p:xfrm>
          <a:off x="2124075" y="1246188"/>
          <a:ext cx="352742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74" name="Equation" r:id="rId3" imgW="1155700" imgH="228600" progId="Equation.3">
                  <p:embed/>
                </p:oleObj>
              </mc:Choice>
              <mc:Fallback>
                <p:oleObj name="Equation" r:id="rId3" imgW="1155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4075" y="1246188"/>
                        <a:ext cx="3527425" cy="69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070639"/>
              </p:ext>
            </p:extLst>
          </p:nvPr>
        </p:nvGraphicFramePr>
        <p:xfrm>
          <a:off x="1089915" y="4459998"/>
          <a:ext cx="7336182" cy="770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75" name="Equation" r:id="rId5" imgW="3022600" imgH="317500" progId="Equation.3">
                  <p:embed/>
                </p:oleObj>
              </mc:Choice>
              <mc:Fallback>
                <p:oleObj name="Equation" r:id="rId5" imgW="3022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9915" y="4459998"/>
                        <a:ext cx="7336182" cy="770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120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Simulating quantum is hard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18776" y="1442174"/>
            <a:ext cx="3339217" cy="3031047"/>
            <a:chOff x="914400" y="2743200"/>
            <a:chExt cx="3657600" cy="39624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743200"/>
              <a:ext cx="3657600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 rot="10800000">
              <a:off x="3124200" y="3124200"/>
              <a:ext cx="5334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Arrow Connector 8"/>
            <p:cNvCxnSpPr>
              <a:cxnSpLocks noChangeShapeType="1"/>
            </p:cNvCxnSpPr>
            <p:nvPr/>
          </p:nvCxnSpPr>
          <p:spPr bwMode="auto">
            <a:xfrm rot="10800000">
              <a:off x="3048000" y="3352800"/>
              <a:ext cx="5334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Arrow Connector 9"/>
            <p:cNvCxnSpPr>
              <a:cxnSpLocks noChangeShapeType="1"/>
            </p:cNvCxnSpPr>
            <p:nvPr/>
          </p:nvCxnSpPr>
          <p:spPr bwMode="auto">
            <a:xfrm rot="10800000">
              <a:off x="2057400" y="4343400"/>
              <a:ext cx="5334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Rectangle 2"/>
          <p:cNvSpPr/>
          <p:nvPr/>
        </p:nvSpPr>
        <p:spPr>
          <a:xfrm>
            <a:off x="0" y="4459111"/>
            <a:ext cx="465666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More than </a:t>
            </a:r>
            <a:r>
              <a:rPr lang="en-US" sz="2500" b="1" dirty="0" smtClean="0">
                <a:solidFill>
                  <a:srgbClr val="FF0000"/>
                </a:solidFill>
              </a:rPr>
              <a:t>25%</a:t>
            </a:r>
            <a:r>
              <a:rPr lang="en-US" sz="2500" dirty="0" smtClean="0"/>
              <a:t> </a:t>
            </a:r>
            <a:r>
              <a:rPr lang="en-US" sz="2500" dirty="0"/>
              <a:t>of </a:t>
            </a:r>
            <a:r>
              <a:rPr lang="en-US" sz="2500" b="1" dirty="0" smtClean="0">
                <a:solidFill>
                  <a:srgbClr val="FF0000"/>
                </a:solidFill>
              </a:rPr>
              <a:t>DoE </a:t>
            </a:r>
            <a:r>
              <a:rPr lang="en-US" sz="2500" b="1" dirty="0">
                <a:solidFill>
                  <a:srgbClr val="FF0000"/>
                </a:solidFill>
              </a:rPr>
              <a:t>supercomputer power </a:t>
            </a:r>
            <a:r>
              <a:rPr lang="en-US" sz="2500" dirty="0"/>
              <a:t>is devoted to simulating quantum physics</a:t>
            </a:r>
          </a:p>
          <a:p>
            <a:pPr algn="ctr"/>
            <a:endParaRPr lang="en-US" sz="2000" dirty="0"/>
          </a:p>
          <a:p>
            <a:pPr algn="ctr"/>
            <a:r>
              <a:rPr lang="en-US" sz="2500" dirty="0"/>
              <a:t>Can we get a better handle on this </a:t>
            </a:r>
            <a:r>
              <a:rPr lang="en-US" sz="2500" b="1" i="1" dirty="0">
                <a:solidFill>
                  <a:srgbClr val="008000"/>
                </a:solidFill>
              </a:rPr>
              <a:t>simulation</a:t>
            </a:r>
            <a:r>
              <a:rPr lang="en-US" sz="2500" dirty="0"/>
              <a:t> problem?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829527" y="1508614"/>
            <a:ext cx="0" cy="5137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3366FF"/>
                </a:solidFill>
                <a:latin typeface="Calibri"/>
                <a:cs typeface="Calibri"/>
              </a:rPr>
              <a:t>Norms on Quantum States EDIT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875" y="1330739"/>
            <a:ext cx="849312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How to quantify the distance in Weak-Membership?</a:t>
            </a:r>
            <a:endParaRPr lang="en-US" sz="3000" dirty="0">
              <a:solidFill>
                <a:srgbClr val="0000FF"/>
              </a:solidFill>
            </a:endParaRPr>
          </a:p>
          <a:p>
            <a:endParaRPr lang="en-US" sz="1000" dirty="0">
              <a:solidFill>
                <a:srgbClr val="000090"/>
              </a:solidFill>
            </a:endParaRPr>
          </a:p>
          <a:p>
            <a:r>
              <a:rPr lang="en-US" sz="2600" dirty="0" smtClean="0">
                <a:solidFill>
                  <a:srgbClr val="000090"/>
                </a:solidFill>
              </a:rPr>
              <a:t>1. Euclidean Norm </a:t>
            </a:r>
            <a:r>
              <a:rPr lang="en-US" sz="2600" dirty="0" smtClean="0"/>
              <a:t>(Hilbert-Schmidt):  </a:t>
            </a:r>
            <a:r>
              <a:rPr lang="en-US" sz="3000" dirty="0" smtClean="0"/>
              <a:t>||X||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= </a:t>
            </a:r>
            <a:r>
              <a:rPr lang="en-US" sz="3000" dirty="0" err="1" smtClean="0"/>
              <a:t>tr</a:t>
            </a:r>
            <a:r>
              <a:rPr lang="en-US" sz="3000" dirty="0" smtClean="0"/>
              <a:t>(X</a:t>
            </a:r>
            <a:r>
              <a:rPr lang="en-US" sz="3000" baseline="30000" dirty="0" smtClean="0"/>
              <a:t>T</a:t>
            </a:r>
            <a:r>
              <a:rPr lang="en-US" sz="3000" dirty="0" smtClean="0"/>
              <a:t>X)</a:t>
            </a:r>
            <a:r>
              <a:rPr lang="en-US" sz="3000" baseline="30000" dirty="0" smtClean="0"/>
              <a:t>1/2 </a:t>
            </a:r>
          </a:p>
          <a:p>
            <a:endParaRPr lang="en-US" sz="3000" baseline="30000" dirty="0" smtClean="0">
              <a:solidFill>
                <a:srgbClr val="FF0000"/>
              </a:solidFill>
            </a:endParaRPr>
          </a:p>
          <a:p>
            <a:endParaRPr lang="en-US" sz="3000" baseline="30000" dirty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000090"/>
                </a:solidFill>
              </a:rPr>
              <a:t>2. Trace Norm</a:t>
            </a:r>
            <a:r>
              <a:rPr lang="en-US" sz="2600" dirty="0" smtClean="0"/>
              <a:t>: </a:t>
            </a:r>
            <a:r>
              <a:rPr lang="en-US" sz="3000" dirty="0" smtClean="0">
                <a:solidFill>
                  <a:srgbClr val="000000"/>
                </a:solidFill>
              </a:rPr>
              <a:t>||X||</a:t>
            </a:r>
            <a:r>
              <a:rPr lang="en-US" sz="3000" baseline="-25000" dirty="0" smtClean="0">
                <a:solidFill>
                  <a:srgbClr val="000000"/>
                </a:solidFill>
              </a:rPr>
              <a:t>1</a:t>
            </a:r>
            <a:r>
              <a:rPr lang="en-US" sz="3000" dirty="0" smtClean="0">
                <a:solidFill>
                  <a:srgbClr val="000000"/>
                </a:solidFill>
              </a:rPr>
              <a:t> = </a:t>
            </a:r>
            <a:r>
              <a:rPr lang="en-US" sz="3000" dirty="0" err="1" smtClean="0">
                <a:solidFill>
                  <a:srgbClr val="000000"/>
                </a:solidFill>
              </a:rPr>
              <a:t>tr</a:t>
            </a:r>
            <a:r>
              <a:rPr lang="en-US" sz="3000" dirty="0" smtClean="0">
                <a:solidFill>
                  <a:srgbClr val="000000"/>
                </a:solidFill>
              </a:rPr>
              <a:t>((X</a:t>
            </a:r>
            <a:r>
              <a:rPr lang="en-US" sz="3000" baseline="30000" dirty="0" smtClean="0">
                <a:solidFill>
                  <a:srgbClr val="000000"/>
                </a:solidFill>
              </a:rPr>
              <a:t>T</a:t>
            </a:r>
            <a:r>
              <a:rPr lang="en-US" sz="3000" dirty="0" smtClean="0">
                <a:solidFill>
                  <a:srgbClr val="000000"/>
                </a:solidFill>
              </a:rPr>
              <a:t>X)</a:t>
            </a:r>
            <a:r>
              <a:rPr lang="en-US" sz="3000" baseline="30000" dirty="0" smtClean="0">
                <a:solidFill>
                  <a:srgbClr val="000000"/>
                </a:solidFill>
              </a:rPr>
              <a:t>1/2</a:t>
            </a:r>
            <a:r>
              <a:rPr lang="en-US" sz="3000" dirty="0" smtClean="0">
                <a:solidFill>
                  <a:srgbClr val="000000"/>
                </a:solidFill>
              </a:rPr>
              <a:t>)</a:t>
            </a:r>
          </a:p>
          <a:p>
            <a:endParaRPr lang="en-US" sz="2000" dirty="0"/>
          </a:p>
          <a:p>
            <a:r>
              <a:rPr lang="en-US" sz="3000" dirty="0" smtClean="0"/>
              <a:t>|</a:t>
            </a:r>
            <a:r>
              <a:rPr lang="en-US" sz="3000" dirty="0"/>
              <a:t>|</a:t>
            </a:r>
            <a:r>
              <a:rPr lang="en-US" sz="3000" dirty="0" err="1"/>
              <a:t>ρ</a:t>
            </a:r>
            <a:r>
              <a:rPr lang="en-US" sz="3000" dirty="0"/>
              <a:t> – </a:t>
            </a:r>
            <a:r>
              <a:rPr lang="en-US" sz="3000" dirty="0" err="1"/>
              <a:t>σ</a:t>
            </a:r>
            <a:r>
              <a:rPr lang="en-US" sz="3000" dirty="0"/>
              <a:t>||</a:t>
            </a:r>
            <a:r>
              <a:rPr lang="en-US" sz="3000" baseline="-25000" dirty="0"/>
              <a:t>1</a:t>
            </a:r>
            <a:r>
              <a:rPr lang="en-US" sz="3000" dirty="0"/>
              <a:t> = 2 max </a:t>
            </a:r>
            <a:r>
              <a:rPr lang="en-US" sz="3000" baseline="-25000" dirty="0"/>
              <a:t>0&lt;M&lt;I</a:t>
            </a:r>
            <a:r>
              <a:rPr lang="en-US" sz="3000" dirty="0"/>
              <a:t> </a:t>
            </a:r>
            <a:r>
              <a:rPr lang="en-US" sz="3000" dirty="0" err="1"/>
              <a:t>tr</a:t>
            </a:r>
            <a:r>
              <a:rPr lang="en-US" sz="3000" dirty="0"/>
              <a:t>(M(</a:t>
            </a:r>
            <a:r>
              <a:rPr lang="en-US" sz="3000" dirty="0" err="1"/>
              <a:t>ρ</a:t>
            </a:r>
            <a:r>
              <a:rPr lang="en-US" sz="3000" dirty="0"/>
              <a:t> – </a:t>
            </a:r>
            <a:r>
              <a:rPr lang="en-US" sz="3000" dirty="0" err="1"/>
              <a:t>σ</a:t>
            </a:r>
            <a:r>
              <a:rPr lang="en-US" sz="3000" dirty="0"/>
              <a:t>))</a:t>
            </a:r>
          </a:p>
          <a:p>
            <a:endParaRPr lang="en-US" sz="2600" dirty="0"/>
          </a:p>
          <a:p>
            <a:r>
              <a:rPr lang="en-US" sz="2600" dirty="0" smtClean="0">
                <a:solidFill>
                  <a:srgbClr val="000090"/>
                </a:solidFill>
              </a:rPr>
              <a:t>3. 1-LOCC Norm</a:t>
            </a:r>
            <a:r>
              <a:rPr lang="en-US" sz="2600" dirty="0" smtClean="0"/>
              <a:t>:  </a:t>
            </a:r>
            <a:r>
              <a:rPr lang="en-US" sz="3000" dirty="0" smtClean="0">
                <a:solidFill>
                  <a:srgbClr val="000000"/>
                </a:solidFill>
              </a:rPr>
              <a:t>|</a:t>
            </a:r>
            <a:r>
              <a:rPr lang="en-US" sz="3000" dirty="0">
                <a:solidFill>
                  <a:srgbClr val="000000"/>
                </a:solidFill>
              </a:rPr>
              <a:t>|</a:t>
            </a:r>
            <a:r>
              <a:rPr lang="en-US" sz="3000" dirty="0" err="1" smtClean="0">
                <a:solidFill>
                  <a:srgbClr val="000000"/>
                </a:solidFill>
              </a:rPr>
              <a:t>ρ</a:t>
            </a:r>
            <a:r>
              <a:rPr lang="en-US" sz="3000" baseline="-25000" dirty="0" err="1" smtClean="0">
                <a:solidFill>
                  <a:srgbClr val="000000"/>
                </a:solidFill>
              </a:rPr>
              <a:t>AB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>
                <a:solidFill>
                  <a:srgbClr val="000000"/>
                </a:solidFill>
              </a:rPr>
              <a:t>– </a:t>
            </a:r>
            <a:r>
              <a:rPr lang="en-US" sz="3000" dirty="0" err="1" smtClean="0">
                <a:solidFill>
                  <a:srgbClr val="000000"/>
                </a:solidFill>
              </a:rPr>
              <a:t>σ</a:t>
            </a:r>
            <a:r>
              <a:rPr lang="en-US" sz="3000" baseline="-25000" dirty="0" err="1" smtClean="0">
                <a:solidFill>
                  <a:srgbClr val="000000"/>
                </a:solidFill>
              </a:rPr>
              <a:t>AB</a:t>
            </a:r>
            <a:r>
              <a:rPr lang="en-US" sz="3000" dirty="0" smtClean="0">
                <a:solidFill>
                  <a:srgbClr val="000000"/>
                </a:solidFill>
              </a:rPr>
              <a:t>||</a:t>
            </a:r>
            <a:r>
              <a:rPr lang="en-US" sz="3000" baseline="-25000" dirty="0" smtClean="0">
                <a:solidFill>
                  <a:srgbClr val="000000"/>
                </a:solidFill>
              </a:rPr>
              <a:t>1-LOCC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>
                <a:solidFill>
                  <a:srgbClr val="000000"/>
                </a:solidFill>
              </a:rPr>
              <a:t>= </a:t>
            </a:r>
            <a:endParaRPr lang="en-US" sz="3000" dirty="0" smtClean="0">
              <a:solidFill>
                <a:srgbClr val="000000"/>
              </a:solidFill>
            </a:endParaRPr>
          </a:p>
          <a:p>
            <a:r>
              <a:rPr lang="en-US" sz="3000" dirty="0" smtClean="0">
                <a:solidFill>
                  <a:srgbClr val="000000"/>
                </a:solidFill>
              </a:rPr>
              <a:t>     2 </a:t>
            </a:r>
            <a:r>
              <a:rPr lang="en-US" sz="3000" dirty="0">
                <a:solidFill>
                  <a:srgbClr val="000000"/>
                </a:solidFill>
              </a:rPr>
              <a:t>max </a:t>
            </a:r>
            <a:r>
              <a:rPr lang="en-US" sz="3000" baseline="-25000" dirty="0">
                <a:solidFill>
                  <a:srgbClr val="000000"/>
                </a:solidFill>
              </a:rPr>
              <a:t>0&lt;M&lt;I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tr</a:t>
            </a:r>
            <a:r>
              <a:rPr lang="en-US" sz="3000" dirty="0">
                <a:solidFill>
                  <a:srgbClr val="000000"/>
                </a:solidFill>
              </a:rPr>
              <a:t>(M(</a:t>
            </a:r>
            <a:r>
              <a:rPr lang="en-US" sz="3000" dirty="0" err="1">
                <a:solidFill>
                  <a:srgbClr val="000000"/>
                </a:solidFill>
              </a:rPr>
              <a:t>ρ</a:t>
            </a:r>
            <a:r>
              <a:rPr lang="en-US" sz="3000" dirty="0">
                <a:solidFill>
                  <a:srgbClr val="000000"/>
                </a:solidFill>
              </a:rPr>
              <a:t> – </a:t>
            </a:r>
            <a:r>
              <a:rPr lang="en-US" sz="3000" dirty="0" err="1">
                <a:solidFill>
                  <a:srgbClr val="000000"/>
                </a:solidFill>
              </a:rPr>
              <a:t>σ</a:t>
            </a:r>
            <a:r>
              <a:rPr lang="en-US" sz="3000" dirty="0">
                <a:solidFill>
                  <a:srgbClr val="000000"/>
                </a:solidFill>
              </a:rPr>
              <a:t>)) : {M, I - M} in </a:t>
            </a:r>
            <a:r>
              <a:rPr lang="en-US" sz="3000" dirty="0" smtClean="0">
                <a:solidFill>
                  <a:srgbClr val="000000"/>
                </a:solidFill>
              </a:rPr>
              <a:t>1-LOCC</a:t>
            </a:r>
            <a:endParaRPr lang="en-US" sz="3000" dirty="0">
              <a:solidFill>
                <a:srgbClr val="000000"/>
              </a:solidFill>
            </a:endParaRPr>
          </a:p>
          <a:p>
            <a:endParaRPr lang="en-US" sz="3000" dirty="0">
              <a:solidFill>
                <a:srgbClr val="000000"/>
              </a:solidFill>
            </a:endParaRPr>
          </a:p>
          <a:p>
            <a:endParaRPr lang="en-US" sz="26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50875" y="2794494"/>
            <a:ext cx="36283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0875" y="4499117"/>
            <a:ext cx="36283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422857"/>
              </p:ext>
            </p:extLst>
          </p:nvPr>
        </p:nvGraphicFramePr>
        <p:xfrm>
          <a:off x="1488899" y="5925090"/>
          <a:ext cx="4836406" cy="769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54" name="Equation" r:id="rId3" imgW="2311400" imgH="368300" progId="Equation.3">
                  <p:embed/>
                </p:oleObj>
              </mc:Choice>
              <mc:Fallback>
                <p:oleObj name="Equation" r:id="rId3" imgW="23114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8899" y="5925090"/>
                        <a:ext cx="4836406" cy="769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381000" y="2681111"/>
            <a:ext cx="9962444" cy="4416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4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3366FF"/>
                </a:solidFill>
                <a:latin typeface="Calibri"/>
                <a:cs typeface="Calibri"/>
              </a:rPr>
              <a:t>Norms on Quantum States EDIT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875" y="1330739"/>
            <a:ext cx="849312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How to quantify the distance in Weak-Membership?</a:t>
            </a:r>
            <a:endParaRPr lang="en-US" sz="3000" dirty="0">
              <a:solidFill>
                <a:srgbClr val="0000FF"/>
              </a:solidFill>
            </a:endParaRPr>
          </a:p>
          <a:p>
            <a:endParaRPr lang="en-US" sz="1000" dirty="0">
              <a:solidFill>
                <a:srgbClr val="000090"/>
              </a:solidFill>
            </a:endParaRPr>
          </a:p>
          <a:p>
            <a:r>
              <a:rPr lang="en-US" sz="2600" dirty="0" smtClean="0">
                <a:solidFill>
                  <a:srgbClr val="000090"/>
                </a:solidFill>
              </a:rPr>
              <a:t>1. Euclidean Norm </a:t>
            </a:r>
            <a:r>
              <a:rPr lang="en-US" sz="2600" dirty="0" smtClean="0"/>
              <a:t>(Hilbert-Schmidt):  </a:t>
            </a:r>
            <a:r>
              <a:rPr lang="en-US" sz="3000" dirty="0" smtClean="0"/>
              <a:t>||X||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= </a:t>
            </a:r>
            <a:r>
              <a:rPr lang="en-US" sz="3000" dirty="0" err="1" smtClean="0"/>
              <a:t>tr</a:t>
            </a:r>
            <a:r>
              <a:rPr lang="en-US" sz="3000" dirty="0" smtClean="0"/>
              <a:t>(X</a:t>
            </a:r>
            <a:r>
              <a:rPr lang="en-US" sz="3000" baseline="30000" dirty="0" smtClean="0"/>
              <a:t>T</a:t>
            </a:r>
            <a:r>
              <a:rPr lang="en-US" sz="3000" dirty="0" smtClean="0"/>
              <a:t>X)</a:t>
            </a:r>
            <a:r>
              <a:rPr lang="en-US" sz="3000" baseline="30000" dirty="0" smtClean="0"/>
              <a:t>1/2 </a:t>
            </a:r>
          </a:p>
          <a:p>
            <a:endParaRPr lang="en-US" sz="3000" baseline="30000" dirty="0" smtClean="0">
              <a:solidFill>
                <a:srgbClr val="FF0000"/>
              </a:solidFill>
            </a:endParaRPr>
          </a:p>
          <a:p>
            <a:endParaRPr lang="en-US" sz="3000" baseline="30000" dirty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000090"/>
                </a:solidFill>
              </a:rPr>
              <a:t>2. Trace Norm</a:t>
            </a:r>
            <a:r>
              <a:rPr lang="en-US" sz="2600" dirty="0" smtClean="0"/>
              <a:t>: </a:t>
            </a:r>
            <a:r>
              <a:rPr lang="en-US" sz="3000" dirty="0" smtClean="0">
                <a:solidFill>
                  <a:srgbClr val="000000"/>
                </a:solidFill>
              </a:rPr>
              <a:t>||X||</a:t>
            </a:r>
            <a:r>
              <a:rPr lang="en-US" sz="3000" baseline="-25000" dirty="0" smtClean="0">
                <a:solidFill>
                  <a:srgbClr val="000000"/>
                </a:solidFill>
              </a:rPr>
              <a:t>1</a:t>
            </a:r>
            <a:r>
              <a:rPr lang="en-US" sz="3000" dirty="0" smtClean="0">
                <a:solidFill>
                  <a:srgbClr val="000000"/>
                </a:solidFill>
              </a:rPr>
              <a:t> = </a:t>
            </a:r>
            <a:r>
              <a:rPr lang="en-US" sz="3000" dirty="0" err="1" smtClean="0">
                <a:solidFill>
                  <a:srgbClr val="000000"/>
                </a:solidFill>
              </a:rPr>
              <a:t>tr</a:t>
            </a:r>
            <a:r>
              <a:rPr lang="en-US" sz="3000" dirty="0" smtClean="0">
                <a:solidFill>
                  <a:srgbClr val="000000"/>
                </a:solidFill>
              </a:rPr>
              <a:t>((X</a:t>
            </a:r>
            <a:r>
              <a:rPr lang="en-US" sz="3000" baseline="30000" dirty="0" smtClean="0">
                <a:solidFill>
                  <a:srgbClr val="000000"/>
                </a:solidFill>
              </a:rPr>
              <a:t>T</a:t>
            </a:r>
            <a:r>
              <a:rPr lang="en-US" sz="3000" dirty="0" smtClean="0">
                <a:solidFill>
                  <a:srgbClr val="000000"/>
                </a:solidFill>
              </a:rPr>
              <a:t>X)</a:t>
            </a:r>
            <a:r>
              <a:rPr lang="en-US" sz="3000" baseline="30000" dirty="0" smtClean="0">
                <a:solidFill>
                  <a:srgbClr val="000000"/>
                </a:solidFill>
              </a:rPr>
              <a:t>1/2</a:t>
            </a:r>
            <a:r>
              <a:rPr lang="en-US" sz="3000" dirty="0" smtClean="0">
                <a:solidFill>
                  <a:srgbClr val="000000"/>
                </a:solidFill>
              </a:rPr>
              <a:t>)</a:t>
            </a:r>
          </a:p>
          <a:p>
            <a:endParaRPr lang="en-US" sz="2000" dirty="0"/>
          </a:p>
          <a:p>
            <a:r>
              <a:rPr lang="en-US" sz="3000" dirty="0" smtClean="0"/>
              <a:t>|</a:t>
            </a:r>
            <a:r>
              <a:rPr lang="en-US" sz="3000" dirty="0"/>
              <a:t>|</a:t>
            </a:r>
            <a:r>
              <a:rPr lang="en-US" sz="3000" dirty="0" err="1"/>
              <a:t>ρ</a:t>
            </a:r>
            <a:r>
              <a:rPr lang="en-US" sz="3000" dirty="0"/>
              <a:t> – </a:t>
            </a:r>
            <a:r>
              <a:rPr lang="en-US" sz="3000" dirty="0" err="1"/>
              <a:t>σ</a:t>
            </a:r>
            <a:r>
              <a:rPr lang="en-US" sz="3000" dirty="0"/>
              <a:t>||</a:t>
            </a:r>
            <a:r>
              <a:rPr lang="en-US" sz="3000" baseline="-25000" dirty="0"/>
              <a:t>1</a:t>
            </a:r>
            <a:r>
              <a:rPr lang="en-US" sz="3000" dirty="0"/>
              <a:t> = 2 max </a:t>
            </a:r>
            <a:r>
              <a:rPr lang="en-US" sz="3000" baseline="-25000" dirty="0"/>
              <a:t>0&lt;M&lt;I</a:t>
            </a:r>
            <a:r>
              <a:rPr lang="en-US" sz="3000" dirty="0"/>
              <a:t> </a:t>
            </a:r>
            <a:r>
              <a:rPr lang="en-US" sz="3000" dirty="0" err="1" smtClean="0"/>
              <a:t>tr</a:t>
            </a:r>
            <a:r>
              <a:rPr lang="en-US" sz="3000" dirty="0"/>
              <a:t>(M(</a:t>
            </a:r>
            <a:r>
              <a:rPr lang="en-US" sz="3000" dirty="0" err="1"/>
              <a:t>ρ</a:t>
            </a:r>
            <a:r>
              <a:rPr lang="en-US" sz="3000" dirty="0"/>
              <a:t> – </a:t>
            </a:r>
            <a:r>
              <a:rPr lang="en-US" sz="3000" dirty="0" err="1"/>
              <a:t>σ</a:t>
            </a:r>
            <a:r>
              <a:rPr lang="en-US" sz="3000" dirty="0"/>
              <a:t>))</a:t>
            </a:r>
          </a:p>
          <a:p>
            <a:endParaRPr lang="en-US" sz="2600" dirty="0"/>
          </a:p>
          <a:p>
            <a:r>
              <a:rPr lang="en-US" sz="2600" dirty="0" smtClean="0">
                <a:solidFill>
                  <a:srgbClr val="000090"/>
                </a:solidFill>
              </a:rPr>
              <a:t>3. 1-LOCC Norm</a:t>
            </a:r>
            <a:r>
              <a:rPr lang="en-US" sz="2600" dirty="0" smtClean="0"/>
              <a:t>:  </a:t>
            </a:r>
            <a:r>
              <a:rPr lang="en-US" sz="3000" dirty="0" smtClean="0">
                <a:solidFill>
                  <a:srgbClr val="000000"/>
                </a:solidFill>
              </a:rPr>
              <a:t>|</a:t>
            </a:r>
            <a:r>
              <a:rPr lang="en-US" sz="3000" dirty="0">
                <a:solidFill>
                  <a:srgbClr val="000000"/>
                </a:solidFill>
              </a:rPr>
              <a:t>|</a:t>
            </a:r>
            <a:r>
              <a:rPr lang="en-US" sz="3000" dirty="0" err="1" smtClean="0">
                <a:solidFill>
                  <a:srgbClr val="000000"/>
                </a:solidFill>
              </a:rPr>
              <a:t>ρ</a:t>
            </a:r>
            <a:r>
              <a:rPr lang="en-US" sz="3000" baseline="-25000" dirty="0" err="1" smtClean="0">
                <a:solidFill>
                  <a:srgbClr val="000000"/>
                </a:solidFill>
              </a:rPr>
              <a:t>AB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>
                <a:solidFill>
                  <a:srgbClr val="000000"/>
                </a:solidFill>
              </a:rPr>
              <a:t>– </a:t>
            </a:r>
            <a:r>
              <a:rPr lang="en-US" sz="3000" dirty="0" err="1" smtClean="0">
                <a:solidFill>
                  <a:srgbClr val="000000"/>
                </a:solidFill>
              </a:rPr>
              <a:t>σ</a:t>
            </a:r>
            <a:r>
              <a:rPr lang="en-US" sz="3000" baseline="-25000" dirty="0" err="1" smtClean="0">
                <a:solidFill>
                  <a:srgbClr val="000000"/>
                </a:solidFill>
              </a:rPr>
              <a:t>AB</a:t>
            </a:r>
            <a:r>
              <a:rPr lang="en-US" sz="3000" dirty="0" smtClean="0">
                <a:solidFill>
                  <a:srgbClr val="000000"/>
                </a:solidFill>
              </a:rPr>
              <a:t>||</a:t>
            </a:r>
            <a:r>
              <a:rPr lang="en-US" sz="3000" baseline="-25000" dirty="0" smtClean="0">
                <a:solidFill>
                  <a:srgbClr val="000000"/>
                </a:solidFill>
              </a:rPr>
              <a:t>1-LOCC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>
                <a:solidFill>
                  <a:srgbClr val="000000"/>
                </a:solidFill>
              </a:rPr>
              <a:t>= </a:t>
            </a:r>
            <a:endParaRPr lang="en-US" sz="3000" dirty="0" smtClean="0">
              <a:solidFill>
                <a:srgbClr val="000000"/>
              </a:solidFill>
            </a:endParaRPr>
          </a:p>
          <a:p>
            <a:r>
              <a:rPr lang="en-US" sz="3000" dirty="0" smtClean="0">
                <a:solidFill>
                  <a:srgbClr val="000000"/>
                </a:solidFill>
              </a:rPr>
              <a:t>     2 </a:t>
            </a:r>
            <a:r>
              <a:rPr lang="en-US" sz="3000" dirty="0">
                <a:solidFill>
                  <a:srgbClr val="000000"/>
                </a:solidFill>
              </a:rPr>
              <a:t>max </a:t>
            </a:r>
            <a:r>
              <a:rPr lang="en-US" sz="3000" baseline="-25000" dirty="0">
                <a:solidFill>
                  <a:srgbClr val="000000"/>
                </a:solidFill>
              </a:rPr>
              <a:t>0&lt;M&lt;I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tr</a:t>
            </a:r>
            <a:r>
              <a:rPr lang="en-US" sz="3000" dirty="0">
                <a:solidFill>
                  <a:srgbClr val="000000"/>
                </a:solidFill>
              </a:rPr>
              <a:t>(M(</a:t>
            </a:r>
            <a:r>
              <a:rPr lang="en-US" sz="3000" dirty="0" err="1">
                <a:solidFill>
                  <a:srgbClr val="000000"/>
                </a:solidFill>
              </a:rPr>
              <a:t>ρ</a:t>
            </a:r>
            <a:r>
              <a:rPr lang="en-US" sz="3000" dirty="0">
                <a:solidFill>
                  <a:srgbClr val="000000"/>
                </a:solidFill>
              </a:rPr>
              <a:t> – </a:t>
            </a:r>
            <a:r>
              <a:rPr lang="en-US" sz="3000" dirty="0" err="1">
                <a:solidFill>
                  <a:srgbClr val="000000"/>
                </a:solidFill>
              </a:rPr>
              <a:t>σ</a:t>
            </a:r>
            <a:r>
              <a:rPr lang="en-US" sz="3000" dirty="0">
                <a:solidFill>
                  <a:srgbClr val="000000"/>
                </a:solidFill>
              </a:rPr>
              <a:t>)) : {M, I - M} in </a:t>
            </a:r>
            <a:r>
              <a:rPr lang="en-US" sz="3000" dirty="0" smtClean="0">
                <a:solidFill>
                  <a:srgbClr val="000000"/>
                </a:solidFill>
              </a:rPr>
              <a:t>1-LOCC</a:t>
            </a:r>
            <a:endParaRPr lang="en-US" sz="3000" dirty="0">
              <a:solidFill>
                <a:srgbClr val="000000"/>
              </a:solidFill>
            </a:endParaRPr>
          </a:p>
          <a:p>
            <a:endParaRPr lang="en-US" sz="3000" dirty="0">
              <a:solidFill>
                <a:srgbClr val="000000"/>
              </a:solidFill>
            </a:endParaRPr>
          </a:p>
          <a:p>
            <a:endParaRPr lang="en-US" sz="26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50875" y="2794494"/>
            <a:ext cx="36283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0875" y="4499117"/>
            <a:ext cx="36283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005302"/>
              </p:ext>
            </p:extLst>
          </p:nvPr>
        </p:nvGraphicFramePr>
        <p:xfrm>
          <a:off x="1488899" y="5925090"/>
          <a:ext cx="4836406" cy="769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8" name="Equation" r:id="rId3" imgW="2311400" imgH="368300" progId="Equation.3">
                  <p:embed/>
                </p:oleObj>
              </mc:Choice>
              <mc:Fallback>
                <p:oleObj name="Equation" r:id="rId3" imgW="23114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8899" y="5925090"/>
                        <a:ext cx="4836406" cy="769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381000" y="4388556"/>
            <a:ext cx="9962444" cy="2709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0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27264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3366FF"/>
                </a:solidFill>
                <a:latin typeface="Calibri"/>
                <a:cs typeface="Calibri"/>
              </a:rPr>
              <a:t>Norms on Quantum States EDIT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875" y="1330739"/>
            <a:ext cx="849312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How to quantify the distance in Weak-Membership?</a:t>
            </a:r>
            <a:endParaRPr lang="en-US" sz="3000" dirty="0">
              <a:solidFill>
                <a:srgbClr val="0000FF"/>
              </a:solidFill>
            </a:endParaRPr>
          </a:p>
          <a:p>
            <a:endParaRPr lang="en-US" sz="1000" dirty="0">
              <a:solidFill>
                <a:srgbClr val="000090"/>
              </a:solidFill>
            </a:endParaRPr>
          </a:p>
          <a:p>
            <a:r>
              <a:rPr lang="en-US" sz="2600" dirty="0" smtClean="0">
                <a:solidFill>
                  <a:srgbClr val="000090"/>
                </a:solidFill>
              </a:rPr>
              <a:t>1. Euclidean Norm </a:t>
            </a:r>
            <a:r>
              <a:rPr lang="en-US" sz="2600" dirty="0" smtClean="0"/>
              <a:t>(Hilbert-Schmidt):  </a:t>
            </a:r>
            <a:r>
              <a:rPr lang="en-US" sz="3000" dirty="0" smtClean="0"/>
              <a:t>||X||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= </a:t>
            </a:r>
            <a:r>
              <a:rPr lang="en-US" sz="3000" dirty="0" err="1" smtClean="0"/>
              <a:t>tr</a:t>
            </a:r>
            <a:r>
              <a:rPr lang="en-US" sz="3000" dirty="0" smtClean="0"/>
              <a:t>(X</a:t>
            </a:r>
            <a:r>
              <a:rPr lang="en-US" sz="3000" baseline="30000" dirty="0" smtClean="0"/>
              <a:t>T</a:t>
            </a:r>
            <a:r>
              <a:rPr lang="en-US" sz="3000" dirty="0" smtClean="0"/>
              <a:t>X)</a:t>
            </a:r>
            <a:r>
              <a:rPr lang="en-US" sz="3000" baseline="30000" dirty="0" smtClean="0"/>
              <a:t>1/2 </a:t>
            </a:r>
          </a:p>
          <a:p>
            <a:endParaRPr lang="en-US" sz="3000" baseline="30000" dirty="0" smtClean="0">
              <a:solidFill>
                <a:srgbClr val="FF0000"/>
              </a:solidFill>
            </a:endParaRPr>
          </a:p>
          <a:p>
            <a:endParaRPr lang="en-US" sz="3000" baseline="30000" dirty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000090"/>
                </a:solidFill>
              </a:rPr>
              <a:t>2. Trace Norm</a:t>
            </a:r>
            <a:r>
              <a:rPr lang="en-US" sz="2600" dirty="0" smtClean="0"/>
              <a:t>: </a:t>
            </a:r>
            <a:r>
              <a:rPr lang="en-US" sz="3000" dirty="0" smtClean="0">
                <a:solidFill>
                  <a:srgbClr val="000000"/>
                </a:solidFill>
              </a:rPr>
              <a:t>||X||</a:t>
            </a:r>
            <a:r>
              <a:rPr lang="en-US" sz="3000" baseline="-25000" dirty="0" smtClean="0">
                <a:solidFill>
                  <a:srgbClr val="000000"/>
                </a:solidFill>
              </a:rPr>
              <a:t>1</a:t>
            </a:r>
            <a:r>
              <a:rPr lang="en-US" sz="3000" dirty="0" smtClean="0">
                <a:solidFill>
                  <a:srgbClr val="000000"/>
                </a:solidFill>
              </a:rPr>
              <a:t> = </a:t>
            </a:r>
            <a:r>
              <a:rPr lang="en-US" sz="3000" dirty="0" err="1" smtClean="0">
                <a:solidFill>
                  <a:srgbClr val="000000"/>
                </a:solidFill>
              </a:rPr>
              <a:t>tr</a:t>
            </a:r>
            <a:r>
              <a:rPr lang="en-US" sz="3000" dirty="0" smtClean="0">
                <a:solidFill>
                  <a:srgbClr val="000000"/>
                </a:solidFill>
              </a:rPr>
              <a:t>((X</a:t>
            </a:r>
            <a:r>
              <a:rPr lang="en-US" sz="3000" baseline="30000" dirty="0" smtClean="0">
                <a:solidFill>
                  <a:srgbClr val="000000"/>
                </a:solidFill>
              </a:rPr>
              <a:t>T</a:t>
            </a:r>
            <a:r>
              <a:rPr lang="en-US" sz="3000" dirty="0" smtClean="0">
                <a:solidFill>
                  <a:srgbClr val="000000"/>
                </a:solidFill>
              </a:rPr>
              <a:t>X)</a:t>
            </a:r>
            <a:r>
              <a:rPr lang="en-US" sz="3000" baseline="30000" dirty="0" smtClean="0">
                <a:solidFill>
                  <a:srgbClr val="000000"/>
                </a:solidFill>
              </a:rPr>
              <a:t>1/2</a:t>
            </a:r>
            <a:r>
              <a:rPr lang="en-US" sz="3000" dirty="0" smtClean="0">
                <a:solidFill>
                  <a:srgbClr val="000000"/>
                </a:solidFill>
              </a:rPr>
              <a:t>)</a:t>
            </a:r>
          </a:p>
          <a:p>
            <a:endParaRPr lang="en-US" sz="2000" dirty="0"/>
          </a:p>
          <a:p>
            <a:r>
              <a:rPr lang="en-US" sz="3000" dirty="0" smtClean="0"/>
              <a:t>|</a:t>
            </a:r>
            <a:r>
              <a:rPr lang="en-US" sz="3000" dirty="0"/>
              <a:t>|</a:t>
            </a:r>
            <a:r>
              <a:rPr lang="en-US" sz="3000" dirty="0" err="1"/>
              <a:t>ρ</a:t>
            </a:r>
            <a:r>
              <a:rPr lang="en-US" sz="3000" dirty="0"/>
              <a:t> – </a:t>
            </a:r>
            <a:r>
              <a:rPr lang="en-US" sz="3000" dirty="0" err="1"/>
              <a:t>σ</a:t>
            </a:r>
            <a:r>
              <a:rPr lang="en-US" sz="3000" dirty="0"/>
              <a:t>||</a:t>
            </a:r>
            <a:r>
              <a:rPr lang="en-US" sz="3000" baseline="-25000" dirty="0"/>
              <a:t>1</a:t>
            </a:r>
            <a:r>
              <a:rPr lang="en-US" sz="3000" dirty="0"/>
              <a:t> = 2 max </a:t>
            </a:r>
            <a:r>
              <a:rPr lang="en-US" sz="3000" baseline="-25000" dirty="0"/>
              <a:t>0&lt;M&lt;I</a:t>
            </a:r>
            <a:r>
              <a:rPr lang="en-US" sz="3000" dirty="0"/>
              <a:t> </a:t>
            </a:r>
            <a:r>
              <a:rPr lang="en-US" sz="3000" dirty="0" err="1"/>
              <a:t>tr</a:t>
            </a:r>
            <a:r>
              <a:rPr lang="en-US" sz="3000" dirty="0"/>
              <a:t>(M(</a:t>
            </a:r>
            <a:r>
              <a:rPr lang="en-US" sz="3000" dirty="0" err="1"/>
              <a:t>ρ</a:t>
            </a:r>
            <a:r>
              <a:rPr lang="en-US" sz="3000" dirty="0"/>
              <a:t> – </a:t>
            </a:r>
            <a:r>
              <a:rPr lang="en-US" sz="3000" dirty="0" err="1"/>
              <a:t>σ</a:t>
            </a:r>
            <a:r>
              <a:rPr lang="en-US" sz="3000" dirty="0"/>
              <a:t>))</a:t>
            </a:r>
          </a:p>
          <a:p>
            <a:endParaRPr lang="en-US" sz="2600" dirty="0"/>
          </a:p>
          <a:p>
            <a:r>
              <a:rPr lang="en-US" sz="2600" dirty="0" smtClean="0">
                <a:solidFill>
                  <a:srgbClr val="000090"/>
                </a:solidFill>
              </a:rPr>
              <a:t>3. 1-LOCC Norm</a:t>
            </a:r>
            <a:r>
              <a:rPr lang="en-US" sz="2600" dirty="0" smtClean="0"/>
              <a:t>: 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|</a:t>
            </a:r>
            <a:r>
              <a:rPr lang="en-US" sz="2800" dirty="0">
                <a:solidFill>
                  <a:srgbClr val="000000"/>
                </a:solidFill>
              </a:rPr>
              <a:t>|</a:t>
            </a:r>
            <a:r>
              <a:rPr lang="en-US" sz="2800" dirty="0" err="1" smtClean="0">
                <a:solidFill>
                  <a:srgbClr val="000000"/>
                </a:solidFill>
              </a:rPr>
              <a:t>ρ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AB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– </a:t>
            </a:r>
            <a:r>
              <a:rPr lang="en-US" sz="2800" dirty="0" err="1" smtClean="0">
                <a:solidFill>
                  <a:srgbClr val="000000"/>
                </a:solidFill>
              </a:rPr>
              <a:t>σ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AB</a:t>
            </a:r>
            <a:r>
              <a:rPr lang="en-US" sz="2800" dirty="0" smtClean="0">
                <a:solidFill>
                  <a:srgbClr val="000000"/>
                </a:solidFill>
              </a:rPr>
              <a:t>||</a:t>
            </a:r>
            <a:r>
              <a:rPr lang="en-US" sz="2800" baseline="-25000" dirty="0" smtClean="0">
                <a:solidFill>
                  <a:srgbClr val="000000"/>
                </a:solidFill>
              </a:rPr>
              <a:t>1-LOCC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 </a:t>
            </a:r>
            <a:r>
              <a:rPr lang="en-US" sz="2800" dirty="0" smtClean="0">
                <a:solidFill>
                  <a:srgbClr val="000000"/>
                </a:solidFill>
              </a:rPr>
              <a:t>2 </a:t>
            </a:r>
            <a:r>
              <a:rPr lang="en-US" sz="2800" dirty="0">
                <a:solidFill>
                  <a:srgbClr val="000000"/>
                </a:solidFill>
              </a:rPr>
              <a:t>max </a:t>
            </a:r>
            <a:r>
              <a:rPr lang="en-US" sz="2800" baseline="-25000" dirty="0">
                <a:solidFill>
                  <a:srgbClr val="000000"/>
                </a:solidFill>
              </a:rPr>
              <a:t>0&lt;M&lt;I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</a:t>
            </a:r>
            <a:r>
              <a:rPr lang="en-US" sz="2800" dirty="0">
                <a:solidFill>
                  <a:srgbClr val="000000"/>
                </a:solidFill>
              </a:rPr>
              <a:t>(M(</a:t>
            </a:r>
            <a:r>
              <a:rPr lang="en-US" sz="2800" dirty="0" err="1">
                <a:solidFill>
                  <a:srgbClr val="000000"/>
                </a:solidFill>
              </a:rPr>
              <a:t>ρ</a:t>
            </a:r>
            <a:r>
              <a:rPr lang="en-US" sz="2800" dirty="0">
                <a:solidFill>
                  <a:srgbClr val="000000"/>
                </a:solidFill>
              </a:rPr>
              <a:t> – </a:t>
            </a:r>
            <a:r>
              <a:rPr lang="en-US" sz="2800" dirty="0" err="1">
                <a:solidFill>
                  <a:srgbClr val="000000"/>
                </a:solidFill>
              </a:rPr>
              <a:t>σ</a:t>
            </a:r>
            <a:r>
              <a:rPr lang="en-US" sz="2800" dirty="0">
                <a:solidFill>
                  <a:srgbClr val="000000"/>
                </a:solidFill>
              </a:rPr>
              <a:t>)) : 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in </a:t>
            </a:r>
            <a:r>
              <a:rPr lang="en-US" sz="2800" dirty="0" smtClean="0">
                <a:solidFill>
                  <a:srgbClr val="000000"/>
                </a:solidFill>
              </a:rPr>
              <a:t>1-LOCC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0875" y="2794494"/>
            <a:ext cx="36283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0875" y="4499117"/>
            <a:ext cx="36283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569211"/>
              </p:ext>
            </p:extLst>
          </p:nvPr>
        </p:nvGraphicFramePr>
        <p:xfrm>
          <a:off x="2665413" y="5973763"/>
          <a:ext cx="4277254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2" name="Equation" r:id="rId3" imgW="2489200" imgH="368300" progId="Equation.3">
                  <p:embed/>
                </p:oleObj>
              </mc:Choice>
              <mc:Fallback>
                <p:oleObj name="Equation" r:id="rId3" imgW="24892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5413" y="5973763"/>
                        <a:ext cx="4277254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6097" y="6001555"/>
            <a:ext cx="3628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 in 1-LOCC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7200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Previous Work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625" y="1471504"/>
            <a:ext cx="854075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When is </a:t>
            </a:r>
            <a:r>
              <a:rPr lang="en-US" sz="3000" dirty="0" err="1" smtClean="0">
                <a:solidFill>
                  <a:srgbClr val="FF0000"/>
                </a:solidFill>
              </a:rPr>
              <a:t>ρ</a:t>
            </a:r>
            <a:r>
              <a:rPr lang="en-US" sz="3000" baseline="-25000" dirty="0" err="1" smtClean="0">
                <a:solidFill>
                  <a:srgbClr val="FF0000"/>
                </a:solidFill>
              </a:rPr>
              <a:t>AB</a:t>
            </a:r>
            <a:r>
              <a:rPr lang="en-US" sz="3000" dirty="0" smtClean="0">
                <a:solidFill>
                  <a:srgbClr val="FF0000"/>
                </a:solidFill>
              </a:rPr>
              <a:t> entangled? </a:t>
            </a:r>
          </a:p>
          <a:p>
            <a:endParaRPr lang="en-US" sz="500" dirty="0" smtClean="0">
              <a:solidFill>
                <a:srgbClr val="3A793E"/>
              </a:solidFill>
            </a:endParaRPr>
          </a:p>
          <a:p>
            <a:r>
              <a:rPr lang="en-US" sz="2600" dirty="0" smtClean="0">
                <a:solidFill>
                  <a:srgbClr val="3A793E"/>
                </a:solidFill>
              </a:rPr>
              <a:t>   </a:t>
            </a:r>
            <a:r>
              <a:rPr lang="en-US" sz="2600" dirty="0" smtClean="0"/>
              <a:t> - Decide if </a:t>
            </a:r>
            <a:r>
              <a:rPr lang="en-US" sz="2600" dirty="0" err="1">
                <a:solidFill>
                  <a:srgbClr val="FF0000"/>
                </a:solidFill>
              </a:rPr>
              <a:t>ρ</a:t>
            </a:r>
            <a:r>
              <a:rPr lang="en-US" sz="2600" baseline="-25000" dirty="0" err="1">
                <a:solidFill>
                  <a:srgbClr val="FF0000"/>
                </a:solidFill>
              </a:rPr>
              <a:t>AB</a:t>
            </a:r>
            <a:r>
              <a:rPr lang="en-US" sz="2600" dirty="0" smtClean="0"/>
              <a:t> is separable or 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/>
              <a:t>-away from separable</a:t>
            </a:r>
          </a:p>
          <a:p>
            <a:endParaRPr lang="en-US" sz="3000" dirty="0">
              <a:solidFill>
                <a:srgbClr val="3A793E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Beautiful theory behind it (PPT, entanglement witnesses, </a:t>
            </a:r>
            <a:r>
              <a:rPr lang="en-US" sz="2600" dirty="0" err="1" smtClean="0">
                <a:solidFill>
                  <a:srgbClr val="000000"/>
                </a:solidFill>
              </a:rPr>
              <a:t>etc</a:t>
            </a:r>
            <a:r>
              <a:rPr lang="en-US" sz="2600" dirty="0" smtClean="0">
                <a:solidFill>
                  <a:srgbClr val="000000"/>
                </a:solidFill>
              </a:rPr>
              <a:t>) </a:t>
            </a:r>
          </a:p>
          <a:p>
            <a:endParaRPr lang="en-US" sz="2600" dirty="0" smtClean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8000"/>
                </a:solidFill>
              </a:rPr>
              <a:t>Horribly expensive algorithms</a:t>
            </a:r>
          </a:p>
          <a:p>
            <a:endParaRPr lang="en-US" sz="1100" dirty="0" smtClean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State-of-the-art: </a:t>
            </a:r>
            <a:r>
              <a:rPr lang="en-US" sz="4000" dirty="0" smtClean="0">
                <a:solidFill>
                  <a:srgbClr val="3A793E"/>
                </a:solidFill>
              </a:rPr>
              <a:t>2</a:t>
            </a:r>
            <a:r>
              <a:rPr lang="en-US" sz="4000" baseline="30000" dirty="0" smtClean="0">
                <a:solidFill>
                  <a:srgbClr val="3A793E"/>
                </a:solidFill>
              </a:rPr>
              <a:t>O(|</a:t>
            </a:r>
            <a:r>
              <a:rPr lang="en-US" sz="4000" baseline="30000" dirty="0" err="1" smtClean="0">
                <a:solidFill>
                  <a:srgbClr val="3A793E"/>
                </a:solidFill>
              </a:rPr>
              <a:t>A|log|B</a:t>
            </a:r>
            <a:r>
              <a:rPr lang="en-US" sz="4000" baseline="30000" dirty="0" smtClean="0">
                <a:solidFill>
                  <a:srgbClr val="3A793E"/>
                </a:solidFill>
              </a:rPr>
              <a:t>|)</a:t>
            </a:r>
            <a:r>
              <a:rPr lang="en-US" sz="3000" baseline="30000" dirty="0" smtClean="0">
                <a:solidFill>
                  <a:srgbClr val="3A793E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time complexity </a:t>
            </a:r>
          </a:p>
          <a:p>
            <a:r>
              <a:rPr lang="en-US" sz="2600" dirty="0">
                <a:solidFill>
                  <a:srgbClr val="000000"/>
                </a:solidFill>
              </a:rPr>
              <a:t>f</a:t>
            </a:r>
            <a:r>
              <a:rPr lang="en-US" sz="2600" dirty="0" smtClean="0">
                <a:solidFill>
                  <a:srgbClr val="000000"/>
                </a:solidFill>
              </a:rPr>
              <a:t>or either ||*||</a:t>
            </a:r>
            <a:r>
              <a:rPr lang="en-US" sz="2600" baseline="-25000" dirty="0" smtClean="0">
                <a:solidFill>
                  <a:srgbClr val="000000"/>
                </a:solidFill>
              </a:rPr>
              <a:t>2 </a:t>
            </a:r>
            <a:r>
              <a:rPr lang="en-US" sz="2600" dirty="0" smtClean="0">
                <a:solidFill>
                  <a:srgbClr val="000000"/>
                </a:solidFill>
              </a:rPr>
              <a:t>or ||*||</a:t>
            </a:r>
            <a:r>
              <a:rPr lang="en-US" sz="2600" baseline="-25000" dirty="0" smtClean="0">
                <a:solidFill>
                  <a:srgbClr val="000000"/>
                </a:solidFill>
              </a:rPr>
              <a:t>1</a:t>
            </a:r>
            <a:endParaRPr lang="en-US" sz="2600" dirty="0" smtClean="0">
              <a:solidFill>
                <a:srgbClr val="000000"/>
              </a:solidFill>
            </a:endParaRPr>
          </a:p>
          <a:p>
            <a:endParaRPr lang="en-US" sz="2600" dirty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Same for estimating </a:t>
            </a:r>
            <a:r>
              <a:rPr lang="en-US" sz="3000" dirty="0" err="1" smtClean="0">
                <a:solidFill>
                  <a:srgbClr val="3A793E"/>
                </a:solidFill>
              </a:rPr>
              <a:t>h</a:t>
            </a:r>
            <a:r>
              <a:rPr lang="en-US" sz="3000" baseline="-25000" dirty="0" err="1" smtClean="0">
                <a:solidFill>
                  <a:srgbClr val="3A793E"/>
                </a:solidFill>
              </a:rPr>
              <a:t>SEP</a:t>
            </a:r>
            <a:r>
              <a:rPr lang="en-US" sz="3000" baseline="-25000" dirty="0" smtClean="0">
                <a:solidFill>
                  <a:srgbClr val="3A793E"/>
                </a:solidFill>
              </a:rPr>
              <a:t>  </a:t>
            </a:r>
            <a:r>
              <a:rPr lang="en-US" sz="2600" dirty="0" smtClean="0"/>
              <a:t>(no better than </a:t>
            </a:r>
            <a:r>
              <a:rPr lang="en-US" sz="2600" dirty="0" err="1" smtClean="0"/>
              <a:t>exaustive</a:t>
            </a:r>
            <a:r>
              <a:rPr lang="en-US" sz="2600" dirty="0" smtClean="0"/>
              <a:t> search!)</a:t>
            </a:r>
          </a:p>
          <a:p>
            <a:endParaRPr lang="en-US" sz="500" dirty="0" smtClean="0">
              <a:solidFill>
                <a:srgbClr val="000000"/>
              </a:solidFill>
            </a:endParaRPr>
          </a:p>
          <a:p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                                               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498" y="1471504"/>
            <a:ext cx="8183429" cy="11954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0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Hardness Results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625" y="1471504"/>
            <a:ext cx="854075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When is </a:t>
            </a:r>
            <a:r>
              <a:rPr lang="en-US" sz="3000" dirty="0" err="1" smtClean="0">
                <a:solidFill>
                  <a:srgbClr val="FF0000"/>
                </a:solidFill>
              </a:rPr>
              <a:t>ρ</a:t>
            </a:r>
            <a:r>
              <a:rPr lang="en-US" sz="3000" baseline="-25000" dirty="0" err="1" smtClean="0">
                <a:solidFill>
                  <a:srgbClr val="FF0000"/>
                </a:solidFill>
              </a:rPr>
              <a:t>AB</a:t>
            </a:r>
            <a:r>
              <a:rPr lang="en-US" sz="3000" dirty="0" smtClean="0">
                <a:solidFill>
                  <a:srgbClr val="FF0000"/>
                </a:solidFill>
              </a:rPr>
              <a:t> entangled? </a:t>
            </a:r>
          </a:p>
          <a:p>
            <a:endParaRPr lang="en-US" sz="500" dirty="0" smtClean="0">
              <a:solidFill>
                <a:srgbClr val="3A793E"/>
              </a:solidFill>
            </a:endParaRPr>
          </a:p>
          <a:p>
            <a:r>
              <a:rPr lang="en-US" sz="2600" dirty="0" smtClean="0">
                <a:solidFill>
                  <a:srgbClr val="3A793E"/>
                </a:solidFill>
              </a:rPr>
              <a:t>    </a:t>
            </a:r>
            <a:r>
              <a:rPr lang="en-US" sz="2600" dirty="0" smtClean="0"/>
              <a:t>- Decide if </a:t>
            </a:r>
            <a:r>
              <a:rPr lang="en-US" sz="2600" dirty="0" err="1">
                <a:solidFill>
                  <a:srgbClr val="FF0000"/>
                </a:solidFill>
              </a:rPr>
              <a:t>ρ</a:t>
            </a:r>
            <a:r>
              <a:rPr lang="en-US" sz="2600" baseline="-25000" dirty="0" err="1">
                <a:solidFill>
                  <a:srgbClr val="FF0000"/>
                </a:solidFill>
              </a:rPr>
              <a:t>AB</a:t>
            </a:r>
            <a:r>
              <a:rPr lang="en-US" sz="2600" dirty="0" smtClean="0"/>
              <a:t> is separable or 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/>
              <a:t>-away from separable</a:t>
            </a:r>
          </a:p>
          <a:p>
            <a:endParaRPr lang="en-US" sz="3000" dirty="0">
              <a:solidFill>
                <a:srgbClr val="3A79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498" y="2964220"/>
            <a:ext cx="890186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Gurvits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02, </a:t>
            </a:r>
            <a:r>
              <a:rPr lang="en-US" sz="2200" dirty="0" err="1">
                <a:solidFill>
                  <a:srgbClr val="000090"/>
                </a:solidFill>
              </a:rPr>
              <a:t>Gharibian</a:t>
            </a:r>
            <a:r>
              <a:rPr lang="en-US" sz="2200" dirty="0">
                <a:solidFill>
                  <a:srgbClr val="000090"/>
                </a:solidFill>
              </a:rPr>
              <a:t> ‘</a:t>
            </a:r>
            <a:r>
              <a:rPr lang="en-US" sz="2200" dirty="0" smtClean="0">
                <a:solidFill>
                  <a:srgbClr val="000090"/>
                </a:solidFill>
              </a:rPr>
              <a:t>08) </a:t>
            </a:r>
          </a:p>
          <a:p>
            <a:r>
              <a:rPr lang="en-US" sz="2600" dirty="0" smtClean="0">
                <a:solidFill>
                  <a:srgbClr val="EB0000"/>
                </a:solidFill>
              </a:rPr>
              <a:t>NP-hard </a:t>
            </a:r>
            <a:r>
              <a:rPr lang="en-US" sz="2600" dirty="0" smtClean="0"/>
              <a:t>with </a:t>
            </a:r>
            <a:r>
              <a:rPr lang="en-US" sz="2600" dirty="0" err="1" smtClean="0">
                <a:solidFill>
                  <a:srgbClr val="EB0000"/>
                </a:solidFill>
              </a:rPr>
              <a:t>ε</a:t>
            </a:r>
            <a:r>
              <a:rPr lang="en-US" sz="2600" dirty="0" smtClean="0">
                <a:solidFill>
                  <a:srgbClr val="EB0000"/>
                </a:solidFill>
              </a:rPr>
              <a:t>=1/poly(|A||B|) </a:t>
            </a:r>
            <a:r>
              <a:rPr lang="en-US" sz="2600" dirty="0" smtClean="0"/>
              <a:t>for ||*||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or </a:t>
            </a:r>
            <a:r>
              <a:rPr lang="en-US" sz="2600" dirty="0"/>
              <a:t>||*|</a:t>
            </a:r>
            <a:r>
              <a:rPr lang="en-US" sz="2600" dirty="0" smtClean="0"/>
              <a:t>|</a:t>
            </a:r>
            <a:r>
              <a:rPr lang="en-US" sz="2600" baseline="-25000" dirty="0" smtClean="0"/>
              <a:t>2</a:t>
            </a:r>
            <a:endParaRPr lang="en-US" sz="2600" dirty="0" smtClean="0"/>
          </a:p>
          <a:p>
            <a:endParaRPr lang="en-US" sz="800" dirty="0" smtClean="0">
              <a:solidFill>
                <a:srgbClr val="EB0000"/>
              </a:solidFill>
            </a:endParaRPr>
          </a:p>
          <a:p>
            <a:endParaRPr lang="en-US" sz="300" dirty="0" smtClean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00009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(Harrow, </a:t>
            </a:r>
            <a:r>
              <a:rPr lang="en-US" sz="2200" dirty="0" err="1" smtClean="0">
                <a:solidFill>
                  <a:srgbClr val="000090"/>
                </a:solidFill>
              </a:rPr>
              <a:t>Montanaro</a:t>
            </a:r>
            <a:r>
              <a:rPr lang="en-US" sz="2200" dirty="0" smtClean="0">
                <a:solidFill>
                  <a:srgbClr val="000090"/>
                </a:solidFill>
              </a:rPr>
              <a:t> ‘10)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No</a:t>
            </a:r>
            <a:r>
              <a:rPr lang="en-US" sz="2600" dirty="0" smtClean="0">
                <a:solidFill>
                  <a:srgbClr val="EB0000"/>
                </a:solidFill>
              </a:rPr>
              <a:t> </a:t>
            </a:r>
            <a:r>
              <a:rPr lang="en-US" sz="2600" dirty="0" err="1">
                <a:solidFill>
                  <a:srgbClr val="EB0000"/>
                </a:solidFill>
              </a:rPr>
              <a:t>exp</a:t>
            </a:r>
            <a:r>
              <a:rPr lang="en-US" sz="2600" dirty="0" smtClean="0">
                <a:solidFill>
                  <a:srgbClr val="EB0000"/>
                </a:solidFill>
              </a:rPr>
              <a:t>(O(log</a:t>
            </a:r>
            <a:r>
              <a:rPr lang="en-US" sz="2600" baseline="30000" dirty="0">
                <a:solidFill>
                  <a:srgbClr val="EB0000"/>
                </a:solidFill>
              </a:rPr>
              <a:t>1-ν</a:t>
            </a:r>
            <a:r>
              <a:rPr lang="en-US" sz="2600" dirty="0" smtClean="0">
                <a:solidFill>
                  <a:srgbClr val="EB0000"/>
                </a:solidFill>
              </a:rPr>
              <a:t>|A|log</a:t>
            </a:r>
            <a:r>
              <a:rPr lang="en-US" sz="2600" baseline="30000" dirty="0">
                <a:solidFill>
                  <a:srgbClr val="EB0000"/>
                </a:solidFill>
              </a:rPr>
              <a:t>1-μ</a:t>
            </a:r>
            <a:r>
              <a:rPr lang="en-US" sz="2600" dirty="0" smtClean="0">
                <a:solidFill>
                  <a:srgbClr val="EB0000"/>
                </a:solidFill>
              </a:rPr>
              <a:t>|</a:t>
            </a:r>
            <a:r>
              <a:rPr lang="en-US" sz="2600" dirty="0">
                <a:solidFill>
                  <a:srgbClr val="EB0000"/>
                </a:solidFill>
              </a:rPr>
              <a:t>B</a:t>
            </a:r>
            <a:r>
              <a:rPr lang="en-US" sz="2600" dirty="0" smtClean="0">
                <a:solidFill>
                  <a:srgbClr val="EB0000"/>
                </a:solidFill>
              </a:rPr>
              <a:t>|))</a:t>
            </a:r>
            <a:r>
              <a:rPr lang="en-US" sz="2600" dirty="0" smtClean="0">
                <a:solidFill>
                  <a:srgbClr val="000000"/>
                </a:solidFill>
              </a:rPr>
              <a:t> time algorithm with 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FF0000"/>
                </a:solidFill>
              </a:rPr>
              <a:t>=</a:t>
            </a:r>
            <a:r>
              <a:rPr lang="en-US" sz="2600" dirty="0" err="1" smtClean="0">
                <a:solidFill>
                  <a:srgbClr val="FF0000"/>
                </a:solidFill>
              </a:rPr>
              <a:t>Ω</a:t>
            </a:r>
            <a:r>
              <a:rPr lang="en-US" sz="2600" dirty="0" smtClean="0">
                <a:solidFill>
                  <a:srgbClr val="FF0000"/>
                </a:solidFill>
              </a:rPr>
              <a:t>(1)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2600" dirty="0">
                <a:solidFill>
                  <a:srgbClr val="000000"/>
                </a:solidFill>
              </a:rPr>
              <a:t>a</a:t>
            </a:r>
            <a:r>
              <a:rPr lang="en-US" sz="2600" dirty="0" smtClean="0">
                <a:solidFill>
                  <a:srgbClr val="000000"/>
                </a:solidFill>
              </a:rPr>
              <a:t>nd any </a:t>
            </a:r>
            <a:r>
              <a:rPr lang="en-US" sz="2600" dirty="0" err="1" smtClean="0">
                <a:solidFill>
                  <a:srgbClr val="000000"/>
                </a:solidFill>
              </a:rPr>
              <a:t>ν+μ</a:t>
            </a:r>
            <a:r>
              <a:rPr lang="en-US" sz="2600" dirty="0" smtClean="0">
                <a:solidFill>
                  <a:srgbClr val="000000"/>
                </a:solidFill>
              </a:rPr>
              <a:t>&gt;0 for </a:t>
            </a:r>
            <a:r>
              <a:rPr lang="en-US" sz="2600" dirty="0"/>
              <a:t>||*||</a:t>
            </a:r>
            <a:r>
              <a:rPr lang="en-US" sz="2600" baseline="-25000" dirty="0"/>
              <a:t>1</a:t>
            </a:r>
            <a:r>
              <a:rPr lang="en-US" sz="2600" dirty="0" smtClean="0">
                <a:solidFill>
                  <a:srgbClr val="000000"/>
                </a:solidFill>
              </a:rPr>
              <a:t>, </a:t>
            </a:r>
            <a:r>
              <a:rPr lang="en-US" sz="2600" dirty="0" smtClean="0"/>
              <a:t>unless ETH fails</a:t>
            </a:r>
          </a:p>
          <a:p>
            <a:endParaRPr lang="en-US" sz="1500" dirty="0" smtClean="0">
              <a:solidFill>
                <a:srgbClr val="00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  <a:p>
            <a:endParaRPr lang="en-US" sz="1500" dirty="0" smtClean="0">
              <a:solidFill>
                <a:srgbClr val="00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ETH</a:t>
            </a:r>
            <a:r>
              <a:rPr lang="en-US" sz="2400" dirty="0" smtClean="0">
                <a:solidFill>
                  <a:srgbClr val="000000"/>
                </a:solidFill>
              </a:rPr>
              <a:t> (Exponential Time Hypothesis): SAT cannot be solved in 2</a:t>
            </a:r>
            <a:r>
              <a:rPr lang="en-US" sz="2400" baseline="30000" dirty="0" smtClean="0">
                <a:solidFill>
                  <a:srgbClr val="000000"/>
                </a:solidFill>
              </a:rPr>
              <a:t>o(n)</a:t>
            </a:r>
            <a:r>
              <a:rPr lang="en-US" sz="2400" dirty="0" smtClean="0">
                <a:solidFill>
                  <a:srgbClr val="000000"/>
                </a:solidFill>
              </a:rPr>
              <a:t> time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1608" y="6422986"/>
            <a:ext cx="3333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Impagliazzo&amp;Paruti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99</a:t>
            </a:r>
            <a:r>
              <a:rPr lang="en-US" sz="2200" dirty="0">
                <a:solidFill>
                  <a:srgbClr val="000090"/>
                </a:solidFill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498" y="1471504"/>
            <a:ext cx="8183429" cy="11954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4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Quasipolynomial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-time Algorithm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247" y="1444682"/>
            <a:ext cx="8984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(B., </a:t>
            </a:r>
            <a:r>
              <a:rPr lang="en-US" sz="2200" dirty="0" err="1" smtClean="0">
                <a:solidFill>
                  <a:srgbClr val="000090"/>
                </a:solidFill>
              </a:rPr>
              <a:t>Christandl</a:t>
            </a:r>
            <a:r>
              <a:rPr lang="en-US" sz="2200" dirty="0" smtClean="0">
                <a:solidFill>
                  <a:srgbClr val="000090"/>
                </a:solidFill>
              </a:rPr>
              <a:t>, Yard ‘11) </a:t>
            </a:r>
            <a:r>
              <a:rPr lang="en-US" sz="2600" dirty="0" smtClean="0"/>
              <a:t>There is a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exp</a:t>
            </a:r>
            <a:r>
              <a:rPr lang="en-US" sz="3000" dirty="0" smtClean="0">
                <a:solidFill>
                  <a:srgbClr val="FF0000"/>
                </a:solidFill>
              </a:rPr>
              <a:t>(O(ε</a:t>
            </a:r>
            <a:r>
              <a:rPr lang="en-US" sz="3000" baseline="30000" dirty="0" smtClean="0">
                <a:solidFill>
                  <a:srgbClr val="FF0000"/>
                </a:solidFill>
              </a:rPr>
              <a:t>-2</a:t>
            </a:r>
            <a:r>
              <a:rPr lang="en-US" sz="3000" dirty="0" smtClean="0">
                <a:solidFill>
                  <a:srgbClr val="FF0000"/>
                </a:solidFill>
              </a:rPr>
              <a:t>log|A|log|B|)) </a:t>
            </a:r>
          </a:p>
          <a:p>
            <a:r>
              <a:rPr lang="en-US" sz="2600" dirty="0" smtClean="0"/>
              <a:t>time algorithm </a:t>
            </a:r>
            <a:r>
              <a:rPr lang="en-US" sz="2600" dirty="0" smtClean="0">
                <a:solidFill>
                  <a:srgbClr val="000000"/>
                </a:solidFill>
              </a:rPr>
              <a:t>for W</a:t>
            </a:r>
            <a:r>
              <a:rPr lang="en-US" sz="2600" baseline="-25000" dirty="0" smtClean="0">
                <a:solidFill>
                  <a:srgbClr val="000000"/>
                </a:solidFill>
              </a:rPr>
              <a:t>SEP</a:t>
            </a:r>
            <a:r>
              <a:rPr lang="en-US" sz="2600" dirty="0" smtClean="0">
                <a:solidFill>
                  <a:srgbClr val="000000"/>
                </a:solidFill>
              </a:rPr>
              <a:t>(||*||, </a:t>
            </a:r>
            <a:r>
              <a:rPr lang="en-US" sz="2600" dirty="0" err="1" smtClean="0">
                <a:solidFill>
                  <a:srgbClr val="000000"/>
                </a:solidFill>
              </a:rPr>
              <a:t>ε</a:t>
            </a:r>
            <a:r>
              <a:rPr lang="en-US" sz="2600" dirty="0" smtClean="0">
                <a:solidFill>
                  <a:srgbClr val="000000"/>
                </a:solidFill>
              </a:rPr>
              <a:t>)    (in ||*||</a:t>
            </a:r>
            <a:r>
              <a:rPr lang="en-US" sz="2600" baseline="-25000" dirty="0" smtClean="0">
                <a:solidFill>
                  <a:srgbClr val="000000"/>
                </a:solidFill>
              </a:rPr>
              <a:t>2</a:t>
            </a:r>
            <a:r>
              <a:rPr lang="en-US" sz="2600" dirty="0" smtClean="0">
                <a:solidFill>
                  <a:srgbClr val="000000"/>
                </a:solidFill>
              </a:rPr>
              <a:t> or ||*||</a:t>
            </a:r>
            <a:r>
              <a:rPr lang="en-US" sz="2600" baseline="-25000" dirty="0" smtClean="0">
                <a:solidFill>
                  <a:srgbClr val="000000"/>
                </a:solidFill>
              </a:rPr>
              <a:t>1-LOCC</a:t>
            </a:r>
            <a:r>
              <a:rPr lang="en-US" sz="2600" dirty="0" smtClean="0">
                <a:solidFill>
                  <a:srgbClr val="000000"/>
                </a:solidFill>
              </a:rPr>
              <a:t>) 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247" y="3189111"/>
            <a:ext cx="846739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2 norm </a:t>
            </a:r>
            <a:r>
              <a:rPr lang="en-US" sz="2800" dirty="0" smtClean="0"/>
              <a:t>natural from geometrical point of view</a:t>
            </a:r>
          </a:p>
          <a:p>
            <a:endParaRPr lang="en-US" sz="1000" dirty="0" smtClean="0"/>
          </a:p>
          <a:p>
            <a:r>
              <a:rPr lang="en-US" sz="2800" dirty="0" smtClean="0">
                <a:solidFill>
                  <a:srgbClr val="008000"/>
                </a:solidFill>
              </a:rPr>
              <a:t>1-LOCC norm </a:t>
            </a:r>
            <a:r>
              <a:rPr lang="en-US" sz="2800" dirty="0" smtClean="0"/>
              <a:t>natural from operational point of view (distant lab paradigm)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45247" y="1444682"/>
            <a:ext cx="8467394" cy="10627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2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Quasipolynomial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-time Algorithm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247" y="1444682"/>
            <a:ext cx="8984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(B., </a:t>
            </a:r>
            <a:r>
              <a:rPr lang="en-US" sz="2200" dirty="0" err="1" smtClean="0">
                <a:solidFill>
                  <a:srgbClr val="000090"/>
                </a:solidFill>
              </a:rPr>
              <a:t>Christandl</a:t>
            </a:r>
            <a:r>
              <a:rPr lang="en-US" sz="2200" dirty="0" smtClean="0">
                <a:solidFill>
                  <a:srgbClr val="000090"/>
                </a:solidFill>
              </a:rPr>
              <a:t>, Yard ‘11) </a:t>
            </a:r>
            <a:r>
              <a:rPr lang="en-US" sz="2600" dirty="0" smtClean="0"/>
              <a:t>There is a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exp</a:t>
            </a:r>
            <a:r>
              <a:rPr lang="en-US" sz="3000" dirty="0" smtClean="0">
                <a:solidFill>
                  <a:srgbClr val="FF0000"/>
                </a:solidFill>
              </a:rPr>
              <a:t>(O(ε</a:t>
            </a:r>
            <a:r>
              <a:rPr lang="en-US" sz="3000" baseline="30000" dirty="0" smtClean="0">
                <a:solidFill>
                  <a:srgbClr val="FF0000"/>
                </a:solidFill>
              </a:rPr>
              <a:t>-2</a:t>
            </a:r>
            <a:r>
              <a:rPr lang="en-US" sz="3000" dirty="0" smtClean="0">
                <a:solidFill>
                  <a:srgbClr val="FF0000"/>
                </a:solidFill>
              </a:rPr>
              <a:t>log|A|log|B|)) </a:t>
            </a:r>
          </a:p>
          <a:p>
            <a:r>
              <a:rPr lang="en-US" sz="2600" dirty="0" smtClean="0"/>
              <a:t>time algorithm </a:t>
            </a:r>
            <a:r>
              <a:rPr lang="en-US" sz="2600" dirty="0" smtClean="0">
                <a:solidFill>
                  <a:srgbClr val="000000"/>
                </a:solidFill>
              </a:rPr>
              <a:t>for W</a:t>
            </a:r>
            <a:r>
              <a:rPr lang="en-US" sz="2600" baseline="-25000" dirty="0" smtClean="0">
                <a:solidFill>
                  <a:srgbClr val="000000"/>
                </a:solidFill>
              </a:rPr>
              <a:t>SEP</a:t>
            </a:r>
            <a:r>
              <a:rPr lang="en-US" sz="2600" dirty="0" smtClean="0">
                <a:solidFill>
                  <a:srgbClr val="000000"/>
                </a:solidFill>
              </a:rPr>
              <a:t>(||*||, </a:t>
            </a:r>
            <a:r>
              <a:rPr lang="en-US" sz="2600" dirty="0" err="1" smtClean="0">
                <a:solidFill>
                  <a:srgbClr val="000000"/>
                </a:solidFill>
              </a:rPr>
              <a:t>ε</a:t>
            </a:r>
            <a:r>
              <a:rPr lang="en-US" sz="2600" dirty="0" smtClean="0">
                <a:solidFill>
                  <a:srgbClr val="000000"/>
                </a:solidFill>
              </a:rPr>
              <a:t>)    (in ||*||</a:t>
            </a:r>
            <a:r>
              <a:rPr lang="en-US" sz="2600" baseline="-25000" dirty="0" smtClean="0">
                <a:solidFill>
                  <a:srgbClr val="000000"/>
                </a:solidFill>
              </a:rPr>
              <a:t>2</a:t>
            </a:r>
            <a:r>
              <a:rPr lang="en-US" sz="2600" dirty="0" smtClean="0">
                <a:solidFill>
                  <a:srgbClr val="000000"/>
                </a:solidFill>
              </a:rPr>
              <a:t> or ||*||</a:t>
            </a:r>
            <a:r>
              <a:rPr lang="en-US" sz="2600" baseline="-25000" dirty="0" smtClean="0">
                <a:solidFill>
                  <a:srgbClr val="000000"/>
                </a:solidFill>
              </a:rPr>
              <a:t>1-LOCC</a:t>
            </a:r>
            <a:r>
              <a:rPr lang="en-US" sz="2600" dirty="0" smtClean="0">
                <a:solidFill>
                  <a:srgbClr val="000000"/>
                </a:solidFill>
              </a:rPr>
              <a:t>) 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246" y="2833775"/>
            <a:ext cx="87987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Corollary 1: </a:t>
            </a:r>
            <a:r>
              <a:rPr lang="en-US" sz="2600" dirty="0">
                <a:solidFill>
                  <a:srgbClr val="000000"/>
                </a:solidFill>
              </a:rPr>
              <a:t>Solving W</a:t>
            </a:r>
            <a:r>
              <a:rPr lang="en-US" sz="2600" baseline="-25000" dirty="0">
                <a:solidFill>
                  <a:srgbClr val="000000"/>
                </a:solidFill>
              </a:rPr>
              <a:t>SEP</a:t>
            </a:r>
            <a:r>
              <a:rPr lang="en-US" sz="2600" dirty="0">
                <a:solidFill>
                  <a:srgbClr val="000000"/>
                </a:solidFill>
              </a:rPr>
              <a:t>(||*|</a:t>
            </a:r>
            <a:r>
              <a:rPr lang="en-US" sz="2600" dirty="0" smtClean="0">
                <a:solidFill>
                  <a:srgbClr val="000000"/>
                </a:solidFill>
              </a:rPr>
              <a:t>|</a:t>
            </a:r>
            <a:r>
              <a:rPr lang="en-US" sz="2600" baseline="-25000" dirty="0" smtClean="0">
                <a:solidFill>
                  <a:srgbClr val="000000"/>
                </a:solidFill>
              </a:rPr>
              <a:t>2</a:t>
            </a:r>
            <a:r>
              <a:rPr lang="en-US" sz="2600" dirty="0" smtClean="0">
                <a:solidFill>
                  <a:srgbClr val="000000"/>
                </a:solidFill>
              </a:rPr>
              <a:t>, </a:t>
            </a:r>
            <a:r>
              <a:rPr lang="en-US" sz="2600" dirty="0" err="1">
                <a:solidFill>
                  <a:srgbClr val="000000"/>
                </a:solidFill>
              </a:rPr>
              <a:t>ε</a:t>
            </a:r>
            <a:r>
              <a:rPr lang="en-US" sz="2600" dirty="0">
                <a:solidFill>
                  <a:srgbClr val="000000"/>
                </a:solidFill>
              </a:rPr>
              <a:t>)  </a:t>
            </a:r>
            <a:r>
              <a:rPr lang="en-US" sz="2600" dirty="0" smtClean="0">
                <a:solidFill>
                  <a:srgbClr val="FF0000"/>
                </a:solidFill>
              </a:rPr>
              <a:t>is not NP-hard </a:t>
            </a:r>
            <a:r>
              <a:rPr lang="en-US" sz="2600" dirty="0" smtClean="0"/>
              <a:t>for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= 1/</a:t>
            </a:r>
            <a:r>
              <a:rPr lang="en-US" sz="2600" dirty="0" err="1" smtClean="0">
                <a:solidFill>
                  <a:srgbClr val="FF0000"/>
                </a:solidFill>
              </a:rPr>
              <a:t>polylog</a:t>
            </a:r>
            <a:r>
              <a:rPr lang="en-US" sz="2600" dirty="0" smtClean="0">
                <a:solidFill>
                  <a:srgbClr val="FF0000"/>
                </a:solidFill>
              </a:rPr>
              <a:t>(|A||B|)</a:t>
            </a:r>
            <a:r>
              <a:rPr lang="en-US" sz="2600" dirty="0" smtClean="0">
                <a:solidFill>
                  <a:srgbClr val="000000"/>
                </a:solidFill>
              </a:rPr>
              <a:t>, unless ETH fails</a:t>
            </a:r>
          </a:p>
          <a:p>
            <a:endParaRPr lang="en-US" sz="26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Contrast with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90"/>
                </a:solidFill>
              </a:rPr>
              <a:t>(</a:t>
            </a:r>
            <a:r>
              <a:rPr lang="en-US" sz="2200" dirty="0" err="1">
                <a:solidFill>
                  <a:srgbClr val="000090"/>
                </a:solidFill>
              </a:rPr>
              <a:t>Gurvits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02, </a:t>
            </a:r>
            <a:r>
              <a:rPr lang="en-US" sz="2200" dirty="0" err="1">
                <a:solidFill>
                  <a:srgbClr val="000090"/>
                </a:solidFill>
              </a:rPr>
              <a:t>Gharibian</a:t>
            </a:r>
            <a:r>
              <a:rPr lang="en-US" sz="2200" dirty="0">
                <a:solidFill>
                  <a:srgbClr val="000090"/>
                </a:solidFill>
              </a:rPr>
              <a:t> ‘08) </a:t>
            </a:r>
            <a:r>
              <a:rPr lang="en-US" sz="2600" dirty="0">
                <a:solidFill>
                  <a:srgbClr val="000000"/>
                </a:solidFill>
              </a:rPr>
              <a:t>Solving W</a:t>
            </a:r>
            <a:r>
              <a:rPr lang="en-US" sz="2600" baseline="-25000" dirty="0">
                <a:solidFill>
                  <a:srgbClr val="000000"/>
                </a:solidFill>
              </a:rPr>
              <a:t>SEP</a:t>
            </a:r>
            <a:r>
              <a:rPr lang="en-US" sz="2600" dirty="0">
                <a:solidFill>
                  <a:srgbClr val="000000"/>
                </a:solidFill>
              </a:rPr>
              <a:t>(||*||</a:t>
            </a:r>
            <a:r>
              <a:rPr lang="en-US" sz="2600" baseline="-25000" dirty="0">
                <a:solidFill>
                  <a:srgbClr val="000000"/>
                </a:solidFill>
              </a:rPr>
              <a:t>2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en-US" sz="2600" dirty="0" err="1">
                <a:solidFill>
                  <a:srgbClr val="000000"/>
                </a:solidFill>
              </a:rPr>
              <a:t>ε</a:t>
            </a:r>
            <a:r>
              <a:rPr lang="en-US" sz="2600" dirty="0">
                <a:solidFill>
                  <a:srgbClr val="000000"/>
                </a:solidFill>
              </a:rPr>
              <a:t>)  </a:t>
            </a:r>
            <a:r>
              <a:rPr lang="en-US" sz="2600" dirty="0" smtClean="0"/>
              <a:t>NP</a:t>
            </a:r>
            <a:r>
              <a:rPr lang="en-US" sz="2600" dirty="0"/>
              <a:t>-hard for </a:t>
            </a:r>
          </a:p>
          <a:p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= 1/poly(|A||B|) </a:t>
            </a:r>
            <a:endParaRPr lang="en-US" sz="2600" baseline="-250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246" y="2749108"/>
            <a:ext cx="8467394" cy="10627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5247" y="1444682"/>
            <a:ext cx="8467394" cy="10627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Quasipolynomial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-time Algorithm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247" y="1444682"/>
            <a:ext cx="8984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(B., </a:t>
            </a:r>
            <a:r>
              <a:rPr lang="en-US" sz="2200" dirty="0" err="1" smtClean="0">
                <a:solidFill>
                  <a:srgbClr val="000090"/>
                </a:solidFill>
              </a:rPr>
              <a:t>Christandl</a:t>
            </a:r>
            <a:r>
              <a:rPr lang="en-US" sz="2200" dirty="0" smtClean="0">
                <a:solidFill>
                  <a:srgbClr val="000090"/>
                </a:solidFill>
              </a:rPr>
              <a:t>, Yard ‘11) </a:t>
            </a:r>
            <a:r>
              <a:rPr lang="en-US" sz="2600" dirty="0" smtClean="0"/>
              <a:t>There is a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exp</a:t>
            </a:r>
            <a:r>
              <a:rPr lang="en-US" sz="3000" dirty="0" smtClean="0">
                <a:solidFill>
                  <a:srgbClr val="FF0000"/>
                </a:solidFill>
              </a:rPr>
              <a:t>(O(ε</a:t>
            </a:r>
            <a:r>
              <a:rPr lang="en-US" sz="3000" baseline="30000" dirty="0" smtClean="0">
                <a:solidFill>
                  <a:srgbClr val="FF0000"/>
                </a:solidFill>
              </a:rPr>
              <a:t>-2</a:t>
            </a:r>
            <a:r>
              <a:rPr lang="en-US" sz="3000" dirty="0" smtClean="0">
                <a:solidFill>
                  <a:srgbClr val="FF0000"/>
                </a:solidFill>
              </a:rPr>
              <a:t>log|A|log|B|)) </a:t>
            </a:r>
          </a:p>
          <a:p>
            <a:r>
              <a:rPr lang="en-US" sz="2600" dirty="0" smtClean="0"/>
              <a:t>time algorithm </a:t>
            </a:r>
            <a:r>
              <a:rPr lang="en-US" sz="2600" dirty="0" smtClean="0">
                <a:solidFill>
                  <a:srgbClr val="000000"/>
                </a:solidFill>
              </a:rPr>
              <a:t>for W</a:t>
            </a:r>
            <a:r>
              <a:rPr lang="en-US" sz="2600" baseline="-25000" dirty="0" smtClean="0">
                <a:solidFill>
                  <a:srgbClr val="000000"/>
                </a:solidFill>
              </a:rPr>
              <a:t>SEP</a:t>
            </a:r>
            <a:r>
              <a:rPr lang="en-US" sz="2600" dirty="0" smtClean="0">
                <a:solidFill>
                  <a:srgbClr val="000000"/>
                </a:solidFill>
              </a:rPr>
              <a:t>(||*||, </a:t>
            </a:r>
            <a:r>
              <a:rPr lang="en-US" sz="2600" dirty="0" err="1" smtClean="0">
                <a:solidFill>
                  <a:srgbClr val="000000"/>
                </a:solidFill>
              </a:rPr>
              <a:t>ε</a:t>
            </a:r>
            <a:r>
              <a:rPr lang="en-US" sz="2600" dirty="0" smtClean="0">
                <a:solidFill>
                  <a:srgbClr val="000000"/>
                </a:solidFill>
              </a:rPr>
              <a:t>)    (in ||*||</a:t>
            </a:r>
            <a:r>
              <a:rPr lang="en-US" sz="2600" baseline="-25000" dirty="0" smtClean="0">
                <a:solidFill>
                  <a:srgbClr val="000000"/>
                </a:solidFill>
              </a:rPr>
              <a:t>2</a:t>
            </a:r>
            <a:r>
              <a:rPr lang="en-US" sz="2600" dirty="0" smtClean="0">
                <a:solidFill>
                  <a:srgbClr val="000000"/>
                </a:solidFill>
              </a:rPr>
              <a:t> or ||*||</a:t>
            </a:r>
            <a:r>
              <a:rPr lang="en-US" sz="2600" baseline="-25000" dirty="0" smtClean="0">
                <a:solidFill>
                  <a:srgbClr val="000000"/>
                </a:solidFill>
              </a:rPr>
              <a:t>1-LOCC</a:t>
            </a:r>
            <a:r>
              <a:rPr lang="en-US" sz="2600" dirty="0" smtClean="0">
                <a:solidFill>
                  <a:srgbClr val="000000"/>
                </a:solidFill>
              </a:rPr>
              <a:t>) 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246" y="2749108"/>
            <a:ext cx="86717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Corollary 2: </a:t>
            </a:r>
            <a:r>
              <a:rPr lang="en-US" sz="2600" dirty="0" smtClean="0"/>
              <a:t>For </a:t>
            </a:r>
            <a:r>
              <a:rPr lang="en-US" sz="2600" dirty="0">
                <a:solidFill>
                  <a:srgbClr val="FF0000"/>
                </a:solidFill>
              </a:rPr>
              <a:t>M</a:t>
            </a:r>
            <a:r>
              <a:rPr lang="en-US" sz="2600" dirty="0"/>
              <a:t> in </a:t>
            </a:r>
            <a:r>
              <a:rPr lang="en-US" sz="2600" dirty="0" smtClean="0"/>
              <a:t>1-LOCC</a:t>
            </a:r>
            <a:r>
              <a:rPr lang="en-US" sz="2600" dirty="0"/>
              <a:t>, </a:t>
            </a:r>
            <a:r>
              <a:rPr lang="en-US" sz="2600" dirty="0" smtClean="0"/>
              <a:t>can compute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</a:t>
            </a:r>
            <a:r>
              <a:rPr lang="en-US" sz="2600" baseline="-25000" dirty="0" err="1">
                <a:solidFill>
                  <a:srgbClr val="FF0000"/>
                </a:solidFill>
              </a:rPr>
              <a:t>SEP</a:t>
            </a:r>
            <a:r>
              <a:rPr lang="en-US" sz="2600" dirty="0">
                <a:solidFill>
                  <a:srgbClr val="FF0000"/>
                </a:solidFill>
              </a:rPr>
              <a:t>(M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en-US" sz="2600" dirty="0" smtClean="0">
                <a:solidFill>
                  <a:srgbClr val="000000"/>
                </a:solidFill>
              </a:rPr>
              <a:t>within additive error 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000000"/>
                </a:solidFill>
              </a:rPr>
              <a:t> in time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exp</a:t>
            </a:r>
            <a:r>
              <a:rPr lang="en-US" sz="3000" dirty="0" smtClean="0">
                <a:solidFill>
                  <a:srgbClr val="FF0000"/>
                </a:solidFill>
              </a:rPr>
              <a:t>(O(ε</a:t>
            </a:r>
            <a:r>
              <a:rPr lang="en-US" sz="3000" baseline="30000" dirty="0">
                <a:solidFill>
                  <a:srgbClr val="FF0000"/>
                </a:solidFill>
              </a:rPr>
              <a:t>-2</a:t>
            </a:r>
            <a:r>
              <a:rPr lang="en-US" sz="3000" dirty="0">
                <a:solidFill>
                  <a:srgbClr val="FF0000"/>
                </a:solidFill>
              </a:rPr>
              <a:t>log|A|log|B</a:t>
            </a:r>
            <a:r>
              <a:rPr lang="en-US" sz="3000" dirty="0" smtClean="0">
                <a:solidFill>
                  <a:srgbClr val="FF0000"/>
                </a:solidFill>
              </a:rPr>
              <a:t>|)) </a:t>
            </a:r>
            <a:endParaRPr lang="en-US" sz="2600" dirty="0"/>
          </a:p>
          <a:p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Contrast with: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(Harrow, </a:t>
            </a:r>
            <a:r>
              <a:rPr lang="en-US" sz="2200" dirty="0" err="1" smtClean="0">
                <a:solidFill>
                  <a:srgbClr val="000090"/>
                </a:solidFill>
              </a:rPr>
              <a:t>Montanaro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10) </a:t>
            </a:r>
            <a:r>
              <a:rPr lang="en-US" sz="2600" dirty="0" smtClean="0"/>
              <a:t>No </a:t>
            </a:r>
            <a:r>
              <a:rPr lang="en-US" sz="2600" dirty="0" err="1">
                <a:solidFill>
                  <a:srgbClr val="EB0000"/>
                </a:solidFill>
              </a:rPr>
              <a:t>exp</a:t>
            </a:r>
            <a:r>
              <a:rPr lang="en-US" sz="2600" dirty="0">
                <a:solidFill>
                  <a:srgbClr val="EB0000"/>
                </a:solidFill>
              </a:rPr>
              <a:t>(O(log</a:t>
            </a:r>
            <a:r>
              <a:rPr lang="en-US" sz="2600" baseline="30000" dirty="0">
                <a:solidFill>
                  <a:srgbClr val="EB0000"/>
                </a:solidFill>
              </a:rPr>
              <a:t>1-ν</a:t>
            </a:r>
            <a:r>
              <a:rPr lang="en-US" sz="2600" dirty="0">
                <a:solidFill>
                  <a:srgbClr val="EB0000"/>
                </a:solidFill>
              </a:rPr>
              <a:t>|A|log</a:t>
            </a:r>
            <a:r>
              <a:rPr lang="en-US" sz="2600" baseline="30000" dirty="0">
                <a:solidFill>
                  <a:srgbClr val="EB0000"/>
                </a:solidFill>
              </a:rPr>
              <a:t>1-μ</a:t>
            </a:r>
            <a:r>
              <a:rPr lang="en-US" sz="2600" dirty="0">
                <a:solidFill>
                  <a:srgbClr val="EB0000"/>
                </a:solidFill>
              </a:rPr>
              <a:t>|B|))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algorithm for </a:t>
            </a:r>
            <a:r>
              <a:rPr lang="en-US" sz="2600" dirty="0" err="1" smtClean="0">
                <a:solidFill>
                  <a:srgbClr val="000000"/>
                </a:solidFill>
              </a:rPr>
              <a:t>h</a:t>
            </a:r>
            <a:r>
              <a:rPr lang="en-US" sz="2600" baseline="-25000" dirty="0" err="1" smtClean="0">
                <a:solidFill>
                  <a:srgbClr val="000000"/>
                </a:solidFill>
              </a:rPr>
              <a:t>SEP</a:t>
            </a:r>
            <a:r>
              <a:rPr lang="en-US" sz="2600" dirty="0" smtClean="0">
                <a:solidFill>
                  <a:srgbClr val="000000"/>
                </a:solidFill>
              </a:rPr>
              <a:t>(M) with 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>
                <a:solidFill>
                  <a:srgbClr val="FF0000"/>
                </a:solidFill>
              </a:rPr>
              <a:t>=</a:t>
            </a:r>
            <a:r>
              <a:rPr lang="en-US" sz="2600" dirty="0" err="1">
                <a:solidFill>
                  <a:srgbClr val="FF0000"/>
                </a:solidFill>
              </a:rPr>
              <a:t>Ω</a:t>
            </a:r>
            <a:r>
              <a:rPr lang="en-US" sz="2600" dirty="0">
                <a:solidFill>
                  <a:srgbClr val="FF0000"/>
                </a:solidFill>
              </a:rPr>
              <a:t>(1)</a:t>
            </a:r>
            <a:r>
              <a:rPr lang="en-US" sz="2600" dirty="0" smtClean="0">
                <a:solidFill>
                  <a:srgbClr val="000000"/>
                </a:solidFill>
              </a:rPr>
              <a:t>, for </a:t>
            </a:r>
            <a:r>
              <a:rPr lang="en-US" sz="2600" i="1" dirty="0" smtClean="0">
                <a:solidFill>
                  <a:srgbClr val="000000"/>
                </a:solidFill>
              </a:rPr>
              <a:t>separable</a:t>
            </a:r>
            <a:r>
              <a:rPr lang="en-US" sz="2600" dirty="0" smtClean="0">
                <a:solidFill>
                  <a:srgbClr val="000000"/>
                </a:solidFill>
              </a:rPr>
              <a:t> M  </a:t>
            </a:r>
            <a:endParaRPr lang="en-US" sz="26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965797"/>
              </p:ext>
            </p:extLst>
          </p:nvPr>
        </p:nvGraphicFramePr>
        <p:xfrm>
          <a:off x="1741487" y="5769328"/>
          <a:ext cx="4439179" cy="789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80" name="Equation" r:id="rId3" imgW="2070100" imgH="368300" progId="Equation.3">
                  <p:embed/>
                </p:oleObj>
              </mc:Choice>
              <mc:Fallback>
                <p:oleObj name="Equation" r:id="rId3" imgW="20701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1487" y="5769328"/>
                        <a:ext cx="4439179" cy="789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45246" y="2749108"/>
            <a:ext cx="8467394" cy="10627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5247" y="1444682"/>
            <a:ext cx="8467394" cy="10627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1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Algorithm: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SoS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Hierarchy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886792"/>
              </p:ext>
            </p:extLst>
          </p:nvPr>
        </p:nvGraphicFramePr>
        <p:xfrm>
          <a:off x="1520825" y="1078687"/>
          <a:ext cx="56864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95" name="Equation" r:id="rId3" imgW="2235200" imgH="393700" progId="Equation.3">
                  <p:embed/>
                </p:oleObj>
              </mc:Choice>
              <mc:Fallback>
                <p:oleObj name="Equation" r:id="rId3" imgW="2235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0825" y="1078687"/>
                        <a:ext cx="5686425" cy="100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1967512"/>
            <a:ext cx="94329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8000"/>
                </a:solidFill>
              </a:rPr>
              <a:t>Polynomial optimization over </a:t>
            </a:r>
            <a:r>
              <a:rPr lang="en-US" sz="3000" dirty="0" err="1" smtClean="0">
                <a:solidFill>
                  <a:srgbClr val="008000"/>
                </a:solidFill>
              </a:rPr>
              <a:t>hypersphere</a:t>
            </a:r>
            <a:endParaRPr lang="en-US" sz="3000" dirty="0">
              <a:solidFill>
                <a:srgbClr val="008000"/>
              </a:solidFill>
            </a:endParaRPr>
          </a:p>
          <a:p>
            <a:endParaRPr lang="en-US" sz="10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Sum-Of-Squares (</a:t>
            </a:r>
            <a:r>
              <a:rPr lang="en-US" sz="2800" dirty="0" err="1" smtClean="0">
                <a:solidFill>
                  <a:srgbClr val="FF0000"/>
                </a:solidFill>
              </a:rPr>
              <a:t>Parrilo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</a:rPr>
              <a:t>Lasserre</a:t>
            </a:r>
            <a:r>
              <a:rPr lang="en-US" sz="2800" dirty="0" smtClean="0">
                <a:solidFill>
                  <a:srgbClr val="FF0000"/>
                </a:solidFill>
              </a:rPr>
              <a:t>) hierarchy: </a:t>
            </a:r>
          </a:p>
          <a:p>
            <a:r>
              <a:rPr lang="en-US" sz="2800" dirty="0" smtClean="0"/>
              <a:t>gives sequence of SDPs that approximate 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SEP</a:t>
            </a:r>
            <a:r>
              <a:rPr lang="en-US" sz="2800" dirty="0" smtClean="0"/>
              <a:t>(M) </a:t>
            </a:r>
          </a:p>
          <a:p>
            <a:endParaRPr lang="en-US" sz="1000" dirty="0" smtClean="0"/>
          </a:p>
          <a:p>
            <a:r>
              <a:rPr lang="en-US" sz="2800" dirty="0" smtClean="0"/>
              <a:t>-    Round </a:t>
            </a:r>
            <a:r>
              <a:rPr lang="en-US" sz="28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/>
              <a:t> takes time </a:t>
            </a:r>
            <a:r>
              <a:rPr lang="en-US" sz="2800" dirty="0" smtClean="0">
                <a:solidFill>
                  <a:srgbClr val="FF0000"/>
                </a:solidFill>
              </a:rPr>
              <a:t>dim(M)</a:t>
            </a:r>
            <a:r>
              <a:rPr lang="en-US" sz="2800" baseline="30000" dirty="0" smtClean="0">
                <a:solidFill>
                  <a:srgbClr val="FF0000"/>
                </a:solidFill>
              </a:rPr>
              <a:t>O(k)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Converge to </a:t>
            </a:r>
            <a:r>
              <a:rPr lang="en-US" sz="2800" dirty="0" err="1"/>
              <a:t>h</a:t>
            </a:r>
            <a:r>
              <a:rPr lang="en-US" sz="2800" baseline="-25000" dirty="0" err="1"/>
              <a:t>SEP</a:t>
            </a:r>
            <a:r>
              <a:rPr lang="en-US" sz="2800" dirty="0"/>
              <a:t>(M)</a:t>
            </a:r>
            <a:r>
              <a:rPr lang="en-US" sz="2800" dirty="0" smtClean="0"/>
              <a:t> when </a:t>
            </a:r>
            <a:r>
              <a:rPr lang="en-US" sz="2800" dirty="0" smtClean="0">
                <a:solidFill>
                  <a:srgbClr val="FF0000"/>
                </a:solidFill>
              </a:rPr>
              <a:t>k -&gt; ∞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800" dirty="0" err="1" smtClean="0">
                <a:solidFill>
                  <a:srgbClr val="000000"/>
                </a:solidFill>
              </a:rPr>
              <a:t>SoS</a:t>
            </a:r>
            <a:r>
              <a:rPr lang="en-US" sz="2800" dirty="0" smtClean="0">
                <a:solidFill>
                  <a:srgbClr val="000000"/>
                </a:solidFill>
              </a:rPr>
              <a:t> is the </a:t>
            </a:r>
            <a:r>
              <a:rPr lang="en-US" sz="2800" dirty="0" smtClean="0">
                <a:solidFill>
                  <a:srgbClr val="008000"/>
                </a:solidFill>
              </a:rPr>
              <a:t>strongest SDP hierarchy known </a:t>
            </a:r>
            <a:r>
              <a:rPr lang="en-US" sz="2800" dirty="0" smtClean="0">
                <a:solidFill>
                  <a:srgbClr val="000000"/>
                </a:solidFill>
              </a:rPr>
              <a:t>for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polynomial optimization </a:t>
            </a:r>
            <a:r>
              <a:rPr lang="en-US" sz="2500" dirty="0" smtClean="0">
                <a:solidFill>
                  <a:srgbClr val="000000"/>
                </a:solidFill>
              </a:rPr>
              <a:t>(connections with </a:t>
            </a:r>
            <a:r>
              <a:rPr lang="en-US" sz="2500" dirty="0" err="1" smtClean="0">
                <a:solidFill>
                  <a:srgbClr val="000000"/>
                </a:solidFill>
              </a:rPr>
              <a:t>SoS</a:t>
            </a:r>
            <a:r>
              <a:rPr lang="en-US" sz="2500" dirty="0" smtClean="0">
                <a:solidFill>
                  <a:srgbClr val="000000"/>
                </a:solidFill>
              </a:rPr>
              <a:t> proof system, </a:t>
            </a:r>
          </a:p>
          <a:p>
            <a:r>
              <a:rPr lang="en-US" sz="2500" dirty="0" smtClean="0">
                <a:solidFill>
                  <a:srgbClr val="000000"/>
                </a:solidFill>
              </a:rPr>
              <a:t>real algebraic geometric, Hilbert’s 17</a:t>
            </a:r>
            <a:r>
              <a:rPr lang="en-US" sz="2500" baseline="30000" dirty="0" smtClean="0">
                <a:solidFill>
                  <a:srgbClr val="000000"/>
                </a:solidFill>
              </a:rPr>
              <a:t>th</a:t>
            </a:r>
            <a:r>
              <a:rPr lang="en-US" sz="2500" dirty="0" smtClean="0">
                <a:solidFill>
                  <a:srgbClr val="000000"/>
                </a:solidFill>
              </a:rPr>
              <a:t> problem, …)</a:t>
            </a:r>
            <a:endParaRPr lang="en-US" sz="2500" dirty="0" smtClean="0">
              <a:solidFill>
                <a:srgbClr val="FF0000"/>
              </a:solidFill>
            </a:endParaRP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3000" dirty="0" smtClean="0">
                <a:solidFill>
                  <a:srgbClr val="008000"/>
                </a:solidFill>
              </a:rPr>
              <a:t>We’ll derive </a:t>
            </a:r>
            <a:r>
              <a:rPr lang="en-US" sz="3000" dirty="0" err="1" smtClean="0">
                <a:solidFill>
                  <a:srgbClr val="008000"/>
                </a:solidFill>
              </a:rPr>
              <a:t>SoS</a:t>
            </a:r>
            <a:r>
              <a:rPr lang="en-US" sz="3000" dirty="0" smtClean="0">
                <a:solidFill>
                  <a:srgbClr val="008000"/>
                </a:solidFill>
              </a:rPr>
              <a:t> hierarchy by a quantum argument</a:t>
            </a:r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457199" y="2573515"/>
            <a:ext cx="7628467" cy="202670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81000" y="2455333"/>
            <a:ext cx="9962444" cy="4642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7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Algorithm: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SoS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Hierarchy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760187"/>
              </p:ext>
            </p:extLst>
          </p:nvPr>
        </p:nvGraphicFramePr>
        <p:xfrm>
          <a:off x="1520825" y="1078687"/>
          <a:ext cx="56864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9" name="Equation" r:id="rId3" imgW="2235200" imgH="393700" progId="Equation.3">
                  <p:embed/>
                </p:oleObj>
              </mc:Choice>
              <mc:Fallback>
                <p:oleObj name="Equation" r:id="rId3" imgW="2235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0825" y="1078687"/>
                        <a:ext cx="5686425" cy="100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1967512"/>
            <a:ext cx="94329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8000"/>
                </a:solidFill>
              </a:rPr>
              <a:t>Polynomial optimization over </a:t>
            </a:r>
            <a:r>
              <a:rPr lang="en-US" sz="3000" dirty="0" err="1" smtClean="0">
                <a:solidFill>
                  <a:srgbClr val="008000"/>
                </a:solidFill>
              </a:rPr>
              <a:t>hypersphere</a:t>
            </a:r>
            <a:endParaRPr lang="en-US" sz="3000" dirty="0">
              <a:solidFill>
                <a:srgbClr val="008000"/>
              </a:solidFill>
            </a:endParaRPr>
          </a:p>
          <a:p>
            <a:endParaRPr lang="en-US" sz="10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Sum-Of-Squares (</a:t>
            </a:r>
            <a:r>
              <a:rPr lang="en-US" sz="2800" dirty="0" err="1" smtClean="0">
                <a:solidFill>
                  <a:srgbClr val="FF0000"/>
                </a:solidFill>
              </a:rPr>
              <a:t>Parrilo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</a:rPr>
              <a:t>Lasserre</a:t>
            </a:r>
            <a:r>
              <a:rPr lang="en-US" sz="2800" dirty="0" smtClean="0">
                <a:solidFill>
                  <a:srgbClr val="FF0000"/>
                </a:solidFill>
              </a:rPr>
              <a:t>) hierarchy: </a:t>
            </a:r>
          </a:p>
          <a:p>
            <a:r>
              <a:rPr lang="en-US" sz="2800" dirty="0" smtClean="0"/>
              <a:t>gives sequence of SDPs that approximate 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SEP</a:t>
            </a:r>
            <a:r>
              <a:rPr lang="en-US" sz="2800" dirty="0" smtClean="0"/>
              <a:t>(M) </a:t>
            </a:r>
          </a:p>
          <a:p>
            <a:endParaRPr lang="en-US" sz="1000" dirty="0" smtClean="0"/>
          </a:p>
          <a:p>
            <a:r>
              <a:rPr lang="en-US" sz="2800" dirty="0" smtClean="0"/>
              <a:t>-    Round </a:t>
            </a:r>
            <a:r>
              <a:rPr lang="en-US" sz="28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/>
              <a:t> SDP has size </a:t>
            </a:r>
            <a:r>
              <a:rPr lang="en-US" sz="2800" dirty="0" smtClean="0">
                <a:solidFill>
                  <a:srgbClr val="FF0000"/>
                </a:solidFill>
              </a:rPr>
              <a:t>dim(M)</a:t>
            </a:r>
            <a:r>
              <a:rPr lang="en-US" sz="2800" baseline="30000" dirty="0" smtClean="0">
                <a:solidFill>
                  <a:srgbClr val="FF0000"/>
                </a:solidFill>
              </a:rPr>
              <a:t>O(k)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Converge to </a:t>
            </a:r>
            <a:r>
              <a:rPr lang="en-US" sz="2800" dirty="0" err="1"/>
              <a:t>h</a:t>
            </a:r>
            <a:r>
              <a:rPr lang="en-US" sz="2800" baseline="-25000" dirty="0" err="1"/>
              <a:t>SEP</a:t>
            </a:r>
            <a:r>
              <a:rPr lang="en-US" sz="2800" dirty="0"/>
              <a:t>(M)</a:t>
            </a:r>
            <a:r>
              <a:rPr lang="en-US" sz="2800" dirty="0" smtClean="0"/>
              <a:t> when </a:t>
            </a:r>
            <a:r>
              <a:rPr lang="en-US" sz="2800" dirty="0" smtClean="0">
                <a:solidFill>
                  <a:srgbClr val="FF0000"/>
                </a:solidFill>
              </a:rPr>
              <a:t>k -&gt; ∞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9" name="Rectangle 8"/>
          <p:cNvSpPr/>
          <p:nvPr/>
        </p:nvSpPr>
        <p:spPr>
          <a:xfrm>
            <a:off x="457199" y="2573515"/>
            <a:ext cx="7628467" cy="202670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1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Simulating quantum is hard, </a:t>
            </a:r>
          </a:p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secrets are hard to conceal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18776" y="1442174"/>
            <a:ext cx="3339217" cy="3031047"/>
            <a:chOff x="914400" y="2743200"/>
            <a:chExt cx="3657600" cy="39624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743200"/>
              <a:ext cx="3657600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 rot="10800000">
              <a:off x="3124200" y="3124200"/>
              <a:ext cx="5334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Arrow Connector 8"/>
            <p:cNvCxnSpPr>
              <a:cxnSpLocks noChangeShapeType="1"/>
            </p:cNvCxnSpPr>
            <p:nvPr/>
          </p:nvCxnSpPr>
          <p:spPr bwMode="auto">
            <a:xfrm rot="10800000">
              <a:off x="3048000" y="3352800"/>
              <a:ext cx="5334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Arrow Connector 9"/>
            <p:cNvCxnSpPr>
              <a:cxnSpLocks noChangeShapeType="1"/>
            </p:cNvCxnSpPr>
            <p:nvPr/>
          </p:nvCxnSpPr>
          <p:spPr bwMode="auto">
            <a:xfrm rot="10800000">
              <a:off x="2057400" y="4343400"/>
              <a:ext cx="5334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Rectangle 2"/>
          <p:cNvSpPr/>
          <p:nvPr/>
        </p:nvSpPr>
        <p:spPr>
          <a:xfrm>
            <a:off x="0" y="4459111"/>
            <a:ext cx="465666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More than </a:t>
            </a:r>
            <a:r>
              <a:rPr lang="en-US" sz="2500" b="1" dirty="0" smtClean="0">
                <a:solidFill>
                  <a:srgbClr val="FF0000"/>
                </a:solidFill>
              </a:rPr>
              <a:t>25%</a:t>
            </a:r>
            <a:r>
              <a:rPr lang="en-US" sz="2500" dirty="0" smtClean="0"/>
              <a:t> </a:t>
            </a:r>
            <a:r>
              <a:rPr lang="en-US" sz="2500" dirty="0"/>
              <a:t>of </a:t>
            </a:r>
            <a:r>
              <a:rPr lang="en-US" sz="2500" b="1" dirty="0" smtClean="0">
                <a:solidFill>
                  <a:srgbClr val="FF0000"/>
                </a:solidFill>
              </a:rPr>
              <a:t>DoE </a:t>
            </a:r>
            <a:r>
              <a:rPr lang="en-US" sz="2500" b="1" dirty="0">
                <a:solidFill>
                  <a:srgbClr val="FF0000"/>
                </a:solidFill>
              </a:rPr>
              <a:t>supercomputer power </a:t>
            </a:r>
            <a:r>
              <a:rPr lang="en-US" sz="2500" dirty="0"/>
              <a:t>is devoted to simulating quantum physics</a:t>
            </a:r>
          </a:p>
          <a:p>
            <a:pPr algn="ctr"/>
            <a:endParaRPr lang="en-US" sz="2000" dirty="0"/>
          </a:p>
          <a:p>
            <a:pPr algn="ctr"/>
            <a:r>
              <a:rPr lang="en-US" sz="2500" dirty="0"/>
              <a:t>Can we get a better handle on this </a:t>
            </a:r>
            <a:r>
              <a:rPr lang="en-US" sz="2500" b="1" i="1" dirty="0">
                <a:solidFill>
                  <a:srgbClr val="008000"/>
                </a:solidFill>
              </a:rPr>
              <a:t>simulation</a:t>
            </a:r>
            <a:r>
              <a:rPr lang="en-US" sz="2500" dirty="0"/>
              <a:t> problem?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1467545"/>
            <a:ext cx="2723444" cy="27234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68333" y="4473221"/>
            <a:ext cx="427566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All current </a:t>
            </a:r>
            <a:r>
              <a:rPr lang="en-US" sz="2500" b="1" dirty="0" smtClean="0">
                <a:solidFill>
                  <a:srgbClr val="FF0000"/>
                </a:solidFill>
              </a:rPr>
              <a:t>cryptography</a:t>
            </a:r>
            <a:r>
              <a:rPr lang="en-US" sz="2500" dirty="0" smtClean="0"/>
              <a:t> is based on </a:t>
            </a:r>
            <a:r>
              <a:rPr lang="en-US" sz="2500" b="1" dirty="0" smtClean="0">
                <a:solidFill>
                  <a:srgbClr val="FF0000"/>
                </a:solidFill>
              </a:rPr>
              <a:t>unproven hardness assumptions</a:t>
            </a:r>
            <a:endParaRPr lang="en-US" sz="2500" dirty="0"/>
          </a:p>
          <a:p>
            <a:pPr algn="ctr"/>
            <a:endParaRPr lang="en-US" sz="2000" dirty="0"/>
          </a:p>
          <a:p>
            <a:pPr algn="ctr"/>
            <a:r>
              <a:rPr lang="en-US" sz="2500" dirty="0" smtClean="0"/>
              <a:t>Can we have </a:t>
            </a:r>
            <a:r>
              <a:rPr lang="en-US" sz="2500" b="1" i="1" dirty="0" smtClean="0">
                <a:solidFill>
                  <a:srgbClr val="008000"/>
                </a:solidFill>
              </a:rPr>
              <a:t>better security guarantees</a:t>
            </a:r>
            <a:r>
              <a:rPr lang="en-US" sz="2500" dirty="0" smtClean="0"/>
              <a:t> for our secrets?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773333" y="1834444"/>
            <a:ext cx="0" cy="211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29527" y="1508614"/>
            <a:ext cx="0" cy="5137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88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Algorithm: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SoS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Hierarchy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973418"/>
              </p:ext>
            </p:extLst>
          </p:nvPr>
        </p:nvGraphicFramePr>
        <p:xfrm>
          <a:off x="1520825" y="1078687"/>
          <a:ext cx="56864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07" name="Equation" r:id="rId3" imgW="2235200" imgH="393700" progId="Equation.3">
                  <p:embed/>
                </p:oleObj>
              </mc:Choice>
              <mc:Fallback>
                <p:oleObj name="Equation" r:id="rId3" imgW="2235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0825" y="1078687"/>
                        <a:ext cx="5686425" cy="100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1967512"/>
            <a:ext cx="94329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8000"/>
                </a:solidFill>
              </a:rPr>
              <a:t>Polynomial optimization over </a:t>
            </a:r>
            <a:r>
              <a:rPr lang="en-US" sz="3000" dirty="0" err="1" smtClean="0">
                <a:solidFill>
                  <a:srgbClr val="008000"/>
                </a:solidFill>
              </a:rPr>
              <a:t>hypersphere</a:t>
            </a:r>
            <a:endParaRPr lang="en-US" sz="3000" dirty="0">
              <a:solidFill>
                <a:srgbClr val="008000"/>
              </a:solidFill>
            </a:endParaRPr>
          </a:p>
          <a:p>
            <a:endParaRPr lang="en-US" sz="10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Sum-Of-Squares (</a:t>
            </a:r>
            <a:r>
              <a:rPr lang="en-US" sz="2800" dirty="0" err="1" smtClean="0">
                <a:solidFill>
                  <a:srgbClr val="FF0000"/>
                </a:solidFill>
              </a:rPr>
              <a:t>Parrilo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</a:rPr>
              <a:t>Lasserre</a:t>
            </a:r>
            <a:r>
              <a:rPr lang="en-US" sz="2800" dirty="0" smtClean="0">
                <a:solidFill>
                  <a:srgbClr val="FF0000"/>
                </a:solidFill>
              </a:rPr>
              <a:t>) hierarchy: </a:t>
            </a:r>
          </a:p>
          <a:p>
            <a:r>
              <a:rPr lang="en-US" sz="2800" dirty="0" smtClean="0"/>
              <a:t>gives sequence of SDPs that approximate 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SEP</a:t>
            </a:r>
            <a:r>
              <a:rPr lang="en-US" sz="2800" dirty="0" smtClean="0"/>
              <a:t>(M) </a:t>
            </a:r>
          </a:p>
          <a:p>
            <a:endParaRPr lang="en-US" sz="1000" dirty="0" smtClean="0"/>
          </a:p>
          <a:p>
            <a:r>
              <a:rPr lang="en-US" sz="2800" dirty="0" smtClean="0"/>
              <a:t>-    Round </a:t>
            </a:r>
            <a:r>
              <a:rPr lang="en-US" sz="28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/>
              <a:t> SDP has size </a:t>
            </a:r>
            <a:r>
              <a:rPr lang="en-US" sz="2800" dirty="0" smtClean="0">
                <a:solidFill>
                  <a:srgbClr val="FF0000"/>
                </a:solidFill>
              </a:rPr>
              <a:t>dim(M)</a:t>
            </a:r>
            <a:r>
              <a:rPr lang="en-US" sz="2800" baseline="30000" dirty="0" smtClean="0">
                <a:solidFill>
                  <a:srgbClr val="FF0000"/>
                </a:solidFill>
              </a:rPr>
              <a:t>O(k)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Converge to </a:t>
            </a:r>
            <a:r>
              <a:rPr lang="en-US" sz="2800" dirty="0" err="1"/>
              <a:t>h</a:t>
            </a:r>
            <a:r>
              <a:rPr lang="en-US" sz="2800" baseline="-25000" dirty="0" err="1"/>
              <a:t>SEP</a:t>
            </a:r>
            <a:r>
              <a:rPr lang="en-US" sz="2800" dirty="0"/>
              <a:t>(M)</a:t>
            </a:r>
            <a:r>
              <a:rPr lang="en-US" sz="2800" dirty="0" smtClean="0"/>
              <a:t> when </a:t>
            </a:r>
            <a:r>
              <a:rPr lang="en-US" sz="2800" dirty="0" smtClean="0">
                <a:solidFill>
                  <a:srgbClr val="FF0000"/>
                </a:solidFill>
              </a:rPr>
              <a:t>k -&gt; ∞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800" dirty="0" err="1" smtClean="0">
                <a:solidFill>
                  <a:srgbClr val="3A793E"/>
                </a:solidFill>
              </a:rPr>
              <a:t>SoS</a:t>
            </a:r>
            <a:r>
              <a:rPr lang="en-US" sz="2800" dirty="0" smtClean="0">
                <a:solidFill>
                  <a:srgbClr val="000000"/>
                </a:solidFill>
              </a:rPr>
              <a:t> is the </a:t>
            </a:r>
            <a:r>
              <a:rPr lang="en-US" sz="2800" dirty="0" smtClean="0">
                <a:solidFill>
                  <a:srgbClr val="008000"/>
                </a:solidFill>
              </a:rPr>
              <a:t>strongest SDP hierarchy known </a:t>
            </a:r>
            <a:r>
              <a:rPr lang="en-US" sz="2800" dirty="0" smtClean="0">
                <a:solidFill>
                  <a:srgbClr val="000000"/>
                </a:solidFill>
              </a:rPr>
              <a:t>for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polynomial optimization </a:t>
            </a:r>
            <a:r>
              <a:rPr lang="en-US" sz="2500" dirty="0" smtClean="0">
                <a:solidFill>
                  <a:srgbClr val="000000"/>
                </a:solidFill>
              </a:rPr>
              <a:t>(connections with </a:t>
            </a:r>
            <a:r>
              <a:rPr lang="en-US" sz="2500" dirty="0" err="1" smtClean="0">
                <a:solidFill>
                  <a:srgbClr val="000000"/>
                </a:solidFill>
              </a:rPr>
              <a:t>SoS</a:t>
            </a:r>
            <a:r>
              <a:rPr lang="en-US" sz="2500" dirty="0" smtClean="0">
                <a:solidFill>
                  <a:srgbClr val="000000"/>
                </a:solidFill>
              </a:rPr>
              <a:t> proof system, </a:t>
            </a:r>
          </a:p>
          <a:p>
            <a:r>
              <a:rPr lang="en-US" sz="2500" dirty="0" smtClean="0">
                <a:solidFill>
                  <a:srgbClr val="000000"/>
                </a:solidFill>
              </a:rPr>
              <a:t>real algebraic geometric, Hilbert’s 17</a:t>
            </a:r>
            <a:r>
              <a:rPr lang="en-US" sz="2500" baseline="30000" dirty="0" smtClean="0">
                <a:solidFill>
                  <a:srgbClr val="000000"/>
                </a:solidFill>
              </a:rPr>
              <a:t>th</a:t>
            </a:r>
            <a:r>
              <a:rPr lang="en-US" sz="2500" dirty="0" smtClean="0">
                <a:solidFill>
                  <a:srgbClr val="000000"/>
                </a:solidFill>
              </a:rPr>
              <a:t> problem, …)</a:t>
            </a:r>
            <a:endParaRPr lang="en-US" sz="2500" dirty="0" smtClean="0">
              <a:solidFill>
                <a:srgbClr val="FF0000"/>
              </a:solidFill>
            </a:endParaRP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3000" dirty="0" smtClean="0">
                <a:solidFill>
                  <a:srgbClr val="008000"/>
                </a:solidFill>
              </a:rPr>
              <a:t>We’ll derive </a:t>
            </a:r>
            <a:r>
              <a:rPr lang="en-US" sz="3000" dirty="0" err="1" smtClean="0">
                <a:solidFill>
                  <a:srgbClr val="008000"/>
                </a:solidFill>
              </a:rPr>
              <a:t>SoS</a:t>
            </a:r>
            <a:r>
              <a:rPr lang="en-US" sz="3000" dirty="0" smtClean="0">
                <a:solidFill>
                  <a:srgbClr val="008000"/>
                </a:solidFill>
              </a:rPr>
              <a:t> hierarchy by a quantum argument</a:t>
            </a:r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457200" y="6183139"/>
            <a:ext cx="8051800" cy="5478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199" y="2573515"/>
            <a:ext cx="7628467" cy="202670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2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85209" y="5499782"/>
            <a:ext cx="8047566" cy="11747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Classical Correlations are Shareable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56377"/>
            <a:ext cx="89842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3A793E"/>
                </a:solidFill>
              </a:rPr>
              <a:t>       </a:t>
            </a:r>
            <a:endParaRPr lang="en-US" sz="3000" dirty="0"/>
          </a:p>
          <a:p>
            <a:r>
              <a:rPr lang="en-US" sz="3000" dirty="0" smtClean="0"/>
              <a:t>      Given separable state</a:t>
            </a:r>
            <a:endParaRPr lang="en-US" sz="2600" dirty="0" smtClean="0"/>
          </a:p>
          <a:p>
            <a:r>
              <a:rPr lang="en-US" sz="2600" dirty="0" smtClean="0"/>
              <a:t> </a:t>
            </a:r>
          </a:p>
          <a:p>
            <a:endParaRPr lang="en-US" sz="2600" dirty="0" smtClean="0"/>
          </a:p>
          <a:p>
            <a:r>
              <a:rPr lang="en-US" sz="2600" dirty="0" smtClean="0"/>
              <a:t>       Consider the </a:t>
            </a:r>
            <a:r>
              <a:rPr lang="en-US" sz="2600" i="1" dirty="0" smtClean="0"/>
              <a:t>symmetric extension</a:t>
            </a:r>
          </a:p>
          <a:p>
            <a:endParaRPr lang="en-US" sz="2600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005209"/>
              </p:ext>
            </p:extLst>
          </p:nvPr>
        </p:nvGraphicFramePr>
        <p:xfrm>
          <a:off x="558272" y="3756055"/>
          <a:ext cx="5585353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08" name="Equation" r:id="rId3" imgW="2235200" imgH="419100" progId="Equation.3">
                  <p:embed/>
                </p:oleObj>
              </mc:Choice>
              <mc:Fallback>
                <p:oleObj name="Equation" r:id="rId3" imgW="22352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272" y="3756055"/>
                        <a:ext cx="5585353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5209" y="5499782"/>
            <a:ext cx="8515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90"/>
                </a:solidFill>
              </a:rPr>
              <a:t>Def. </a:t>
            </a:r>
            <a:r>
              <a:rPr lang="en-US" sz="3000" dirty="0" err="1" smtClean="0">
                <a:solidFill>
                  <a:srgbClr val="FF0000"/>
                </a:solidFill>
              </a:rPr>
              <a:t>ρ</a:t>
            </a:r>
            <a:r>
              <a:rPr lang="en-US" sz="3000" baseline="-25000" dirty="0" err="1" smtClean="0">
                <a:solidFill>
                  <a:srgbClr val="FF0000"/>
                </a:solidFill>
              </a:rPr>
              <a:t>AB</a:t>
            </a:r>
            <a:r>
              <a:rPr lang="en-US" sz="3000" dirty="0" smtClean="0"/>
              <a:t> is </a:t>
            </a:r>
            <a:r>
              <a:rPr lang="en-US" sz="3000" dirty="0" smtClean="0">
                <a:solidFill>
                  <a:srgbClr val="FF0000"/>
                </a:solidFill>
              </a:rPr>
              <a:t>k</a:t>
            </a:r>
            <a:r>
              <a:rPr lang="en-US" sz="3000" dirty="0" smtClean="0"/>
              <a:t>-extendible if there is </a:t>
            </a:r>
            <a:r>
              <a:rPr lang="en-US" sz="3000" dirty="0" smtClean="0">
                <a:solidFill>
                  <a:srgbClr val="FF0000"/>
                </a:solidFill>
              </a:rPr>
              <a:t>ρ</a:t>
            </a:r>
            <a:r>
              <a:rPr lang="en-US" sz="3000" baseline="-25000" dirty="0" smtClean="0">
                <a:solidFill>
                  <a:srgbClr val="FF0000"/>
                </a:solidFill>
              </a:rPr>
              <a:t>AB1…</a:t>
            </a:r>
            <a:r>
              <a:rPr lang="en-US" sz="3000" baseline="-25000" dirty="0" err="1" smtClean="0">
                <a:solidFill>
                  <a:srgbClr val="FF0000"/>
                </a:solidFill>
              </a:rPr>
              <a:t>Bk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 smtClean="0"/>
              <a:t>s.t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 for all 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         j in [k],  </a:t>
            </a:r>
            <a:r>
              <a:rPr lang="en-US" sz="3000" dirty="0" err="1" smtClean="0">
                <a:solidFill>
                  <a:srgbClr val="FF0000"/>
                </a:solidFill>
              </a:rPr>
              <a:t>tr</a:t>
            </a:r>
            <a:r>
              <a:rPr lang="en-US" sz="3000" baseline="-25000" dirty="0" smtClean="0">
                <a:solidFill>
                  <a:srgbClr val="FF0000"/>
                </a:solidFill>
              </a:rPr>
              <a:t>\ </a:t>
            </a:r>
            <a:r>
              <a:rPr lang="en-US" sz="3000" baseline="-25000" dirty="0" err="1" smtClean="0">
                <a:solidFill>
                  <a:srgbClr val="FF0000"/>
                </a:solidFill>
              </a:rPr>
              <a:t>Bj</a:t>
            </a:r>
            <a:r>
              <a:rPr lang="en-US" sz="3000" baseline="-25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(</a:t>
            </a:r>
            <a:r>
              <a:rPr lang="en-US" sz="3000" dirty="0">
                <a:solidFill>
                  <a:srgbClr val="FF0000"/>
                </a:solidFill>
              </a:rPr>
              <a:t>ρ</a:t>
            </a:r>
            <a:r>
              <a:rPr lang="en-US" sz="3000" baseline="-25000" dirty="0">
                <a:solidFill>
                  <a:srgbClr val="FF0000"/>
                </a:solidFill>
              </a:rPr>
              <a:t>AB1…</a:t>
            </a:r>
            <a:r>
              <a:rPr lang="en-US" sz="3000" baseline="-25000" dirty="0" err="1" smtClean="0">
                <a:solidFill>
                  <a:srgbClr val="FF0000"/>
                </a:solidFill>
              </a:rPr>
              <a:t>Bk</a:t>
            </a:r>
            <a:r>
              <a:rPr lang="en-US" sz="3000" dirty="0" smtClean="0">
                <a:solidFill>
                  <a:srgbClr val="FF0000"/>
                </a:solidFill>
              </a:rPr>
              <a:t>) = </a:t>
            </a:r>
            <a:r>
              <a:rPr lang="en-US" sz="3000" dirty="0" err="1">
                <a:solidFill>
                  <a:srgbClr val="FF0000"/>
                </a:solidFill>
              </a:rPr>
              <a:t>ρ</a:t>
            </a:r>
            <a:r>
              <a:rPr lang="en-US" sz="3000" baseline="-25000" dirty="0" err="1">
                <a:solidFill>
                  <a:srgbClr val="FF0000"/>
                </a:solidFill>
              </a:rPr>
              <a:t>AB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endParaRPr lang="en-US" sz="30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746875" y="3362463"/>
            <a:ext cx="1190625" cy="968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746875" y="3514864"/>
            <a:ext cx="1343025" cy="8159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746875" y="3756055"/>
            <a:ext cx="1517650" cy="5747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29" idx="1"/>
          </p:cNvCxnSpPr>
          <p:nvPr/>
        </p:nvCxnSpPr>
        <p:spPr>
          <a:xfrm flipV="1">
            <a:off x="6746875" y="4035484"/>
            <a:ext cx="1560258" cy="2953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46875" y="4330838"/>
            <a:ext cx="16446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46875" y="4330838"/>
            <a:ext cx="1644650" cy="397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84396" y="4053839"/>
            <a:ext cx="500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EB0000"/>
                </a:solidFill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57609" y="3114754"/>
            <a:ext cx="7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B0000"/>
                </a:solidFill>
              </a:rPr>
              <a:t>B</a:t>
            </a:r>
            <a:r>
              <a:rPr lang="en-US" sz="2000" baseline="-25000" dirty="0" smtClean="0">
                <a:solidFill>
                  <a:srgbClr val="EB0000"/>
                </a:solidFill>
              </a:rPr>
              <a:t>1</a:t>
            </a:r>
            <a:endParaRPr lang="en-US" sz="2000" dirty="0">
              <a:solidFill>
                <a:srgbClr val="EB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58195" y="3314809"/>
            <a:ext cx="7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B0000"/>
                </a:solidFill>
              </a:rPr>
              <a:t>B</a:t>
            </a:r>
            <a:r>
              <a:rPr lang="en-US" sz="2000" baseline="-25000" dirty="0">
                <a:solidFill>
                  <a:srgbClr val="EB0000"/>
                </a:solidFill>
              </a:rPr>
              <a:t>2</a:t>
            </a:r>
            <a:endParaRPr lang="en-US" sz="2000" dirty="0">
              <a:solidFill>
                <a:srgbClr val="EB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32775" y="3562320"/>
            <a:ext cx="7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B0000"/>
                </a:solidFill>
              </a:rPr>
              <a:t>B</a:t>
            </a:r>
            <a:r>
              <a:rPr lang="en-US" sz="2000" baseline="-25000" dirty="0">
                <a:solidFill>
                  <a:srgbClr val="EB0000"/>
                </a:solidFill>
              </a:rPr>
              <a:t>3</a:t>
            </a:r>
            <a:endParaRPr lang="en-US" sz="2000" dirty="0">
              <a:solidFill>
                <a:srgbClr val="EB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07133" y="3835429"/>
            <a:ext cx="7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B0000"/>
                </a:solidFill>
              </a:rPr>
              <a:t>B</a:t>
            </a:r>
            <a:r>
              <a:rPr lang="en-US" sz="2000" baseline="-25000" dirty="0">
                <a:solidFill>
                  <a:srgbClr val="EB0000"/>
                </a:solidFill>
              </a:rPr>
              <a:t>4</a:t>
            </a:r>
            <a:endParaRPr lang="en-US" sz="2000" dirty="0">
              <a:solidFill>
                <a:srgbClr val="EB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07133" y="4527926"/>
            <a:ext cx="7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EB0000"/>
                </a:solidFill>
              </a:rPr>
              <a:t>B</a:t>
            </a:r>
            <a:r>
              <a:rPr lang="en-US" sz="2000" baseline="-25000" dirty="0" err="1">
                <a:solidFill>
                  <a:srgbClr val="EB0000"/>
                </a:solidFill>
              </a:rPr>
              <a:t>k</a:t>
            </a:r>
            <a:endParaRPr lang="en-US" sz="2000" dirty="0">
              <a:solidFill>
                <a:srgbClr val="EB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91525" y="4130783"/>
            <a:ext cx="7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EB0000"/>
                </a:solidFill>
              </a:rPr>
              <a:t>…</a:t>
            </a:r>
            <a:endParaRPr lang="en-US" sz="2000" dirty="0">
              <a:solidFill>
                <a:srgbClr val="EB0000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358623"/>
              </p:ext>
            </p:extLst>
          </p:nvPr>
        </p:nvGraphicFramePr>
        <p:xfrm>
          <a:off x="4092046" y="1682378"/>
          <a:ext cx="4584700" cy="95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09" name="Equation" r:id="rId5" imgW="1892300" imgH="393700" progId="Equation.3">
                  <p:embed/>
                </p:oleObj>
              </mc:Choice>
              <mc:Fallback>
                <p:oleObj name="Equation" r:id="rId5" imgW="1892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2046" y="1682378"/>
                        <a:ext cx="4584700" cy="954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34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Entanglement is Monogamous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150" y="1189411"/>
            <a:ext cx="84772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>
                <a:solidFill>
                  <a:srgbClr val="000090"/>
                </a:solidFill>
              </a:rPr>
              <a:t>Stormer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69, Hudson &amp; Moody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76, </a:t>
            </a:r>
            <a:r>
              <a:rPr lang="en-US" sz="2200" dirty="0" err="1">
                <a:solidFill>
                  <a:srgbClr val="000090"/>
                </a:solidFill>
              </a:rPr>
              <a:t>Raggio</a:t>
            </a:r>
            <a:r>
              <a:rPr lang="en-US" sz="2200" dirty="0">
                <a:solidFill>
                  <a:srgbClr val="000090"/>
                </a:solidFill>
              </a:rPr>
              <a:t> &amp; Werner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89)</a:t>
            </a:r>
            <a:endParaRPr lang="en-US" sz="2200" dirty="0" smtClean="0"/>
          </a:p>
          <a:p>
            <a:r>
              <a:rPr lang="en-US" sz="3000" dirty="0" err="1" smtClean="0">
                <a:solidFill>
                  <a:srgbClr val="FF0000"/>
                </a:solidFill>
              </a:rPr>
              <a:t>ρ</a:t>
            </a:r>
            <a:r>
              <a:rPr lang="en-US" sz="3000" baseline="-25000" dirty="0" err="1" smtClean="0">
                <a:solidFill>
                  <a:srgbClr val="FF0000"/>
                </a:solidFill>
              </a:rPr>
              <a:t>AB</a:t>
            </a:r>
            <a:r>
              <a:rPr lang="en-US" sz="3000" dirty="0" smtClean="0"/>
              <a:t> separable </a:t>
            </a:r>
            <a:r>
              <a:rPr lang="en-US" sz="3000" dirty="0" err="1" smtClean="0">
                <a:solidFill>
                  <a:srgbClr val="FF0000"/>
                </a:solidFill>
              </a:rPr>
              <a:t>iff</a:t>
            </a:r>
            <a:r>
              <a:rPr lang="en-US" sz="3000" dirty="0"/>
              <a:t>  </a:t>
            </a:r>
            <a:r>
              <a:rPr lang="en-US" sz="3000" dirty="0" err="1" smtClean="0">
                <a:solidFill>
                  <a:srgbClr val="000000"/>
                </a:solidFill>
              </a:rPr>
              <a:t>ρ</a:t>
            </a:r>
            <a:r>
              <a:rPr lang="en-US" sz="3000" baseline="-25000" dirty="0" err="1" smtClean="0">
                <a:solidFill>
                  <a:srgbClr val="000000"/>
                </a:solidFill>
              </a:rPr>
              <a:t>AB</a:t>
            </a:r>
            <a:r>
              <a:rPr lang="en-US" sz="3000" dirty="0" smtClean="0">
                <a:solidFill>
                  <a:srgbClr val="000000"/>
                </a:solidFill>
              </a:rPr>
              <a:t> is </a:t>
            </a:r>
            <a:r>
              <a:rPr lang="en-US" sz="3000" dirty="0" smtClean="0">
                <a:solidFill>
                  <a:srgbClr val="FF0000"/>
                </a:solidFill>
              </a:rPr>
              <a:t>k</a:t>
            </a:r>
            <a:r>
              <a:rPr lang="en-US" sz="3000" dirty="0" smtClean="0">
                <a:solidFill>
                  <a:srgbClr val="000000"/>
                </a:solidFill>
              </a:rPr>
              <a:t>-extendible </a:t>
            </a:r>
            <a:r>
              <a:rPr lang="en-US" sz="3000" dirty="0" smtClean="0"/>
              <a:t>for all </a:t>
            </a:r>
            <a:r>
              <a:rPr lang="en-US" sz="3000" dirty="0" smtClean="0">
                <a:solidFill>
                  <a:srgbClr val="FF0000"/>
                </a:solidFill>
              </a:rPr>
              <a:t>k</a:t>
            </a:r>
          </a:p>
          <a:p>
            <a:r>
              <a:rPr lang="en-US" sz="2200" b="1" dirty="0" smtClean="0">
                <a:solidFill>
                  <a:srgbClr val="3A793E"/>
                </a:solidFill>
              </a:rPr>
              <a:t>           </a:t>
            </a:r>
            <a:endParaRPr lang="en-US" sz="2200" dirty="0">
              <a:solidFill>
                <a:srgbClr val="000090"/>
              </a:solidFill>
            </a:endParaRPr>
          </a:p>
          <a:p>
            <a:endParaRPr lang="en-US" sz="3000" dirty="0" smtClean="0">
              <a:solidFill>
                <a:srgbClr val="000090"/>
              </a:solidFill>
            </a:endParaRPr>
          </a:p>
          <a:p>
            <a:endParaRPr lang="en-US" sz="3000" dirty="0" smtClean="0">
              <a:solidFill>
                <a:srgbClr val="EB0000"/>
              </a:solidFill>
            </a:endParaRPr>
          </a:p>
          <a:p>
            <a:endParaRPr lang="en-US" sz="2600" dirty="0" smtClean="0">
              <a:solidFill>
                <a:srgbClr val="EB0000"/>
              </a:solidFill>
            </a:endParaRPr>
          </a:p>
          <a:p>
            <a:endParaRPr lang="en-US" sz="2600" dirty="0">
              <a:solidFill>
                <a:srgbClr val="EB0000"/>
              </a:solidFill>
            </a:endParaRP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4" y="2280383"/>
            <a:ext cx="6270626" cy="463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9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SoS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as optimization over </a:t>
            </a:r>
          </a:p>
          <a:p>
            <a:r>
              <a:rPr lang="en-GB" sz="4800" b="1" i="1" dirty="0">
                <a:solidFill>
                  <a:srgbClr val="3366FF"/>
                </a:solidFill>
                <a:latin typeface="Calibri"/>
                <a:cs typeface="Calibri"/>
              </a:rPr>
              <a:t>k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-extensions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764" y="1905318"/>
            <a:ext cx="843945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(Doherty, </a:t>
            </a:r>
            <a:r>
              <a:rPr lang="en-US" sz="2200" dirty="0" err="1" smtClean="0">
                <a:solidFill>
                  <a:srgbClr val="000090"/>
                </a:solidFill>
              </a:rPr>
              <a:t>Parrilo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Spedalieri</a:t>
            </a:r>
            <a:r>
              <a:rPr lang="en-US" sz="2200" dirty="0" smtClean="0">
                <a:solidFill>
                  <a:srgbClr val="000090"/>
                </a:solidFill>
              </a:rPr>
              <a:t> ‘01) </a:t>
            </a:r>
            <a:r>
              <a:rPr lang="en-US" sz="3000" dirty="0" smtClean="0">
                <a:solidFill>
                  <a:srgbClr val="FF0000"/>
                </a:solidFill>
              </a:rPr>
              <a:t>k</a:t>
            </a:r>
            <a:r>
              <a:rPr lang="en-US" sz="3000" dirty="0" smtClean="0"/>
              <a:t>-level </a:t>
            </a:r>
            <a:r>
              <a:rPr lang="en-US" sz="3000" dirty="0" err="1" smtClean="0"/>
              <a:t>SoS</a:t>
            </a:r>
            <a:r>
              <a:rPr lang="en-US" sz="3000" dirty="0" smtClean="0"/>
              <a:t> SDP for </a:t>
            </a:r>
            <a:r>
              <a:rPr lang="en-US" sz="3000" dirty="0" err="1" smtClean="0">
                <a:solidFill>
                  <a:srgbClr val="FF0000"/>
                </a:solidFill>
              </a:rPr>
              <a:t>h</a:t>
            </a:r>
            <a:r>
              <a:rPr lang="en-US" sz="3000" baseline="-25000" dirty="0" err="1" smtClean="0">
                <a:solidFill>
                  <a:srgbClr val="FF0000"/>
                </a:solidFill>
              </a:rPr>
              <a:t>SEP</a:t>
            </a:r>
            <a:r>
              <a:rPr lang="en-US" sz="3000" dirty="0" smtClean="0">
                <a:solidFill>
                  <a:srgbClr val="FF0000"/>
                </a:solidFill>
              </a:rPr>
              <a:t>(M)</a:t>
            </a:r>
            <a:r>
              <a:rPr lang="en-US" sz="3000" dirty="0" smtClean="0"/>
              <a:t> is </a:t>
            </a:r>
            <a:r>
              <a:rPr lang="en-US" sz="3000" i="1" dirty="0" smtClean="0"/>
              <a:t>equivalent</a:t>
            </a:r>
            <a:r>
              <a:rPr lang="en-US" sz="3000" dirty="0" smtClean="0"/>
              <a:t> to optimization over </a:t>
            </a:r>
            <a:r>
              <a:rPr lang="en-US" sz="3000" dirty="0" smtClean="0">
                <a:solidFill>
                  <a:srgbClr val="FF0000"/>
                </a:solidFill>
              </a:rPr>
              <a:t>k</a:t>
            </a:r>
            <a:r>
              <a:rPr lang="en-US" sz="3000" dirty="0" smtClean="0"/>
              <a:t>-extendible states</a:t>
            </a:r>
          </a:p>
          <a:p>
            <a:r>
              <a:rPr lang="en-US" sz="2500" dirty="0" smtClean="0"/>
              <a:t>(plus PPT (positive partial transpose) test)</a:t>
            </a:r>
            <a:r>
              <a:rPr lang="en-US" sz="3000" dirty="0" smtClean="0"/>
              <a:t>:</a:t>
            </a:r>
            <a:r>
              <a:rPr lang="en-US" sz="3000" dirty="0" smtClean="0">
                <a:solidFill>
                  <a:srgbClr val="000090"/>
                </a:solidFill>
              </a:rPr>
              <a:t>          </a:t>
            </a:r>
            <a:endParaRPr lang="en-US" sz="3000" dirty="0">
              <a:solidFill>
                <a:srgbClr val="000090"/>
              </a:solidFill>
            </a:endParaRPr>
          </a:p>
          <a:p>
            <a:endParaRPr lang="en-US" sz="3000" dirty="0" smtClean="0">
              <a:solidFill>
                <a:srgbClr val="000090"/>
              </a:solidFill>
            </a:endParaRPr>
          </a:p>
          <a:p>
            <a:endParaRPr lang="en-US" sz="3000" dirty="0" smtClean="0">
              <a:solidFill>
                <a:srgbClr val="EB0000"/>
              </a:solidFill>
            </a:endParaRPr>
          </a:p>
          <a:p>
            <a:endParaRPr lang="en-US" sz="2200" dirty="0" smtClean="0">
              <a:solidFill>
                <a:srgbClr val="EB0000"/>
              </a:solidFill>
            </a:endParaRPr>
          </a:p>
          <a:p>
            <a:r>
              <a:rPr lang="en-US" sz="2200" dirty="0">
                <a:solidFill>
                  <a:srgbClr val="000090"/>
                </a:solidFill>
              </a:rPr>
              <a:t>(</a:t>
            </a:r>
            <a:r>
              <a:rPr lang="en-US" sz="2200" dirty="0" err="1">
                <a:solidFill>
                  <a:srgbClr val="000090"/>
                </a:solidFill>
              </a:rPr>
              <a:t>Stormer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69, Hudson &amp; Moody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76, </a:t>
            </a:r>
            <a:r>
              <a:rPr lang="en-US" sz="2200" dirty="0" err="1">
                <a:solidFill>
                  <a:srgbClr val="000090"/>
                </a:solidFill>
              </a:rPr>
              <a:t>Raggio</a:t>
            </a:r>
            <a:r>
              <a:rPr lang="en-US" sz="2200" dirty="0">
                <a:solidFill>
                  <a:srgbClr val="000090"/>
                </a:solidFill>
              </a:rPr>
              <a:t> &amp; Werner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89</a:t>
            </a:r>
            <a:r>
              <a:rPr lang="en-US" sz="2200" dirty="0" smtClean="0">
                <a:solidFill>
                  <a:srgbClr val="000090"/>
                </a:solidFill>
              </a:rPr>
              <a:t>) </a:t>
            </a:r>
          </a:p>
          <a:p>
            <a:r>
              <a:rPr lang="en-US" sz="3000" dirty="0" smtClean="0"/>
              <a:t>give alternative proof that hierarchy converges</a:t>
            </a:r>
            <a:endParaRPr lang="en-US" sz="3000" dirty="0"/>
          </a:p>
          <a:p>
            <a:endParaRPr lang="en-US" sz="2600" dirty="0">
              <a:solidFill>
                <a:srgbClr val="EB0000"/>
              </a:solidFill>
            </a:endParaRPr>
          </a:p>
          <a:p>
            <a:r>
              <a:rPr lang="en-US" sz="2200" dirty="0">
                <a:solidFill>
                  <a:srgbClr val="000090"/>
                </a:solidFill>
              </a:rPr>
              <a:t>(Barak, B., Harrow, </a:t>
            </a:r>
            <a:r>
              <a:rPr lang="en-US" sz="2200" dirty="0" err="1">
                <a:solidFill>
                  <a:srgbClr val="000090"/>
                </a:solidFill>
              </a:rPr>
              <a:t>Kelner</a:t>
            </a:r>
            <a:r>
              <a:rPr lang="en-US" sz="2200" dirty="0">
                <a:solidFill>
                  <a:srgbClr val="000090"/>
                </a:solidFill>
              </a:rPr>
              <a:t>, </a:t>
            </a:r>
            <a:r>
              <a:rPr lang="en-US" sz="2200" dirty="0" err="1">
                <a:solidFill>
                  <a:srgbClr val="000090"/>
                </a:solidFill>
              </a:rPr>
              <a:t>Steurer</a:t>
            </a:r>
            <a:r>
              <a:rPr lang="en-US" sz="2200" dirty="0">
                <a:solidFill>
                  <a:srgbClr val="000090"/>
                </a:solidFill>
              </a:rPr>
              <a:t>, Zhou ‘12</a:t>
            </a:r>
            <a:r>
              <a:rPr lang="en-US" sz="2200" dirty="0" smtClean="0">
                <a:solidFill>
                  <a:srgbClr val="000090"/>
                </a:solidFill>
              </a:rPr>
              <a:t>)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gives a proof of equivalence</a:t>
            </a:r>
            <a:endParaRPr lang="en-US" sz="3000" dirty="0">
              <a:solidFill>
                <a:srgbClr val="000000"/>
              </a:solidFill>
            </a:endParaRPr>
          </a:p>
          <a:p>
            <a:endParaRPr lang="en-US" sz="2600" dirty="0" smtClean="0"/>
          </a:p>
          <a:p>
            <a:endParaRPr lang="en-US" sz="2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863795"/>
              </p:ext>
            </p:extLst>
          </p:nvPr>
        </p:nvGraphicFramePr>
        <p:xfrm>
          <a:off x="420688" y="3535363"/>
          <a:ext cx="79486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7" name="Equation" r:id="rId3" imgW="3124200" imgH="266700" progId="Equation.3">
                  <p:embed/>
                </p:oleObj>
              </mc:Choice>
              <mc:Fallback>
                <p:oleObj name="Equation" r:id="rId3" imgW="31242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3535363"/>
                        <a:ext cx="7948612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324556" y="4501444"/>
            <a:ext cx="9821334" cy="2468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SoS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as optimization over </a:t>
            </a:r>
          </a:p>
          <a:p>
            <a:r>
              <a:rPr lang="en-GB" sz="4800" b="1" i="1" dirty="0">
                <a:solidFill>
                  <a:srgbClr val="3366FF"/>
                </a:solidFill>
                <a:latin typeface="Calibri"/>
                <a:cs typeface="Calibri"/>
              </a:rPr>
              <a:t>k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-extensions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764" y="1905318"/>
            <a:ext cx="84394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(Doherty, </a:t>
            </a:r>
            <a:r>
              <a:rPr lang="en-US" sz="2200" dirty="0" err="1" smtClean="0">
                <a:solidFill>
                  <a:srgbClr val="000090"/>
                </a:solidFill>
              </a:rPr>
              <a:t>Parrilo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Spedalieri</a:t>
            </a:r>
            <a:r>
              <a:rPr lang="en-US" sz="2200" dirty="0" smtClean="0">
                <a:solidFill>
                  <a:srgbClr val="000090"/>
                </a:solidFill>
              </a:rPr>
              <a:t> ‘01) </a:t>
            </a:r>
            <a:r>
              <a:rPr lang="en-US" sz="3000" dirty="0" smtClean="0">
                <a:solidFill>
                  <a:srgbClr val="FF0000"/>
                </a:solidFill>
              </a:rPr>
              <a:t>k</a:t>
            </a:r>
            <a:r>
              <a:rPr lang="en-US" sz="3000" dirty="0" smtClean="0"/>
              <a:t>-level </a:t>
            </a:r>
            <a:r>
              <a:rPr lang="en-US" sz="3000" dirty="0" err="1" smtClean="0"/>
              <a:t>SoS</a:t>
            </a:r>
            <a:r>
              <a:rPr lang="en-US" sz="3000" dirty="0" smtClean="0"/>
              <a:t> SDP for </a:t>
            </a:r>
            <a:r>
              <a:rPr lang="en-US" sz="3000" dirty="0" err="1" smtClean="0">
                <a:solidFill>
                  <a:srgbClr val="FF0000"/>
                </a:solidFill>
              </a:rPr>
              <a:t>h</a:t>
            </a:r>
            <a:r>
              <a:rPr lang="en-US" sz="3000" baseline="-25000" dirty="0" err="1" smtClean="0">
                <a:solidFill>
                  <a:srgbClr val="FF0000"/>
                </a:solidFill>
              </a:rPr>
              <a:t>SEP</a:t>
            </a:r>
            <a:r>
              <a:rPr lang="en-US" sz="3000" dirty="0" smtClean="0">
                <a:solidFill>
                  <a:srgbClr val="FF0000"/>
                </a:solidFill>
              </a:rPr>
              <a:t>(M)</a:t>
            </a:r>
            <a:r>
              <a:rPr lang="en-US" sz="3000" dirty="0" smtClean="0"/>
              <a:t> is </a:t>
            </a:r>
            <a:r>
              <a:rPr lang="en-US" sz="3000" i="1" dirty="0" smtClean="0"/>
              <a:t>equivalent</a:t>
            </a:r>
            <a:r>
              <a:rPr lang="en-US" sz="3000" dirty="0" smtClean="0"/>
              <a:t> to optimization over </a:t>
            </a:r>
            <a:r>
              <a:rPr lang="en-US" sz="3000" dirty="0" smtClean="0">
                <a:solidFill>
                  <a:srgbClr val="FF0000"/>
                </a:solidFill>
              </a:rPr>
              <a:t>k</a:t>
            </a:r>
            <a:r>
              <a:rPr lang="en-US" sz="3000" dirty="0" smtClean="0"/>
              <a:t>-extendible states</a:t>
            </a:r>
          </a:p>
          <a:p>
            <a:r>
              <a:rPr lang="en-US" sz="2500" dirty="0" smtClean="0"/>
              <a:t>(plus PPT (positive partial transpose) test)</a:t>
            </a:r>
            <a:r>
              <a:rPr lang="en-US" sz="3000" dirty="0" smtClean="0"/>
              <a:t>:</a:t>
            </a:r>
            <a:r>
              <a:rPr lang="en-US" sz="3000" dirty="0" smtClean="0">
                <a:solidFill>
                  <a:srgbClr val="000090"/>
                </a:solidFill>
              </a:rPr>
              <a:t>          </a:t>
            </a:r>
            <a:endParaRPr lang="en-US" sz="3000" dirty="0">
              <a:solidFill>
                <a:srgbClr val="000090"/>
              </a:solidFill>
            </a:endParaRPr>
          </a:p>
          <a:p>
            <a:endParaRPr lang="en-US" sz="3000" dirty="0" smtClean="0">
              <a:solidFill>
                <a:srgbClr val="000090"/>
              </a:solidFill>
            </a:endParaRPr>
          </a:p>
          <a:p>
            <a:endParaRPr lang="en-US" sz="3000" dirty="0" smtClean="0">
              <a:solidFill>
                <a:srgbClr val="EB0000"/>
              </a:solidFill>
            </a:endParaRPr>
          </a:p>
          <a:p>
            <a:endParaRPr lang="en-US" sz="2200" dirty="0" smtClean="0">
              <a:solidFill>
                <a:srgbClr val="EB0000"/>
              </a:solidFill>
            </a:endParaRPr>
          </a:p>
          <a:p>
            <a:r>
              <a:rPr lang="en-US" sz="2200" dirty="0">
                <a:solidFill>
                  <a:srgbClr val="000090"/>
                </a:solidFill>
              </a:rPr>
              <a:t>(</a:t>
            </a:r>
            <a:r>
              <a:rPr lang="en-US" sz="2200" dirty="0" err="1">
                <a:solidFill>
                  <a:srgbClr val="000090"/>
                </a:solidFill>
              </a:rPr>
              <a:t>Stormer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69, Hudson &amp; Moody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76, </a:t>
            </a:r>
            <a:r>
              <a:rPr lang="en-US" sz="2200" dirty="0" err="1">
                <a:solidFill>
                  <a:srgbClr val="000090"/>
                </a:solidFill>
              </a:rPr>
              <a:t>Raggio</a:t>
            </a:r>
            <a:r>
              <a:rPr lang="en-US" sz="2200" dirty="0">
                <a:solidFill>
                  <a:srgbClr val="000090"/>
                </a:solidFill>
              </a:rPr>
              <a:t> &amp; Werner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89</a:t>
            </a:r>
            <a:r>
              <a:rPr lang="en-US" sz="2200" dirty="0" smtClean="0">
                <a:solidFill>
                  <a:srgbClr val="000090"/>
                </a:solidFill>
              </a:rPr>
              <a:t>) </a:t>
            </a:r>
          </a:p>
          <a:p>
            <a:r>
              <a:rPr lang="en-US" sz="3000" dirty="0" smtClean="0"/>
              <a:t>give alternative proof that hierarchy converges</a:t>
            </a:r>
          </a:p>
          <a:p>
            <a:r>
              <a:rPr lang="en-US" sz="2200" dirty="0" smtClean="0"/>
              <a:t>(before the hierarchy was even defined :-)</a:t>
            </a:r>
            <a:endParaRPr lang="en-US" sz="2200" dirty="0"/>
          </a:p>
          <a:p>
            <a:endParaRPr lang="en-US" sz="2000" dirty="0">
              <a:solidFill>
                <a:srgbClr val="EB0000"/>
              </a:solidFill>
            </a:endParaRPr>
          </a:p>
          <a:p>
            <a:r>
              <a:rPr lang="en-US" sz="2200" dirty="0">
                <a:solidFill>
                  <a:srgbClr val="000090"/>
                </a:solidFill>
              </a:rPr>
              <a:t>(Barak, B., Harrow, </a:t>
            </a:r>
            <a:r>
              <a:rPr lang="en-US" sz="2200" dirty="0" err="1">
                <a:solidFill>
                  <a:srgbClr val="000090"/>
                </a:solidFill>
              </a:rPr>
              <a:t>Kelner</a:t>
            </a:r>
            <a:r>
              <a:rPr lang="en-US" sz="2200" dirty="0">
                <a:solidFill>
                  <a:srgbClr val="000090"/>
                </a:solidFill>
              </a:rPr>
              <a:t>, </a:t>
            </a:r>
            <a:r>
              <a:rPr lang="en-US" sz="2200" dirty="0" err="1">
                <a:solidFill>
                  <a:srgbClr val="000090"/>
                </a:solidFill>
              </a:rPr>
              <a:t>Steurer</a:t>
            </a:r>
            <a:r>
              <a:rPr lang="en-US" sz="2200" dirty="0">
                <a:solidFill>
                  <a:srgbClr val="000090"/>
                </a:solidFill>
              </a:rPr>
              <a:t>, Zhou ‘12</a:t>
            </a:r>
            <a:r>
              <a:rPr lang="en-US" sz="2200" dirty="0" smtClean="0">
                <a:solidFill>
                  <a:srgbClr val="000090"/>
                </a:solidFill>
              </a:rPr>
              <a:t>)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gives a proof of equivalence</a:t>
            </a:r>
            <a:endParaRPr lang="en-US" sz="3000" dirty="0">
              <a:solidFill>
                <a:srgbClr val="000000"/>
              </a:solidFill>
            </a:endParaRPr>
          </a:p>
          <a:p>
            <a:endParaRPr lang="en-US" sz="2600" dirty="0" smtClean="0"/>
          </a:p>
          <a:p>
            <a:endParaRPr lang="en-US" sz="2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193517"/>
              </p:ext>
            </p:extLst>
          </p:nvPr>
        </p:nvGraphicFramePr>
        <p:xfrm>
          <a:off x="420688" y="3535363"/>
          <a:ext cx="79486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92" name="Equation" r:id="rId3" imgW="3124200" imgH="266700" progId="Equation.3">
                  <p:embed/>
                </p:oleObj>
              </mc:Choice>
              <mc:Fallback>
                <p:oleObj name="Equation" r:id="rId3" imgW="31242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3535363"/>
                        <a:ext cx="7948612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286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5208" y="4150519"/>
            <a:ext cx="8582202" cy="1725063"/>
          </a:xfrm>
          <a:prstGeom prst="rect">
            <a:avLst/>
          </a:prstGeom>
          <a:solidFill>
            <a:srgbClr val="F8FF8C">
              <a:alpha val="78000"/>
            </a:srgbClr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How close to separable are </a:t>
            </a:r>
          </a:p>
          <a:p>
            <a:r>
              <a:rPr lang="en-GB" sz="4800" b="1" i="1" dirty="0" smtClean="0">
                <a:solidFill>
                  <a:srgbClr val="3366FF"/>
                </a:solidFill>
                <a:latin typeface="Calibri"/>
                <a:cs typeface="Calibri"/>
              </a:rPr>
              <a:t>k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-extendible states?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764" y="1720599"/>
            <a:ext cx="847725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Christandl</a:t>
            </a:r>
            <a:r>
              <a:rPr lang="en-US" sz="2200" dirty="0" smtClean="0">
                <a:solidFill>
                  <a:srgbClr val="000090"/>
                </a:solidFill>
              </a:rPr>
              <a:t>, Koenig, </a:t>
            </a:r>
            <a:r>
              <a:rPr lang="en-US" sz="2200" dirty="0" err="1" smtClean="0">
                <a:solidFill>
                  <a:srgbClr val="000090"/>
                </a:solidFill>
              </a:rPr>
              <a:t>Mitschison</a:t>
            </a:r>
            <a:r>
              <a:rPr lang="en-US" sz="2200" dirty="0" smtClean="0">
                <a:solidFill>
                  <a:srgbClr val="000090"/>
                </a:solidFill>
              </a:rPr>
              <a:t>, Renner ‘05) </a:t>
            </a:r>
            <a:r>
              <a:rPr lang="en-US" sz="2200" dirty="0" smtClean="0"/>
              <a:t>De </a:t>
            </a:r>
            <a:r>
              <a:rPr lang="en-US" sz="2200" dirty="0" err="1" smtClean="0"/>
              <a:t>Finetti</a:t>
            </a:r>
            <a:r>
              <a:rPr lang="en-US" sz="2200" dirty="0" smtClean="0"/>
              <a:t> Bound</a:t>
            </a:r>
          </a:p>
          <a:p>
            <a:endParaRPr lang="en-US" sz="2200" dirty="0">
              <a:solidFill>
                <a:srgbClr val="00009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If </a:t>
            </a:r>
            <a:r>
              <a:rPr lang="en-US" sz="2800" dirty="0" err="1">
                <a:solidFill>
                  <a:srgbClr val="FF0000"/>
                </a:solidFill>
              </a:rPr>
              <a:t>ρ</a:t>
            </a:r>
            <a:r>
              <a:rPr lang="en-US" sz="2800" baseline="-25000" dirty="0" err="1">
                <a:solidFill>
                  <a:srgbClr val="FF0000"/>
                </a:solidFill>
              </a:rPr>
              <a:t>AB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is </a:t>
            </a:r>
            <a:r>
              <a:rPr lang="en-US" sz="28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000000"/>
                </a:solidFill>
              </a:rPr>
              <a:t>-extendible</a:t>
            </a:r>
            <a:endParaRPr lang="en-US" sz="2800" dirty="0" smtClean="0">
              <a:solidFill>
                <a:srgbClr val="000090"/>
              </a:solidFill>
            </a:endParaRPr>
          </a:p>
          <a:p>
            <a:endParaRPr lang="en-US" sz="2800" dirty="0" smtClean="0">
              <a:solidFill>
                <a:srgbClr val="000090"/>
              </a:solidFill>
            </a:endParaRPr>
          </a:p>
          <a:p>
            <a:endParaRPr lang="en-US" sz="1000" dirty="0">
              <a:solidFill>
                <a:srgbClr val="00009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But</a:t>
            </a:r>
            <a:r>
              <a:rPr lang="en-US" sz="2800" dirty="0" smtClean="0">
                <a:solidFill>
                  <a:srgbClr val="000000"/>
                </a:solidFill>
              </a:rPr>
              <a:t> there are 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000000"/>
                </a:solidFill>
              </a:rPr>
              <a:t>-extendible </a:t>
            </a:r>
            <a:r>
              <a:rPr lang="en-US" sz="2800" dirty="0">
                <a:solidFill>
                  <a:srgbClr val="000000"/>
                </a:solidFill>
              </a:rPr>
              <a:t>states </a:t>
            </a:r>
            <a:r>
              <a:rPr lang="en-US" sz="2800" dirty="0" err="1" smtClean="0">
                <a:solidFill>
                  <a:srgbClr val="FF0000"/>
                </a:solidFill>
              </a:rPr>
              <a:t>ρ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AB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s.t</a:t>
            </a:r>
            <a:r>
              <a:rPr lang="en-US" sz="2800" dirty="0" err="1" smtClean="0">
                <a:solidFill>
                  <a:srgbClr val="000000"/>
                </a:solidFill>
              </a:rPr>
              <a:t>.</a:t>
            </a:r>
            <a:r>
              <a:rPr lang="en-US" sz="2800" dirty="0" smtClean="0">
                <a:solidFill>
                  <a:srgbClr val="000000"/>
                </a:solidFill>
              </a:rPr>
              <a:t>      </a:t>
            </a:r>
            <a:r>
              <a:rPr lang="en-US" sz="3000" dirty="0" smtClean="0">
                <a:solidFill>
                  <a:srgbClr val="000090"/>
                </a:solidFill>
              </a:rPr>
              <a:t>     </a:t>
            </a:r>
            <a:endParaRPr lang="en-US" sz="3000" dirty="0">
              <a:solidFill>
                <a:srgbClr val="000090"/>
              </a:solidFill>
            </a:endParaRPr>
          </a:p>
          <a:p>
            <a:endParaRPr lang="en-US" sz="3000" dirty="0" smtClean="0">
              <a:solidFill>
                <a:srgbClr val="000090"/>
              </a:solidFill>
            </a:endParaRPr>
          </a:p>
          <a:p>
            <a:r>
              <a:rPr lang="en-US" sz="2800" dirty="0" smtClean="0">
                <a:solidFill>
                  <a:srgbClr val="000090"/>
                </a:solidFill>
              </a:rPr>
              <a:t>Improved de </a:t>
            </a:r>
            <a:r>
              <a:rPr lang="en-US" sz="2800" dirty="0" err="1" smtClean="0">
                <a:solidFill>
                  <a:srgbClr val="000090"/>
                </a:solidFill>
              </a:rPr>
              <a:t>Finetti</a:t>
            </a:r>
            <a:r>
              <a:rPr lang="en-US" sz="2800" dirty="0" smtClean="0">
                <a:solidFill>
                  <a:srgbClr val="000090"/>
                </a:solidFill>
              </a:rPr>
              <a:t> Bound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800" dirty="0" smtClean="0"/>
              <a:t>If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ρ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AB</a:t>
            </a:r>
            <a:r>
              <a:rPr lang="en-US" sz="2800" baseline="-250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is</a:t>
            </a:r>
            <a:r>
              <a:rPr lang="en-US" sz="2800" dirty="0" smtClean="0">
                <a:solidFill>
                  <a:srgbClr val="FF0000"/>
                </a:solidFill>
              </a:rPr>
              <a:t> k</a:t>
            </a:r>
            <a:r>
              <a:rPr lang="en-US" sz="2800" dirty="0" smtClean="0">
                <a:solidFill>
                  <a:srgbClr val="000000"/>
                </a:solidFill>
              </a:rPr>
              <a:t>-extendible: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for 1-LOCC or 2 norm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160049"/>
              </p:ext>
            </p:extLst>
          </p:nvPr>
        </p:nvGraphicFramePr>
        <p:xfrm>
          <a:off x="3496910" y="4600821"/>
          <a:ext cx="5270500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44" name="Equation" r:id="rId3" imgW="2108200" imgH="508000" progId="Equation.3">
                  <p:embed/>
                </p:oleObj>
              </mc:Choice>
              <mc:Fallback>
                <p:oleObj name="Equation" r:id="rId3" imgW="21082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6910" y="4600821"/>
                        <a:ext cx="5270500" cy="1274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104886"/>
              </p:ext>
            </p:extLst>
          </p:nvPr>
        </p:nvGraphicFramePr>
        <p:xfrm>
          <a:off x="6132160" y="3228358"/>
          <a:ext cx="278606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45" name="Equation" r:id="rId5" imgW="1371600" imgH="482600" progId="Equation.3">
                  <p:embed/>
                </p:oleObj>
              </mc:Choice>
              <mc:Fallback>
                <p:oleObj name="Equation" r:id="rId5" imgW="1371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32160" y="3228358"/>
                        <a:ext cx="278606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5208" y="5903893"/>
            <a:ext cx="931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k=2ln(2)ε</a:t>
            </a:r>
            <a:r>
              <a:rPr lang="en-US" sz="2800" baseline="30000" dirty="0" smtClean="0">
                <a:solidFill>
                  <a:srgbClr val="FF0000"/>
                </a:solidFill>
              </a:rPr>
              <a:t>-2</a:t>
            </a:r>
            <a:r>
              <a:rPr lang="en-US" sz="2800" dirty="0" smtClean="0">
                <a:solidFill>
                  <a:srgbClr val="FF0000"/>
                </a:solidFill>
              </a:rPr>
              <a:t>log|A| </a:t>
            </a:r>
            <a:r>
              <a:rPr lang="en-US" sz="2800" dirty="0" smtClean="0"/>
              <a:t>rounds of </a:t>
            </a:r>
            <a:r>
              <a:rPr lang="en-US" sz="2800" dirty="0" err="1" smtClean="0"/>
              <a:t>SoS</a:t>
            </a:r>
            <a:r>
              <a:rPr lang="en-US" sz="2800" dirty="0" smtClean="0"/>
              <a:t> solves the problem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ith a SDP of size </a:t>
            </a:r>
            <a:r>
              <a:rPr lang="en-US" sz="2800" dirty="0" smtClean="0">
                <a:solidFill>
                  <a:srgbClr val="FF0000"/>
                </a:solidFill>
              </a:rPr>
              <a:t>|A||</a:t>
            </a:r>
            <a:r>
              <a:rPr lang="en-US" sz="2800" dirty="0" err="1" smtClean="0">
                <a:solidFill>
                  <a:srgbClr val="FF0000"/>
                </a:solidFill>
              </a:rPr>
              <a:t>B|</a:t>
            </a:r>
            <a:r>
              <a:rPr lang="en-US" sz="2800" baseline="30000" dirty="0" err="1" smtClean="0">
                <a:solidFill>
                  <a:srgbClr val="FF0000"/>
                </a:solidFill>
              </a:rPr>
              <a:t>k</a:t>
            </a:r>
            <a:r>
              <a:rPr lang="en-US" sz="2800" baseline="300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= </a:t>
            </a:r>
            <a:r>
              <a:rPr lang="en-US" sz="2800" dirty="0" err="1" smtClean="0">
                <a:solidFill>
                  <a:srgbClr val="FF0000"/>
                </a:solidFill>
              </a:rPr>
              <a:t>exp</a:t>
            </a:r>
            <a:r>
              <a:rPr lang="en-US" sz="2800" dirty="0" smtClean="0">
                <a:solidFill>
                  <a:srgbClr val="FF0000"/>
                </a:solidFill>
              </a:rPr>
              <a:t>(O(ε</a:t>
            </a:r>
            <a:r>
              <a:rPr lang="en-US" sz="2800" baseline="30000" dirty="0">
                <a:solidFill>
                  <a:srgbClr val="FF0000"/>
                </a:solidFill>
              </a:rPr>
              <a:t>-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log|A| </a:t>
            </a:r>
            <a:r>
              <a:rPr lang="en-US" sz="2800" dirty="0" err="1" smtClean="0">
                <a:solidFill>
                  <a:srgbClr val="FF0000"/>
                </a:solidFill>
              </a:rPr>
              <a:t>log|B</a:t>
            </a:r>
            <a:r>
              <a:rPr lang="en-US" sz="2800" dirty="0" smtClean="0">
                <a:solidFill>
                  <a:srgbClr val="FF0000"/>
                </a:solidFill>
              </a:rPr>
              <a:t>|))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207186"/>
              </p:ext>
            </p:extLst>
          </p:nvPr>
        </p:nvGraphicFramePr>
        <p:xfrm>
          <a:off x="3330399" y="2118696"/>
          <a:ext cx="291465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46" name="Equation" r:id="rId7" imgW="1435100" imgH="546100" progId="Equation.3">
                  <p:embed/>
                </p:oleObj>
              </mc:Choice>
              <mc:Fallback>
                <p:oleObj name="Equation" r:id="rId7" imgW="14351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30399" y="2118696"/>
                        <a:ext cx="2914650" cy="110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85208" y="1739683"/>
            <a:ext cx="7166681" cy="14886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324556" y="4076864"/>
            <a:ext cx="9821334" cy="289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2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5208" y="4600821"/>
            <a:ext cx="8582202" cy="1725063"/>
          </a:xfrm>
          <a:prstGeom prst="rect">
            <a:avLst/>
          </a:prstGeom>
          <a:solidFill>
            <a:srgbClr val="F8FF8C">
              <a:alpha val="78000"/>
            </a:srgbClr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How close to separable are </a:t>
            </a:r>
          </a:p>
          <a:p>
            <a:r>
              <a:rPr lang="en-GB" sz="4800" b="1" i="1" dirty="0" smtClean="0">
                <a:solidFill>
                  <a:srgbClr val="3366FF"/>
                </a:solidFill>
                <a:latin typeface="Calibri"/>
                <a:cs typeface="Calibri"/>
              </a:rPr>
              <a:t>k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-extendible states?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764" y="1720599"/>
            <a:ext cx="847725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Christandl</a:t>
            </a:r>
            <a:r>
              <a:rPr lang="en-US" sz="2200" dirty="0" smtClean="0">
                <a:solidFill>
                  <a:srgbClr val="000090"/>
                </a:solidFill>
              </a:rPr>
              <a:t>, Koenig, </a:t>
            </a:r>
            <a:r>
              <a:rPr lang="en-US" sz="2200" dirty="0" err="1" smtClean="0">
                <a:solidFill>
                  <a:srgbClr val="000090"/>
                </a:solidFill>
              </a:rPr>
              <a:t>Mitschison</a:t>
            </a:r>
            <a:r>
              <a:rPr lang="en-US" sz="2200" dirty="0" smtClean="0">
                <a:solidFill>
                  <a:srgbClr val="000090"/>
                </a:solidFill>
              </a:rPr>
              <a:t>, Renner ‘05) </a:t>
            </a:r>
            <a:r>
              <a:rPr lang="en-US" sz="2200" dirty="0" smtClean="0"/>
              <a:t>De </a:t>
            </a:r>
            <a:r>
              <a:rPr lang="en-US" sz="2200" dirty="0" err="1" smtClean="0"/>
              <a:t>Finetti</a:t>
            </a:r>
            <a:r>
              <a:rPr lang="en-US" sz="2200" dirty="0" smtClean="0"/>
              <a:t> Bound</a:t>
            </a:r>
          </a:p>
          <a:p>
            <a:endParaRPr lang="en-US" sz="2200" dirty="0">
              <a:solidFill>
                <a:srgbClr val="00009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If </a:t>
            </a:r>
            <a:r>
              <a:rPr lang="en-US" sz="2800" dirty="0" err="1">
                <a:solidFill>
                  <a:srgbClr val="FF0000"/>
                </a:solidFill>
              </a:rPr>
              <a:t>ρ</a:t>
            </a:r>
            <a:r>
              <a:rPr lang="en-US" sz="2800" baseline="-25000" dirty="0" err="1">
                <a:solidFill>
                  <a:srgbClr val="FF0000"/>
                </a:solidFill>
              </a:rPr>
              <a:t>AB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is </a:t>
            </a:r>
            <a:r>
              <a:rPr lang="en-US" sz="28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000000"/>
                </a:solidFill>
              </a:rPr>
              <a:t>-extendible</a:t>
            </a:r>
            <a:endParaRPr lang="en-US" sz="2800" dirty="0" smtClean="0">
              <a:solidFill>
                <a:srgbClr val="000090"/>
              </a:solidFill>
            </a:endParaRPr>
          </a:p>
          <a:p>
            <a:endParaRPr lang="en-US" sz="2800" dirty="0" smtClean="0">
              <a:solidFill>
                <a:srgbClr val="000090"/>
              </a:solidFill>
            </a:endParaRPr>
          </a:p>
          <a:p>
            <a:endParaRPr lang="en-US" sz="1000" dirty="0">
              <a:solidFill>
                <a:srgbClr val="00009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But</a:t>
            </a:r>
            <a:r>
              <a:rPr lang="en-US" sz="2800" dirty="0" smtClean="0">
                <a:solidFill>
                  <a:srgbClr val="000000"/>
                </a:solidFill>
              </a:rPr>
              <a:t> there are 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000000"/>
                </a:solidFill>
              </a:rPr>
              <a:t>-extendible </a:t>
            </a:r>
            <a:r>
              <a:rPr lang="en-US" sz="2800" dirty="0">
                <a:solidFill>
                  <a:srgbClr val="000000"/>
                </a:solidFill>
              </a:rPr>
              <a:t>states </a:t>
            </a:r>
            <a:r>
              <a:rPr lang="en-US" sz="2800" dirty="0" err="1" smtClean="0">
                <a:solidFill>
                  <a:srgbClr val="FF0000"/>
                </a:solidFill>
              </a:rPr>
              <a:t>ρ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AB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s.t</a:t>
            </a:r>
            <a:r>
              <a:rPr lang="en-US" sz="2800" dirty="0" err="1" smtClean="0">
                <a:solidFill>
                  <a:srgbClr val="000000"/>
                </a:solidFill>
              </a:rPr>
              <a:t>.</a:t>
            </a:r>
            <a:r>
              <a:rPr lang="en-US" sz="2800" dirty="0" smtClean="0">
                <a:solidFill>
                  <a:srgbClr val="000000"/>
                </a:solidFill>
              </a:rPr>
              <a:t>      </a:t>
            </a:r>
            <a:r>
              <a:rPr lang="en-US" sz="3000" dirty="0" smtClean="0">
                <a:solidFill>
                  <a:srgbClr val="000090"/>
                </a:solidFill>
              </a:rPr>
              <a:t>     </a:t>
            </a:r>
          </a:p>
          <a:p>
            <a:endParaRPr lang="en-US" sz="3000" dirty="0" smtClean="0">
              <a:solidFill>
                <a:srgbClr val="000090"/>
              </a:solidFill>
            </a:endParaRPr>
          </a:p>
          <a:p>
            <a:endParaRPr lang="en-US" sz="2000" dirty="0" smtClean="0">
              <a:solidFill>
                <a:srgbClr val="00009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Improved de </a:t>
            </a:r>
            <a:r>
              <a:rPr lang="en-US" sz="2800" dirty="0" err="1" smtClean="0">
                <a:solidFill>
                  <a:srgbClr val="008000"/>
                </a:solidFill>
              </a:rPr>
              <a:t>Finetti</a:t>
            </a:r>
            <a:r>
              <a:rPr lang="en-US" sz="2800" dirty="0" smtClean="0">
                <a:solidFill>
                  <a:srgbClr val="008000"/>
                </a:solidFill>
              </a:rPr>
              <a:t> Bound </a:t>
            </a:r>
            <a:r>
              <a:rPr lang="en-US" sz="2200" dirty="0" smtClean="0">
                <a:solidFill>
                  <a:srgbClr val="000090"/>
                </a:solidFill>
              </a:rPr>
              <a:t>(B, </a:t>
            </a:r>
            <a:r>
              <a:rPr lang="en-US" sz="2200" dirty="0" err="1" smtClean="0">
                <a:solidFill>
                  <a:srgbClr val="000090"/>
                </a:solidFill>
              </a:rPr>
              <a:t>Christandl</a:t>
            </a:r>
            <a:r>
              <a:rPr lang="en-US" sz="2200" dirty="0" smtClean="0">
                <a:solidFill>
                  <a:srgbClr val="000090"/>
                </a:solidFill>
              </a:rPr>
              <a:t>, Yard ‘11)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800" dirty="0" smtClean="0"/>
              <a:t>If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ρ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AB</a:t>
            </a:r>
            <a:r>
              <a:rPr lang="en-US" sz="2800" baseline="-250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is</a:t>
            </a:r>
            <a:r>
              <a:rPr lang="en-US" sz="2800" dirty="0" smtClean="0">
                <a:solidFill>
                  <a:srgbClr val="FF0000"/>
                </a:solidFill>
              </a:rPr>
              <a:t> k</a:t>
            </a:r>
            <a:r>
              <a:rPr lang="en-US" sz="2800" dirty="0" smtClean="0">
                <a:solidFill>
                  <a:srgbClr val="000000"/>
                </a:solidFill>
              </a:rPr>
              <a:t>-extendible: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for 1-LOCC or 2 norm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970062"/>
              </p:ext>
            </p:extLst>
          </p:nvPr>
        </p:nvGraphicFramePr>
        <p:xfrm>
          <a:off x="3496910" y="5051123"/>
          <a:ext cx="5270500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9" name="Equation" r:id="rId3" imgW="2108200" imgH="508000" progId="Equation.3">
                  <p:embed/>
                </p:oleObj>
              </mc:Choice>
              <mc:Fallback>
                <p:oleObj name="Equation" r:id="rId3" imgW="21082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6910" y="5051123"/>
                        <a:ext cx="5270500" cy="1274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735708"/>
              </p:ext>
            </p:extLst>
          </p:nvPr>
        </p:nvGraphicFramePr>
        <p:xfrm>
          <a:off x="6132160" y="3228358"/>
          <a:ext cx="278606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0" name="Equation" r:id="rId5" imgW="1371600" imgH="482600" progId="Equation.3">
                  <p:embed/>
                </p:oleObj>
              </mc:Choice>
              <mc:Fallback>
                <p:oleObj name="Equation" r:id="rId5" imgW="1371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32160" y="3228358"/>
                        <a:ext cx="278606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388126"/>
              </p:ext>
            </p:extLst>
          </p:nvPr>
        </p:nvGraphicFramePr>
        <p:xfrm>
          <a:off x="3330399" y="2118696"/>
          <a:ext cx="291465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1" name="Equation" r:id="rId7" imgW="1435100" imgH="546100" progId="Equation.3">
                  <p:embed/>
                </p:oleObj>
              </mc:Choice>
              <mc:Fallback>
                <p:oleObj name="Equation" r:id="rId7" imgW="14351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30399" y="2118696"/>
                        <a:ext cx="2914650" cy="110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85208" y="1739683"/>
            <a:ext cx="7166681" cy="14886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6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59767" y="4748242"/>
            <a:ext cx="3548810" cy="19102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0133" y="4950666"/>
            <a:ext cx="2508003" cy="115693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9764" y="4878117"/>
            <a:ext cx="2884956" cy="1381657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9764" y="1748503"/>
            <a:ext cx="8819312" cy="1725063"/>
          </a:xfrm>
          <a:prstGeom prst="rect">
            <a:avLst/>
          </a:prstGeom>
          <a:solidFill>
            <a:srgbClr val="F8FF8C">
              <a:alpha val="78000"/>
            </a:srgbClr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How close to separable are </a:t>
            </a:r>
          </a:p>
          <a:p>
            <a:r>
              <a:rPr lang="en-GB" sz="4800" b="1" i="1" dirty="0" smtClean="0">
                <a:solidFill>
                  <a:srgbClr val="3366FF"/>
                </a:solidFill>
                <a:latin typeface="Calibri"/>
                <a:cs typeface="Calibri"/>
              </a:rPr>
              <a:t>k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-extendible states?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764" y="1720599"/>
            <a:ext cx="84772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Improved </a:t>
            </a:r>
            <a:r>
              <a:rPr lang="en-US" sz="2800" dirty="0">
                <a:solidFill>
                  <a:srgbClr val="008000"/>
                </a:solidFill>
              </a:rPr>
              <a:t>de </a:t>
            </a:r>
            <a:r>
              <a:rPr lang="en-US" sz="2800" dirty="0" err="1">
                <a:solidFill>
                  <a:srgbClr val="008000"/>
                </a:solidFill>
              </a:rPr>
              <a:t>Finetti</a:t>
            </a:r>
            <a:r>
              <a:rPr lang="en-US" sz="2800" dirty="0">
                <a:solidFill>
                  <a:srgbClr val="008000"/>
                </a:solidFill>
              </a:rPr>
              <a:t> Bound </a:t>
            </a:r>
            <a:r>
              <a:rPr lang="en-US" sz="2200" dirty="0">
                <a:solidFill>
                  <a:srgbClr val="000090"/>
                </a:solidFill>
              </a:rPr>
              <a:t>(B, </a:t>
            </a:r>
            <a:r>
              <a:rPr lang="en-US" sz="2200" dirty="0" err="1">
                <a:solidFill>
                  <a:srgbClr val="000090"/>
                </a:solidFill>
              </a:rPr>
              <a:t>Christandl</a:t>
            </a:r>
            <a:r>
              <a:rPr lang="en-US" sz="2200" dirty="0">
                <a:solidFill>
                  <a:srgbClr val="000090"/>
                </a:solidFill>
              </a:rPr>
              <a:t>, Yard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11)</a:t>
            </a:r>
            <a:endParaRPr lang="en-US" sz="1000" dirty="0" smtClean="0">
              <a:solidFill>
                <a:srgbClr val="000090"/>
              </a:solidFill>
            </a:endParaRP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800" dirty="0" smtClean="0"/>
              <a:t>If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ρ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AB</a:t>
            </a:r>
            <a:r>
              <a:rPr lang="en-US" sz="2800" baseline="-250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is</a:t>
            </a:r>
            <a:r>
              <a:rPr lang="en-US" sz="2800" dirty="0" smtClean="0">
                <a:solidFill>
                  <a:srgbClr val="FF0000"/>
                </a:solidFill>
              </a:rPr>
              <a:t> k</a:t>
            </a:r>
            <a:r>
              <a:rPr lang="en-US" sz="2800" dirty="0" smtClean="0">
                <a:solidFill>
                  <a:srgbClr val="000000"/>
                </a:solidFill>
              </a:rPr>
              <a:t>-extendible: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for 1-LOCC or 2 norm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745439"/>
              </p:ext>
            </p:extLst>
          </p:nvPr>
        </p:nvGraphicFramePr>
        <p:xfrm>
          <a:off x="3708576" y="2138608"/>
          <a:ext cx="5270500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50" name="Equation" r:id="rId3" imgW="2108200" imgH="508000" progId="Equation.3">
                  <p:embed/>
                </p:oleObj>
              </mc:Choice>
              <mc:Fallback>
                <p:oleObj name="Equation" r:id="rId3" imgW="21082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8576" y="2138608"/>
                        <a:ext cx="5270500" cy="1274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97793" y="3894107"/>
            <a:ext cx="548922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k=2ln(2)ε</a:t>
            </a:r>
            <a:r>
              <a:rPr lang="en-US" sz="2800" baseline="30000" dirty="0" smtClean="0">
                <a:solidFill>
                  <a:srgbClr val="FF0000"/>
                </a:solidFill>
              </a:rPr>
              <a:t>-2</a:t>
            </a:r>
            <a:r>
              <a:rPr lang="en-US" sz="2800" dirty="0" smtClean="0">
                <a:solidFill>
                  <a:srgbClr val="FF0000"/>
                </a:solidFill>
              </a:rPr>
              <a:t>log|A| </a:t>
            </a:r>
            <a:r>
              <a:rPr lang="en-US" sz="2800" dirty="0" smtClean="0"/>
              <a:t>rounds of </a:t>
            </a:r>
            <a:r>
              <a:rPr lang="en-US" sz="2800" dirty="0" err="1" smtClean="0"/>
              <a:t>SoS</a:t>
            </a:r>
            <a:r>
              <a:rPr lang="en-US" sz="2800" dirty="0" smtClean="0"/>
              <a:t> solves </a:t>
            </a:r>
            <a:r>
              <a:rPr lang="en-US" sz="2800" dirty="0" smtClean="0">
                <a:solidFill>
                  <a:srgbClr val="FF0000"/>
                </a:solidFill>
              </a:rPr>
              <a:t>W</a:t>
            </a:r>
            <a:r>
              <a:rPr lang="en-US" sz="2800" baseline="-25000" dirty="0" smtClean="0">
                <a:solidFill>
                  <a:srgbClr val="FF0000"/>
                </a:solidFill>
              </a:rPr>
              <a:t>SEP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</a:rPr>
              <a:t>ε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with a SDP of size </a:t>
            </a: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|A||</a:t>
            </a:r>
            <a:r>
              <a:rPr lang="en-US" sz="2800" dirty="0" err="1" smtClean="0">
                <a:solidFill>
                  <a:srgbClr val="FF0000"/>
                </a:solidFill>
              </a:rPr>
              <a:t>B|</a:t>
            </a:r>
            <a:r>
              <a:rPr lang="en-US" sz="2800" baseline="30000" dirty="0" err="1" smtClean="0">
                <a:solidFill>
                  <a:srgbClr val="FF0000"/>
                </a:solidFill>
              </a:rPr>
              <a:t>k</a:t>
            </a:r>
            <a:r>
              <a:rPr lang="en-US" sz="2800" baseline="300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= </a:t>
            </a:r>
            <a:r>
              <a:rPr lang="en-US" sz="2800" dirty="0" err="1" smtClean="0">
                <a:solidFill>
                  <a:srgbClr val="FF0000"/>
                </a:solidFill>
              </a:rPr>
              <a:t>exp</a:t>
            </a:r>
            <a:r>
              <a:rPr lang="en-US" sz="2800" dirty="0" smtClean="0">
                <a:solidFill>
                  <a:srgbClr val="FF0000"/>
                </a:solidFill>
              </a:rPr>
              <a:t>(O(ε</a:t>
            </a:r>
            <a:r>
              <a:rPr lang="en-US" sz="2800" baseline="30000" dirty="0">
                <a:solidFill>
                  <a:srgbClr val="FF0000"/>
                </a:solidFill>
              </a:rPr>
              <a:t>-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log|A| </a:t>
            </a:r>
            <a:r>
              <a:rPr lang="en-US" sz="2800" dirty="0" err="1" smtClean="0">
                <a:solidFill>
                  <a:srgbClr val="FF0000"/>
                </a:solidFill>
              </a:rPr>
              <a:t>log|B</a:t>
            </a:r>
            <a:r>
              <a:rPr lang="en-US" sz="2800" dirty="0" smtClean="0">
                <a:solidFill>
                  <a:srgbClr val="FF0000"/>
                </a:solidFill>
              </a:rPr>
              <a:t>|))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1823" y="4994856"/>
            <a:ext cx="132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SEP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5600" y="5293705"/>
            <a:ext cx="772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sz="40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668136" y="5448434"/>
            <a:ext cx="376588" cy="12051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77751" y="4950666"/>
            <a:ext cx="93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ε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695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9764" y="1198170"/>
            <a:ext cx="8819312" cy="1725063"/>
          </a:xfrm>
          <a:prstGeom prst="rect">
            <a:avLst/>
          </a:prstGeom>
          <a:solidFill>
            <a:srgbClr val="F8FF8C">
              <a:alpha val="78000"/>
            </a:srgbClr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5400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Proving…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777" y="1198170"/>
            <a:ext cx="780344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Improved de </a:t>
            </a:r>
            <a:r>
              <a:rPr lang="en-US" sz="2800" dirty="0" err="1">
                <a:solidFill>
                  <a:srgbClr val="008000"/>
                </a:solidFill>
              </a:rPr>
              <a:t>Finetti</a:t>
            </a:r>
            <a:r>
              <a:rPr lang="en-US" sz="2800" dirty="0">
                <a:solidFill>
                  <a:srgbClr val="008000"/>
                </a:solidFill>
              </a:rPr>
              <a:t> Bound </a:t>
            </a:r>
            <a:r>
              <a:rPr lang="en-US" sz="2200" dirty="0">
                <a:solidFill>
                  <a:srgbClr val="000090"/>
                </a:solidFill>
              </a:rPr>
              <a:t>(B, </a:t>
            </a:r>
            <a:r>
              <a:rPr lang="en-US" sz="2200" dirty="0" err="1">
                <a:solidFill>
                  <a:srgbClr val="000090"/>
                </a:solidFill>
              </a:rPr>
              <a:t>Christandl</a:t>
            </a:r>
            <a:r>
              <a:rPr lang="en-US" sz="2200" dirty="0">
                <a:solidFill>
                  <a:srgbClr val="000090"/>
                </a:solidFill>
              </a:rPr>
              <a:t>, Yard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11)</a:t>
            </a: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sz="3000" dirty="0"/>
              <a:t>If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ρ</a:t>
            </a:r>
            <a:r>
              <a:rPr lang="en-US" sz="3000" baseline="-25000" dirty="0" err="1">
                <a:solidFill>
                  <a:srgbClr val="FF0000"/>
                </a:solidFill>
              </a:rPr>
              <a:t>AB</a:t>
            </a:r>
            <a:r>
              <a:rPr lang="en-US" sz="3000" baseline="-25000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rgbClr val="000000"/>
                </a:solidFill>
              </a:rPr>
              <a:t>is</a:t>
            </a:r>
            <a:r>
              <a:rPr lang="en-US" sz="3000" dirty="0">
                <a:solidFill>
                  <a:srgbClr val="FF0000"/>
                </a:solidFill>
              </a:rPr>
              <a:t> k</a:t>
            </a:r>
            <a:r>
              <a:rPr lang="en-US" sz="3000" dirty="0">
                <a:solidFill>
                  <a:srgbClr val="000000"/>
                </a:solidFill>
              </a:rPr>
              <a:t>-extendible</a:t>
            </a:r>
            <a:r>
              <a:rPr lang="en-US" sz="3000" dirty="0" smtClean="0">
                <a:solidFill>
                  <a:srgbClr val="000000"/>
                </a:solidFill>
              </a:rPr>
              <a:t>:</a:t>
            </a:r>
            <a:endParaRPr lang="en-US" sz="3000" dirty="0">
              <a:solidFill>
                <a:srgbClr val="000000"/>
              </a:solidFill>
            </a:endParaRPr>
          </a:p>
          <a:p>
            <a:r>
              <a:rPr lang="en-US" sz="3000" dirty="0">
                <a:solidFill>
                  <a:srgbClr val="000000"/>
                </a:solidFill>
              </a:rPr>
              <a:t>for 1-LOCC or 2 norm</a:t>
            </a:r>
          </a:p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995033"/>
              </p:ext>
            </p:extLst>
          </p:nvPr>
        </p:nvGraphicFramePr>
        <p:xfrm>
          <a:off x="3765021" y="1609266"/>
          <a:ext cx="5270500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48" name="Equation" r:id="rId3" imgW="2108200" imgH="508000" progId="Equation.3">
                  <p:embed/>
                </p:oleObj>
              </mc:Choice>
              <mc:Fallback>
                <p:oleObj name="Equation" r:id="rId3" imgW="21082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5021" y="1609266"/>
                        <a:ext cx="5270500" cy="1274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5207" y="3106385"/>
            <a:ext cx="8850313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Proof is </a:t>
            </a:r>
            <a:r>
              <a:rPr lang="en-US" sz="3000" dirty="0" smtClean="0">
                <a:solidFill>
                  <a:srgbClr val="000090"/>
                </a:solidFill>
              </a:rPr>
              <a:t>information-theoretic</a:t>
            </a:r>
          </a:p>
          <a:p>
            <a:endParaRPr lang="en-US" sz="1000" dirty="0">
              <a:solidFill>
                <a:srgbClr val="000090"/>
              </a:solidFill>
            </a:endParaRPr>
          </a:p>
          <a:p>
            <a:r>
              <a:rPr lang="en-US" sz="2800" dirty="0" smtClean="0"/>
              <a:t>Mutual Information: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I(A:B)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ρ</a:t>
            </a:r>
            <a:r>
              <a:rPr lang="en-US" sz="2800" dirty="0" smtClean="0">
                <a:solidFill>
                  <a:srgbClr val="FF0000"/>
                </a:solidFill>
              </a:rPr>
              <a:t> := H(A) + H(B) – H(AB)            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H(A)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ρ</a:t>
            </a:r>
            <a:r>
              <a:rPr lang="en-US" sz="2800" baseline="-250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:= -</a:t>
            </a:r>
            <a:r>
              <a:rPr lang="en-US" sz="2800" dirty="0" err="1" smtClean="0">
                <a:solidFill>
                  <a:srgbClr val="FF0000"/>
                </a:solidFill>
              </a:rPr>
              <a:t>tr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ρ</a:t>
            </a:r>
            <a:r>
              <a:rPr lang="en-US" sz="2800" dirty="0" smtClean="0">
                <a:solidFill>
                  <a:srgbClr val="FF0000"/>
                </a:solidFill>
              </a:rPr>
              <a:t> log(</a:t>
            </a:r>
            <a:r>
              <a:rPr lang="en-US" sz="2800" dirty="0" err="1" smtClean="0">
                <a:solidFill>
                  <a:srgbClr val="FF0000"/>
                </a:solidFill>
              </a:rPr>
              <a:t>ρ</a:t>
            </a:r>
            <a:r>
              <a:rPr lang="en-US" sz="2800" dirty="0" smtClean="0">
                <a:solidFill>
                  <a:srgbClr val="FF0000"/>
                </a:solidFill>
              </a:rPr>
              <a:t>))</a:t>
            </a: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endParaRPr lang="en-US" sz="2800" dirty="0" smtClean="0"/>
          </a:p>
          <a:p>
            <a:endParaRPr lang="en-US" sz="1000" dirty="0" smtClean="0"/>
          </a:p>
          <a:p>
            <a:endParaRPr lang="en-US" sz="1000" i="1" dirty="0" smtClean="0"/>
          </a:p>
        </p:txBody>
      </p:sp>
    </p:spTree>
    <p:extLst>
      <p:ext uri="{BB962C8B-B14F-4D97-AF65-F5344CB8AC3E}">
        <p14:creationId xmlns:p14="http://schemas.microsoft.com/office/powerpoint/2010/main" val="160639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9764" y="1198170"/>
            <a:ext cx="8819312" cy="1725063"/>
          </a:xfrm>
          <a:prstGeom prst="rect">
            <a:avLst/>
          </a:prstGeom>
          <a:solidFill>
            <a:srgbClr val="F8FF8C">
              <a:alpha val="78000"/>
            </a:srgbClr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5400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Proving…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727707"/>
              </p:ext>
            </p:extLst>
          </p:nvPr>
        </p:nvGraphicFramePr>
        <p:xfrm>
          <a:off x="3765021" y="1609266"/>
          <a:ext cx="5270500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74" name="Equation" r:id="rId3" imgW="2108200" imgH="508000" progId="Equation.3">
                  <p:embed/>
                </p:oleObj>
              </mc:Choice>
              <mc:Fallback>
                <p:oleObj name="Equation" r:id="rId3" imgW="21082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5021" y="1609266"/>
                        <a:ext cx="5270500" cy="1274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5207" y="3106385"/>
            <a:ext cx="885031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Proof is </a:t>
            </a:r>
            <a:r>
              <a:rPr lang="en-US" sz="3000" dirty="0" smtClean="0">
                <a:solidFill>
                  <a:srgbClr val="000090"/>
                </a:solidFill>
              </a:rPr>
              <a:t>information-theoretic</a:t>
            </a:r>
          </a:p>
          <a:p>
            <a:endParaRPr lang="en-US" sz="1000" dirty="0">
              <a:solidFill>
                <a:srgbClr val="00009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Mutual Information: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I(A:B)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ρ</a:t>
            </a:r>
            <a:r>
              <a:rPr lang="en-US" sz="2800" dirty="0" smtClean="0">
                <a:solidFill>
                  <a:srgbClr val="FF0000"/>
                </a:solidFill>
              </a:rPr>
              <a:t> := H(A) + H(B) – H(AB)            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H(A)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ρ</a:t>
            </a:r>
            <a:r>
              <a:rPr lang="en-US" sz="2800" baseline="-250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:= -</a:t>
            </a:r>
            <a:r>
              <a:rPr lang="en-US" sz="2800" dirty="0" err="1" smtClean="0">
                <a:solidFill>
                  <a:srgbClr val="FF0000"/>
                </a:solidFill>
              </a:rPr>
              <a:t>tr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ρ</a:t>
            </a:r>
            <a:r>
              <a:rPr lang="en-US" sz="2800" dirty="0" smtClean="0">
                <a:solidFill>
                  <a:srgbClr val="FF0000"/>
                </a:solidFill>
              </a:rPr>
              <a:t> log(</a:t>
            </a:r>
            <a:r>
              <a:rPr lang="en-US" sz="2800" dirty="0" err="1" smtClean="0">
                <a:solidFill>
                  <a:srgbClr val="FF0000"/>
                </a:solidFill>
              </a:rPr>
              <a:t>ρ</a:t>
            </a:r>
            <a:r>
              <a:rPr lang="en-US" sz="2800" dirty="0" smtClean="0">
                <a:solidFill>
                  <a:srgbClr val="FF0000"/>
                </a:solidFill>
              </a:rPr>
              <a:t>))</a:t>
            </a: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Let</a:t>
            </a:r>
            <a:r>
              <a:rPr lang="en-US" sz="2800" dirty="0" smtClean="0">
                <a:solidFill>
                  <a:srgbClr val="FF0000"/>
                </a:solidFill>
              </a:rPr>
              <a:t> ρ</a:t>
            </a:r>
            <a:r>
              <a:rPr lang="en-US" sz="2800" baseline="-25000" dirty="0" smtClean="0">
                <a:solidFill>
                  <a:srgbClr val="FF0000"/>
                </a:solidFill>
              </a:rPr>
              <a:t>AB1…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Bk</a:t>
            </a:r>
            <a:r>
              <a:rPr lang="en-US" sz="2800" baseline="-250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be </a:t>
            </a:r>
            <a:r>
              <a:rPr lang="en-US" sz="28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/>
              <a:t>-extension of </a:t>
            </a:r>
            <a:r>
              <a:rPr lang="en-US" sz="2800" dirty="0" err="1">
                <a:solidFill>
                  <a:srgbClr val="FF0000"/>
                </a:solidFill>
              </a:rPr>
              <a:t>ρ</a:t>
            </a:r>
            <a:r>
              <a:rPr lang="en-US" sz="2800" baseline="-25000" dirty="0" err="1">
                <a:solidFill>
                  <a:srgbClr val="FF0000"/>
                </a:solidFill>
              </a:rPr>
              <a:t>AB</a:t>
            </a:r>
            <a:endParaRPr lang="en-US" sz="2800" baseline="-25000" dirty="0" smtClean="0"/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2800" dirty="0"/>
              <a:t>2log|A| &gt; I(A:B</a:t>
            </a:r>
            <a:r>
              <a:rPr lang="en-US" sz="2800" baseline="-25000" dirty="0"/>
              <a:t>1</a:t>
            </a:r>
            <a:r>
              <a:rPr lang="en-US" sz="2800" dirty="0"/>
              <a:t>…</a:t>
            </a:r>
            <a:r>
              <a:rPr lang="en-US" sz="2800" dirty="0" err="1"/>
              <a:t>B</a:t>
            </a:r>
            <a:r>
              <a:rPr lang="en-US" sz="2800" baseline="-25000" dirty="0" err="1"/>
              <a:t>k</a:t>
            </a:r>
            <a:r>
              <a:rPr lang="en-US" sz="2800" dirty="0"/>
              <a:t>) = I(A:B</a:t>
            </a:r>
            <a:r>
              <a:rPr lang="en-US" sz="2800" baseline="-25000" dirty="0"/>
              <a:t>1</a:t>
            </a:r>
            <a:r>
              <a:rPr lang="en-US" sz="2800" dirty="0"/>
              <a:t>)+I(A:B</a:t>
            </a:r>
            <a:r>
              <a:rPr lang="en-US" sz="2800" baseline="-25000" dirty="0"/>
              <a:t>2</a:t>
            </a:r>
            <a:r>
              <a:rPr lang="en-US" sz="2800" dirty="0"/>
              <a:t>|B</a:t>
            </a:r>
            <a:r>
              <a:rPr lang="en-US" sz="2800" baseline="-25000" dirty="0"/>
              <a:t>1</a:t>
            </a:r>
            <a:r>
              <a:rPr lang="en-US" sz="2800" dirty="0"/>
              <a:t>)+…+I(A:B</a:t>
            </a:r>
            <a:r>
              <a:rPr lang="en-US" sz="2800" baseline="-25000" dirty="0"/>
              <a:t>k</a:t>
            </a:r>
            <a:r>
              <a:rPr lang="en-US" sz="2800" dirty="0"/>
              <a:t>|B</a:t>
            </a:r>
            <a:r>
              <a:rPr lang="en-US" sz="2800" baseline="-25000" dirty="0"/>
              <a:t>1</a:t>
            </a:r>
            <a:r>
              <a:rPr lang="en-US" sz="2800" dirty="0"/>
              <a:t>…B</a:t>
            </a:r>
            <a:r>
              <a:rPr lang="en-US" sz="2800" baseline="-25000" dirty="0"/>
              <a:t>k-1</a:t>
            </a:r>
            <a:r>
              <a:rPr lang="en-US" sz="2800" dirty="0"/>
              <a:t>)</a:t>
            </a:r>
          </a:p>
          <a:p>
            <a:endParaRPr lang="en-US" sz="2800" dirty="0" smtClean="0"/>
          </a:p>
          <a:p>
            <a:r>
              <a:rPr lang="en-US" sz="2800" dirty="0" smtClean="0"/>
              <a:t>For some </a:t>
            </a:r>
            <a:r>
              <a:rPr lang="en-US" sz="2800" dirty="0" smtClean="0">
                <a:solidFill>
                  <a:srgbClr val="FF0000"/>
                </a:solidFill>
              </a:rPr>
              <a:t>l&lt;k</a:t>
            </a:r>
            <a:r>
              <a:rPr lang="en-US" sz="2800" i="1" dirty="0" smtClean="0"/>
              <a:t>:   </a:t>
            </a:r>
            <a:r>
              <a:rPr lang="en-US" sz="2800" dirty="0" smtClean="0"/>
              <a:t>I</a:t>
            </a:r>
            <a:r>
              <a:rPr lang="en-US" sz="2800" dirty="0"/>
              <a:t>(</a:t>
            </a:r>
            <a:r>
              <a:rPr lang="en-US" sz="2800" dirty="0" smtClean="0"/>
              <a:t>A:B</a:t>
            </a:r>
            <a:r>
              <a:rPr lang="en-US" sz="2800" baseline="-25000" dirty="0" smtClean="0"/>
              <a:t>l</a:t>
            </a:r>
            <a:r>
              <a:rPr lang="en-US" sz="2800" dirty="0" smtClean="0"/>
              <a:t>|</a:t>
            </a:r>
            <a:r>
              <a:rPr lang="en-US" sz="2800" dirty="0"/>
              <a:t>B</a:t>
            </a:r>
            <a:r>
              <a:rPr lang="en-US" sz="2800" baseline="-25000" dirty="0"/>
              <a:t>1</a:t>
            </a:r>
            <a:r>
              <a:rPr lang="en-US" sz="2800" dirty="0"/>
              <a:t>…</a:t>
            </a:r>
            <a:r>
              <a:rPr lang="en-US" sz="2800" dirty="0" smtClean="0"/>
              <a:t>B</a:t>
            </a:r>
            <a:r>
              <a:rPr lang="en-US" sz="2800" baseline="-25000" dirty="0" smtClean="0"/>
              <a:t>l-</a:t>
            </a:r>
            <a:r>
              <a:rPr lang="en-US" sz="2800" baseline="-25000" dirty="0"/>
              <a:t>1</a:t>
            </a:r>
            <a:r>
              <a:rPr lang="en-US" sz="2800" dirty="0" smtClean="0"/>
              <a:t>) &lt; 2 </a:t>
            </a:r>
            <a:r>
              <a:rPr lang="en-US" sz="2800" dirty="0" err="1" smtClean="0"/>
              <a:t>log|A</a:t>
            </a:r>
            <a:r>
              <a:rPr lang="en-US" sz="2800" dirty="0" smtClean="0"/>
              <a:t>|/k</a:t>
            </a:r>
          </a:p>
          <a:p>
            <a:endParaRPr lang="en-US" sz="1000" dirty="0" smtClean="0"/>
          </a:p>
          <a:p>
            <a:endParaRPr lang="en-US" sz="1000" i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680052" y="5688659"/>
            <a:ext cx="15098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(chain rule)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777" y="1198170"/>
            <a:ext cx="780344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Improved de </a:t>
            </a:r>
            <a:r>
              <a:rPr lang="en-US" sz="2800" dirty="0" err="1">
                <a:solidFill>
                  <a:srgbClr val="008000"/>
                </a:solidFill>
              </a:rPr>
              <a:t>Finetti</a:t>
            </a:r>
            <a:r>
              <a:rPr lang="en-US" sz="2800" dirty="0">
                <a:solidFill>
                  <a:srgbClr val="008000"/>
                </a:solidFill>
              </a:rPr>
              <a:t> Bound </a:t>
            </a:r>
            <a:r>
              <a:rPr lang="en-US" sz="2200" dirty="0">
                <a:solidFill>
                  <a:srgbClr val="000090"/>
                </a:solidFill>
              </a:rPr>
              <a:t>(B, </a:t>
            </a:r>
            <a:r>
              <a:rPr lang="en-US" sz="2200" dirty="0" err="1">
                <a:solidFill>
                  <a:srgbClr val="000090"/>
                </a:solidFill>
              </a:rPr>
              <a:t>Christandl</a:t>
            </a:r>
            <a:r>
              <a:rPr lang="en-US" sz="2200" dirty="0">
                <a:solidFill>
                  <a:srgbClr val="000090"/>
                </a:solidFill>
              </a:rPr>
              <a:t>, Yard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11)</a:t>
            </a: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sz="3000" dirty="0"/>
              <a:t>If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ρ</a:t>
            </a:r>
            <a:r>
              <a:rPr lang="en-US" sz="3000" baseline="-25000" dirty="0" err="1">
                <a:solidFill>
                  <a:srgbClr val="FF0000"/>
                </a:solidFill>
              </a:rPr>
              <a:t>AB</a:t>
            </a:r>
            <a:r>
              <a:rPr lang="en-US" sz="3000" baseline="-25000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rgbClr val="000000"/>
                </a:solidFill>
              </a:rPr>
              <a:t>is</a:t>
            </a:r>
            <a:r>
              <a:rPr lang="en-US" sz="3000" dirty="0">
                <a:solidFill>
                  <a:srgbClr val="FF0000"/>
                </a:solidFill>
              </a:rPr>
              <a:t> k</a:t>
            </a:r>
            <a:r>
              <a:rPr lang="en-US" sz="3000" dirty="0">
                <a:solidFill>
                  <a:srgbClr val="000000"/>
                </a:solidFill>
              </a:rPr>
              <a:t>-extendible</a:t>
            </a:r>
            <a:r>
              <a:rPr lang="en-US" sz="3000" dirty="0" smtClean="0">
                <a:solidFill>
                  <a:srgbClr val="000000"/>
                </a:solidFill>
              </a:rPr>
              <a:t>:</a:t>
            </a:r>
            <a:endParaRPr lang="en-US" sz="3000" dirty="0">
              <a:solidFill>
                <a:srgbClr val="000000"/>
              </a:solidFill>
            </a:endParaRPr>
          </a:p>
          <a:p>
            <a:r>
              <a:rPr lang="en-US" sz="3000" dirty="0">
                <a:solidFill>
                  <a:srgbClr val="000000"/>
                </a:solidFill>
              </a:rPr>
              <a:t>for 1-LOCC or 2 norm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1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Information Science…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4829" y="2120780"/>
            <a:ext cx="41892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… gives a path for solving both problems. But it’s a long journey</a:t>
            </a:r>
          </a:p>
          <a:p>
            <a:pPr algn="ctr"/>
            <a:endParaRPr lang="en-US" sz="2600" dirty="0"/>
          </a:p>
          <a:p>
            <a:pPr algn="ctr"/>
            <a:endParaRPr lang="en-US" sz="2600" dirty="0" smtClean="0"/>
          </a:p>
          <a:p>
            <a:pPr algn="ctr"/>
            <a:r>
              <a:rPr lang="en-US" sz="2600" dirty="0" smtClean="0"/>
              <a:t>QIS is at the </a:t>
            </a:r>
            <a:r>
              <a:rPr lang="en-US" sz="2600" b="1" dirty="0" smtClean="0">
                <a:solidFill>
                  <a:srgbClr val="008000"/>
                </a:solidFill>
              </a:rPr>
              <a:t>crossover</a:t>
            </a:r>
            <a:r>
              <a:rPr lang="en-US" sz="2600" dirty="0" smtClean="0"/>
              <a:t> of </a:t>
            </a:r>
            <a:r>
              <a:rPr lang="en-US" sz="2600" b="1" dirty="0">
                <a:solidFill>
                  <a:srgbClr val="008000"/>
                </a:solidFill>
              </a:rPr>
              <a:t>computer </a:t>
            </a:r>
            <a:r>
              <a:rPr lang="en-US" sz="2600" b="1" dirty="0" smtClean="0">
                <a:solidFill>
                  <a:srgbClr val="008000"/>
                </a:solidFill>
              </a:rPr>
              <a:t>science, mathematics</a:t>
            </a:r>
            <a:r>
              <a:rPr lang="en-US" sz="2600" dirty="0" smtClean="0"/>
              <a:t> and </a:t>
            </a:r>
            <a:r>
              <a:rPr lang="en-US" sz="2600" b="1" dirty="0" smtClean="0">
                <a:solidFill>
                  <a:srgbClr val="008000"/>
                </a:solidFill>
              </a:rPr>
              <a:t>physics</a:t>
            </a:r>
            <a:endParaRPr lang="en-US" sz="2600" b="1" dirty="0">
              <a:solidFill>
                <a:srgbClr val="008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24555" y="2158999"/>
            <a:ext cx="2290541" cy="214777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12649" y="2305885"/>
            <a:ext cx="2190043" cy="21731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3649" y="3440388"/>
            <a:ext cx="2219893" cy="200650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9430" y="2920999"/>
            <a:ext cx="1735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8000"/>
                </a:solidFill>
              </a:rPr>
              <a:t>Physics</a:t>
            </a:r>
            <a:endParaRPr lang="en-US" sz="2600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9163" y="2952998"/>
            <a:ext cx="1735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8000"/>
                </a:solidFill>
              </a:rPr>
              <a:t>CS</a:t>
            </a:r>
            <a:endParaRPr lang="en-US" sz="26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6041" y="4248327"/>
            <a:ext cx="1735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8000"/>
                </a:solidFill>
              </a:rPr>
              <a:t>Math</a:t>
            </a:r>
            <a:endParaRPr lang="en-US" sz="2600" b="1" dirty="0">
              <a:solidFill>
                <a:srgbClr val="008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342445" y="1338348"/>
            <a:ext cx="1467556" cy="22882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53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9764" y="1198170"/>
            <a:ext cx="8819312" cy="1725063"/>
          </a:xfrm>
          <a:prstGeom prst="rect">
            <a:avLst/>
          </a:prstGeom>
          <a:solidFill>
            <a:srgbClr val="F8FF8C">
              <a:alpha val="78000"/>
            </a:srgbClr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5400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Proving…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727707"/>
              </p:ext>
            </p:extLst>
          </p:nvPr>
        </p:nvGraphicFramePr>
        <p:xfrm>
          <a:off x="3765021" y="1609266"/>
          <a:ext cx="5270500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97" name="Equation" r:id="rId3" imgW="2108200" imgH="508000" progId="Equation.3">
                  <p:embed/>
                </p:oleObj>
              </mc:Choice>
              <mc:Fallback>
                <p:oleObj name="Equation" r:id="rId3" imgW="21082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5021" y="1609266"/>
                        <a:ext cx="5270500" cy="1274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5207" y="3106385"/>
            <a:ext cx="885031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Proof is </a:t>
            </a:r>
            <a:r>
              <a:rPr lang="en-US" sz="3000" dirty="0" smtClean="0">
                <a:solidFill>
                  <a:srgbClr val="000090"/>
                </a:solidFill>
              </a:rPr>
              <a:t>information-theoretic</a:t>
            </a:r>
          </a:p>
          <a:p>
            <a:endParaRPr lang="en-US" sz="1000" dirty="0">
              <a:solidFill>
                <a:srgbClr val="000090"/>
              </a:solidFill>
            </a:endParaRPr>
          </a:p>
          <a:p>
            <a:r>
              <a:rPr lang="en-US" sz="2800" dirty="0" smtClean="0">
                <a:solidFill>
                  <a:srgbClr val="000090"/>
                </a:solidFill>
              </a:rPr>
              <a:t>Mutual Information:</a:t>
            </a:r>
            <a:r>
              <a:rPr lang="en-US" sz="2800" dirty="0" smtClean="0"/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I(A:B)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ρ</a:t>
            </a:r>
            <a:r>
              <a:rPr lang="en-US" sz="2800" dirty="0" smtClean="0">
                <a:solidFill>
                  <a:srgbClr val="FF0000"/>
                </a:solidFill>
              </a:rPr>
              <a:t> := H(A) + H(B) – H(AB)            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H(A)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ρ</a:t>
            </a:r>
            <a:r>
              <a:rPr lang="en-US" sz="2800" baseline="-250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:= -</a:t>
            </a:r>
            <a:r>
              <a:rPr lang="en-US" sz="2800" dirty="0" err="1" smtClean="0">
                <a:solidFill>
                  <a:srgbClr val="FF0000"/>
                </a:solidFill>
              </a:rPr>
              <a:t>tr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ρ</a:t>
            </a:r>
            <a:r>
              <a:rPr lang="en-US" sz="2800" dirty="0" smtClean="0">
                <a:solidFill>
                  <a:srgbClr val="FF0000"/>
                </a:solidFill>
              </a:rPr>
              <a:t> log(</a:t>
            </a:r>
            <a:r>
              <a:rPr lang="en-US" sz="2800" dirty="0" err="1" smtClean="0">
                <a:solidFill>
                  <a:srgbClr val="FF0000"/>
                </a:solidFill>
              </a:rPr>
              <a:t>ρ</a:t>
            </a:r>
            <a:r>
              <a:rPr lang="en-US" sz="2800" dirty="0" smtClean="0">
                <a:solidFill>
                  <a:srgbClr val="FF0000"/>
                </a:solidFill>
              </a:rPr>
              <a:t>))</a:t>
            </a: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Let</a:t>
            </a:r>
            <a:r>
              <a:rPr lang="en-US" sz="2800" dirty="0" smtClean="0">
                <a:solidFill>
                  <a:srgbClr val="FF0000"/>
                </a:solidFill>
              </a:rPr>
              <a:t> ρ</a:t>
            </a:r>
            <a:r>
              <a:rPr lang="en-US" sz="2800" baseline="-25000" dirty="0" smtClean="0">
                <a:solidFill>
                  <a:srgbClr val="FF0000"/>
                </a:solidFill>
              </a:rPr>
              <a:t>AB1…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Bk</a:t>
            </a:r>
            <a:r>
              <a:rPr lang="en-US" sz="2800" baseline="-250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be </a:t>
            </a:r>
            <a:r>
              <a:rPr lang="en-US" sz="28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/>
              <a:t>-extension of </a:t>
            </a:r>
            <a:r>
              <a:rPr lang="en-US" sz="2800" dirty="0" err="1">
                <a:solidFill>
                  <a:srgbClr val="FF0000"/>
                </a:solidFill>
              </a:rPr>
              <a:t>ρ</a:t>
            </a:r>
            <a:r>
              <a:rPr lang="en-US" sz="2800" baseline="-25000" dirty="0" err="1">
                <a:solidFill>
                  <a:srgbClr val="FF0000"/>
                </a:solidFill>
              </a:rPr>
              <a:t>AB</a:t>
            </a:r>
            <a:endParaRPr lang="en-US" sz="2800" baseline="-25000" dirty="0" smtClean="0"/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2800" dirty="0"/>
              <a:t>2log|A| &gt; I(A:B</a:t>
            </a:r>
            <a:r>
              <a:rPr lang="en-US" sz="2800" baseline="-25000" dirty="0"/>
              <a:t>1</a:t>
            </a:r>
            <a:r>
              <a:rPr lang="en-US" sz="2800" dirty="0"/>
              <a:t>…</a:t>
            </a:r>
            <a:r>
              <a:rPr lang="en-US" sz="2800" dirty="0" err="1"/>
              <a:t>B</a:t>
            </a:r>
            <a:r>
              <a:rPr lang="en-US" sz="2800" baseline="-25000" dirty="0" err="1"/>
              <a:t>k</a:t>
            </a:r>
            <a:r>
              <a:rPr lang="en-US" sz="2800" dirty="0"/>
              <a:t>) = I(A:B</a:t>
            </a:r>
            <a:r>
              <a:rPr lang="en-US" sz="2800" baseline="-25000" dirty="0"/>
              <a:t>1</a:t>
            </a:r>
            <a:r>
              <a:rPr lang="en-US" sz="2800" dirty="0"/>
              <a:t>)+I(A:B</a:t>
            </a:r>
            <a:r>
              <a:rPr lang="en-US" sz="2800" baseline="-25000" dirty="0"/>
              <a:t>2</a:t>
            </a:r>
            <a:r>
              <a:rPr lang="en-US" sz="2800" dirty="0"/>
              <a:t>|B</a:t>
            </a:r>
            <a:r>
              <a:rPr lang="en-US" sz="2800" baseline="-25000" dirty="0"/>
              <a:t>1</a:t>
            </a:r>
            <a:r>
              <a:rPr lang="en-US" sz="2800" dirty="0"/>
              <a:t>)+…+I(A:B</a:t>
            </a:r>
            <a:r>
              <a:rPr lang="en-US" sz="2800" baseline="-25000" dirty="0"/>
              <a:t>k</a:t>
            </a:r>
            <a:r>
              <a:rPr lang="en-US" sz="2800" dirty="0"/>
              <a:t>|B</a:t>
            </a:r>
            <a:r>
              <a:rPr lang="en-US" sz="2800" baseline="-25000" dirty="0"/>
              <a:t>1</a:t>
            </a:r>
            <a:r>
              <a:rPr lang="en-US" sz="2800" dirty="0"/>
              <a:t>…B</a:t>
            </a:r>
            <a:r>
              <a:rPr lang="en-US" sz="2800" baseline="-25000" dirty="0"/>
              <a:t>k-1</a:t>
            </a:r>
            <a:r>
              <a:rPr lang="en-US" sz="2800" dirty="0"/>
              <a:t>)</a:t>
            </a:r>
          </a:p>
          <a:p>
            <a:endParaRPr lang="en-US" sz="2800" dirty="0" smtClean="0"/>
          </a:p>
          <a:p>
            <a:r>
              <a:rPr lang="en-US" sz="2800" dirty="0" smtClean="0"/>
              <a:t>For some </a:t>
            </a:r>
            <a:r>
              <a:rPr lang="en-US" sz="2800" dirty="0" smtClean="0">
                <a:solidFill>
                  <a:srgbClr val="FF0000"/>
                </a:solidFill>
              </a:rPr>
              <a:t>l&lt;k</a:t>
            </a:r>
            <a:r>
              <a:rPr lang="en-US" sz="2800" i="1" dirty="0" smtClean="0"/>
              <a:t>:   </a:t>
            </a:r>
            <a:r>
              <a:rPr lang="en-US" sz="2800" dirty="0" smtClean="0"/>
              <a:t>I</a:t>
            </a:r>
            <a:r>
              <a:rPr lang="en-US" sz="2800" dirty="0"/>
              <a:t>(</a:t>
            </a:r>
            <a:r>
              <a:rPr lang="en-US" sz="2800" dirty="0" smtClean="0"/>
              <a:t>A:B</a:t>
            </a:r>
            <a:r>
              <a:rPr lang="en-US" sz="2800" baseline="-25000" dirty="0" smtClean="0"/>
              <a:t>l</a:t>
            </a:r>
            <a:r>
              <a:rPr lang="en-US" sz="2800" dirty="0" smtClean="0"/>
              <a:t>|</a:t>
            </a:r>
            <a:r>
              <a:rPr lang="en-US" sz="2800" dirty="0"/>
              <a:t>B</a:t>
            </a:r>
            <a:r>
              <a:rPr lang="en-US" sz="2800" baseline="-25000" dirty="0"/>
              <a:t>1</a:t>
            </a:r>
            <a:r>
              <a:rPr lang="en-US" sz="2800" dirty="0"/>
              <a:t>…</a:t>
            </a:r>
            <a:r>
              <a:rPr lang="en-US" sz="2800" dirty="0" smtClean="0"/>
              <a:t>B</a:t>
            </a:r>
            <a:r>
              <a:rPr lang="en-US" sz="2800" baseline="-25000" dirty="0" smtClean="0"/>
              <a:t>l-</a:t>
            </a:r>
            <a:r>
              <a:rPr lang="en-US" sz="2800" baseline="-25000" dirty="0"/>
              <a:t>1</a:t>
            </a:r>
            <a:r>
              <a:rPr lang="en-US" sz="2800" dirty="0" smtClean="0"/>
              <a:t>) &lt; 2 </a:t>
            </a:r>
            <a:r>
              <a:rPr lang="en-US" sz="2800" dirty="0" err="1" smtClean="0"/>
              <a:t>log|A</a:t>
            </a:r>
            <a:r>
              <a:rPr lang="en-US" sz="2800" dirty="0" smtClean="0"/>
              <a:t>|/k</a:t>
            </a:r>
          </a:p>
          <a:p>
            <a:endParaRPr lang="en-US" sz="1000" dirty="0" smtClean="0"/>
          </a:p>
          <a:p>
            <a:endParaRPr lang="en-US" sz="1000" i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680052" y="5688659"/>
            <a:ext cx="15098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(chain rule)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4223" y="6119546"/>
            <a:ext cx="4289778" cy="58912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04001" y="6147768"/>
            <a:ext cx="268111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rgbClr val="FF0000"/>
                </a:solidFill>
              </a:rPr>
              <a:t>What does it imply?</a:t>
            </a:r>
            <a:endParaRPr lang="en-US" sz="23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777" y="1198170"/>
            <a:ext cx="780344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Improved de </a:t>
            </a:r>
            <a:r>
              <a:rPr lang="en-US" sz="2800" dirty="0" err="1">
                <a:solidFill>
                  <a:srgbClr val="008000"/>
                </a:solidFill>
              </a:rPr>
              <a:t>Finetti</a:t>
            </a:r>
            <a:r>
              <a:rPr lang="en-US" sz="2800" dirty="0">
                <a:solidFill>
                  <a:srgbClr val="008000"/>
                </a:solidFill>
              </a:rPr>
              <a:t> Bound </a:t>
            </a:r>
            <a:r>
              <a:rPr lang="en-US" sz="2200" dirty="0">
                <a:solidFill>
                  <a:srgbClr val="000090"/>
                </a:solidFill>
              </a:rPr>
              <a:t>(B, </a:t>
            </a:r>
            <a:r>
              <a:rPr lang="en-US" sz="2200" dirty="0" err="1">
                <a:solidFill>
                  <a:srgbClr val="000090"/>
                </a:solidFill>
              </a:rPr>
              <a:t>Christandl</a:t>
            </a:r>
            <a:r>
              <a:rPr lang="en-US" sz="2200" dirty="0">
                <a:solidFill>
                  <a:srgbClr val="000090"/>
                </a:solidFill>
              </a:rPr>
              <a:t>, Yard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11)</a:t>
            </a: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sz="3000" dirty="0"/>
              <a:t>If</a:t>
            </a:r>
            <a:r>
              <a:rPr lang="en-US" sz="3000" dirty="0">
                <a:solidFill>
                  <a:srgbClr val="00009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ρ</a:t>
            </a:r>
            <a:r>
              <a:rPr lang="en-US" sz="3000" baseline="-25000" dirty="0" err="1">
                <a:solidFill>
                  <a:srgbClr val="FF0000"/>
                </a:solidFill>
              </a:rPr>
              <a:t>AB</a:t>
            </a:r>
            <a:r>
              <a:rPr lang="en-US" sz="3000" baseline="-25000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rgbClr val="000000"/>
                </a:solidFill>
              </a:rPr>
              <a:t>is</a:t>
            </a:r>
            <a:r>
              <a:rPr lang="en-US" sz="3000" dirty="0">
                <a:solidFill>
                  <a:srgbClr val="FF0000"/>
                </a:solidFill>
              </a:rPr>
              <a:t> k</a:t>
            </a:r>
            <a:r>
              <a:rPr lang="en-US" sz="3000" dirty="0">
                <a:solidFill>
                  <a:srgbClr val="000000"/>
                </a:solidFill>
              </a:rPr>
              <a:t>-extendible</a:t>
            </a:r>
            <a:r>
              <a:rPr lang="en-US" sz="3000" dirty="0" smtClean="0">
                <a:solidFill>
                  <a:srgbClr val="000000"/>
                </a:solidFill>
              </a:rPr>
              <a:t>:</a:t>
            </a:r>
            <a:endParaRPr lang="en-US" sz="3000" dirty="0">
              <a:solidFill>
                <a:srgbClr val="000000"/>
              </a:solidFill>
            </a:endParaRPr>
          </a:p>
          <a:p>
            <a:r>
              <a:rPr lang="en-US" sz="3000" dirty="0">
                <a:solidFill>
                  <a:srgbClr val="000000"/>
                </a:solidFill>
              </a:rPr>
              <a:t>for 1-LOCC or 2 norm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1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5400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Information?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608" y="1323478"/>
            <a:ext cx="1590585" cy="1844842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27263" y="1323479"/>
            <a:ext cx="5614737" cy="2045368"/>
          </a:xfrm>
          <a:prstGeom prst="wedgeEllipseCallout">
            <a:avLst>
              <a:gd name="adj1" fmla="val 68763"/>
              <a:gd name="adj2" fmla="val -7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halkboard"/>
                <a:cs typeface="Chalkboard"/>
              </a:rPr>
              <a:t>Nature isn't classical, dammit, and if you want to make a simulation of Nature, you'd better make it quantum mechanical, and by golly it's a wonderful problem, because it doesn't look so easy.</a:t>
            </a:r>
          </a:p>
        </p:txBody>
      </p:sp>
    </p:spTree>
    <p:extLst>
      <p:ext uri="{BB962C8B-B14F-4D97-AF65-F5344CB8AC3E}">
        <p14:creationId xmlns:p14="http://schemas.microsoft.com/office/powerpoint/2010/main" val="415450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5400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Information?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608" y="1323478"/>
            <a:ext cx="1590585" cy="1844842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27263" y="1323479"/>
            <a:ext cx="5614737" cy="2045368"/>
          </a:xfrm>
          <a:prstGeom prst="wedgeEllipseCallout">
            <a:avLst>
              <a:gd name="adj1" fmla="val 68763"/>
              <a:gd name="adj2" fmla="val -7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halkboard"/>
                <a:cs typeface="Chalkboard"/>
              </a:rPr>
              <a:t>Nature isn't classical, dammit, and if you want to make a simulation of Nature, you'd better make it quantum mechanical, and by golly it's a wonderful problem, because it doesn't look so easy.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276" y="3646219"/>
            <a:ext cx="51437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/>
                <a:cs typeface="Chalkboard"/>
              </a:rPr>
              <a:t>Bad news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latin typeface="Chalkboard"/>
                <a:cs typeface="Chalkboard"/>
              </a:rPr>
              <a:t>Only definition </a:t>
            </a:r>
            <a:r>
              <a:rPr lang="en-US" sz="2200" dirty="0" smtClean="0">
                <a:solidFill>
                  <a:srgbClr val="FF0000"/>
                </a:solidFill>
                <a:latin typeface="Chalkboard"/>
                <a:cs typeface="Chalkboard"/>
              </a:rPr>
              <a:t>I(A:B|C)=H(AC)+H(BC)-H(ABC)-H(C)</a:t>
            </a:r>
          </a:p>
          <a:p>
            <a:pPr marL="285750" indent="-285750">
              <a:buFont typeface="Arial"/>
              <a:buChar char="•"/>
            </a:pPr>
            <a:endParaRPr lang="en-US" sz="1000" dirty="0" smtClean="0">
              <a:latin typeface="Chalkboard"/>
              <a:cs typeface="Chalkboard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latin typeface="Chalkboard"/>
                <a:cs typeface="Chalkboard"/>
              </a:rPr>
              <a:t>Can’t </a:t>
            </a:r>
            <a:r>
              <a:rPr lang="en-US" sz="2200" dirty="0">
                <a:latin typeface="Chalkboard"/>
                <a:cs typeface="Chalkboard"/>
              </a:rPr>
              <a:t>condition on quantum information</a:t>
            </a:r>
            <a:r>
              <a:rPr lang="en-US" sz="2200" dirty="0" smtClean="0">
                <a:latin typeface="Chalkboard"/>
                <a:cs typeface="Chalkboard"/>
              </a:rPr>
              <a:t>.</a:t>
            </a:r>
          </a:p>
          <a:p>
            <a:endParaRPr lang="en-US" sz="1000" dirty="0">
              <a:latin typeface="Chalkboard"/>
              <a:cs typeface="Chalkboard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Chalkboard"/>
                <a:cs typeface="Chalkboard"/>
              </a:rPr>
              <a:t>I(A:B|C)</a:t>
            </a:r>
            <a:r>
              <a:rPr lang="en-US" sz="2200" baseline="-25000" dirty="0" err="1">
                <a:solidFill>
                  <a:srgbClr val="FF0000"/>
                </a:solidFill>
                <a:latin typeface="Chalkboard"/>
                <a:cs typeface="Chalkboard"/>
              </a:rPr>
              <a:t>ρ</a:t>
            </a:r>
            <a:r>
              <a:rPr lang="en-US" sz="2200" dirty="0">
                <a:solidFill>
                  <a:srgbClr val="FF0000"/>
                </a:solidFill>
                <a:latin typeface="Chalkboard"/>
                <a:cs typeface="Chalkboard"/>
              </a:rPr>
              <a:t> ≈ 0 </a:t>
            </a:r>
            <a:r>
              <a:rPr lang="en-US" sz="2200" dirty="0">
                <a:latin typeface="Chalkboard"/>
                <a:cs typeface="Chalkboard"/>
              </a:rPr>
              <a:t>doesn’t imply </a:t>
            </a:r>
            <a:r>
              <a:rPr lang="en-US" sz="2200" dirty="0" err="1">
                <a:latin typeface="Chalkboard"/>
                <a:cs typeface="Chalkboard"/>
              </a:rPr>
              <a:t>ρ</a:t>
            </a:r>
            <a:r>
              <a:rPr lang="en-US" sz="2200" dirty="0">
                <a:latin typeface="Chalkboard"/>
                <a:cs typeface="Chalkboard"/>
              </a:rPr>
              <a:t> is approximately separable</a:t>
            </a:r>
            <a:br>
              <a:rPr lang="en-US" sz="2200" dirty="0">
                <a:latin typeface="Chalkboard"/>
                <a:cs typeface="Chalkboard"/>
              </a:rPr>
            </a:br>
            <a:r>
              <a:rPr lang="en-US" sz="2200" dirty="0" smtClean="0">
                <a:latin typeface="Chalkboard"/>
                <a:cs typeface="Chalkboard"/>
              </a:rPr>
              <a:t>in 1-norm </a:t>
            </a:r>
            <a:r>
              <a:rPr lang="en-US" sz="2000" dirty="0" smtClean="0">
                <a:solidFill>
                  <a:srgbClr val="000090"/>
                </a:solidFill>
                <a:latin typeface="Chalkboard"/>
                <a:cs typeface="Chalkboard"/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  <a:latin typeface="Chalkboard"/>
                <a:cs typeface="Chalkboard"/>
              </a:rPr>
              <a:t>Ibinson</a:t>
            </a:r>
            <a:r>
              <a:rPr lang="en-US" sz="2000" dirty="0">
                <a:solidFill>
                  <a:srgbClr val="000090"/>
                </a:solidFill>
                <a:latin typeface="Chalkboard"/>
                <a:cs typeface="Chalkboard"/>
              </a:rPr>
              <a:t>, Linden, Winter </a:t>
            </a:r>
            <a:r>
              <a:rPr lang="fr-FR" sz="2000" dirty="0" smtClean="0">
                <a:solidFill>
                  <a:srgbClr val="000090"/>
                </a:solidFill>
                <a:latin typeface="Chalkboard"/>
                <a:cs typeface="Chalkboard"/>
              </a:rPr>
              <a:t>’</a:t>
            </a:r>
            <a:r>
              <a:rPr lang="en-US" sz="2000" dirty="0" smtClean="0">
                <a:solidFill>
                  <a:srgbClr val="000090"/>
                </a:solidFill>
                <a:latin typeface="Chalkboard"/>
                <a:cs typeface="Chalkboard"/>
              </a:rPr>
              <a:t>08)</a:t>
            </a:r>
            <a:endParaRPr lang="en-US" sz="2000" dirty="0">
              <a:solidFill>
                <a:srgbClr val="000090"/>
              </a:solidFill>
              <a:latin typeface="Chalkboard"/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683560"/>
            <a:ext cx="4263847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/>
                <a:cs typeface="Chalkboard"/>
              </a:rPr>
              <a:t>Good news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Chalkboard"/>
                <a:cs typeface="Chalkboard"/>
              </a:rPr>
              <a:t>I(A:B|C) </a:t>
            </a:r>
            <a:r>
              <a:rPr lang="en-US" sz="2200" dirty="0" smtClean="0">
                <a:latin typeface="Chalkboard"/>
                <a:cs typeface="Chalkboard"/>
              </a:rPr>
              <a:t>still defined</a:t>
            </a:r>
          </a:p>
          <a:p>
            <a:pPr marL="285750" indent="-285750">
              <a:buFont typeface="Arial"/>
              <a:buChar char="•"/>
            </a:pPr>
            <a:endParaRPr lang="en-US" sz="1000" dirty="0" smtClean="0">
              <a:latin typeface="Chalkboard"/>
              <a:cs typeface="Chalkboard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latin typeface="Chalkboard"/>
                <a:cs typeface="Chalkboard"/>
              </a:rPr>
              <a:t>C</a:t>
            </a:r>
            <a:r>
              <a:rPr lang="en-US" sz="2200" dirty="0" smtClean="0">
                <a:latin typeface="Chalkboard"/>
                <a:cs typeface="Chalkboard"/>
              </a:rPr>
              <a:t>hain </a:t>
            </a:r>
            <a:r>
              <a:rPr lang="en-US" sz="2200" dirty="0">
                <a:latin typeface="Chalkboard"/>
                <a:cs typeface="Chalkboard"/>
              </a:rPr>
              <a:t>rule, </a:t>
            </a:r>
            <a:r>
              <a:rPr lang="en-US" sz="2200" dirty="0" smtClean="0">
                <a:latin typeface="Chalkboard"/>
                <a:cs typeface="Chalkboard"/>
              </a:rPr>
              <a:t>etc</a:t>
            </a:r>
            <a:r>
              <a:rPr lang="en-US" sz="2200" dirty="0">
                <a:latin typeface="Chalkboard"/>
                <a:cs typeface="Chalkboard"/>
              </a:rPr>
              <a:t>. still </a:t>
            </a:r>
            <a:r>
              <a:rPr lang="en-US" sz="2200" dirty="0" smtClean="0">
                <a:latin typeface="Chalkboard"/>
                <a:cs typeface="Chalkboard"/>
              </a:rPr>
              <a:t>hold</a:t>
            </a:r>
          </a:p>
          <a:p>
            <a:pPr marL="285750" indent="-285750">
              <a:buFont typeface="Arial"/>
              <a:buChar char="•"/>
            </a:pPr>
            <a:endParaRPr lang="en-US" sz="1000" dirty="0">
              <a:latin typeface="Chalkboard"/>
              <a:cs typeface="Chalkboard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Chalkboard"/>
                <a:cs typeface="Chalkboard"/>
              </a:rPr>
              <a:t>I(A:B|C)</a:t>
            </a:r>
            <a:r>
              <a:rPr lang="en-US" sz="2200" baseline="-25000" dirty="0" err="1">
                <a:solidFill>
                  <a:srgbClr val="FF0000"/>
                </a:solidFill>
                <a:latin typeface="Chalkboard"/>
                <a:cs typeface="Chalkboard"/>
              </a:rPr>
              <a:t>ρ</a:t>
            </a:r>
            <a:r>
              <a:rPr lang="en-US" sz="2200" dirty="0">
                <a:solidFill>
                  <a:srgbClr val="FF0000"/>
                </a:solidFill>
                <a:latin typeface="Chalkboard"/>
                <a:cs typeface="Chalkboard"/>
              </a:rPr>
              <a:t>=0  </a:t>
            </a:r>
            <a:r>
              <a:rPr lang="en-US" sz="2200" dirty="0" smtClean="0">
                <a:latin typeface="cmsy10"/>
                <a:ea typeface="cmsy10"/>
                <a:cs typeface="cmsy10"/>
              </a:rPr>
              <a:t>implies</a:t>
            </a:r>
            <a:r>
              <a:rPr lang="en-US" sz="2200" dirty="0" smtClean="0">
                <a:latin typeface="Chalkboard"/>
                <a:cs typeface="Chalkboard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halkboard"/>
                <a:cs typeface="Chalkboard"/>
              </a:rPr>
              <a:t>ρ</a:t>
            </a:r>
            <a:r>
              <a:rPr lang="en-US" sz="2200" dirty="0">
                <a:latin typeface="Chalkboard"/>
                <a:cs typeface="Chalkboard"/>
              </a:rPr>
              <a:t> is </a:t>
            </a:r>
            <a:r>
              <a:rPr lang="en-US" sz="2200" dirty="0" smtClean="0">
                <a:latin typeface="Chalkboard"/>
                <a:cs typeface="Chalkboard"/>
              </a:rPr>
              <a:t>separable</a:t>
            </a:r>
          </a:p>
          <a:p>
            <a:r>
              <a:rPr lang="en-US" sz="2200" dirty="0" smtClean="0">
                <a:latin typeface="Chalkboard"/>
                <a:cs typeface="Chalkboard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latin typeface="Chalkboard"/>
                <a:cs typeface="Chalkboard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Chalkboard"/>
                <a:cs typeface="Chalkboard"/>
              </a:rPr>
              <a:t> (Hayden, </a:t>
            </a:r>
            <a:r>
              <a:rPr lang="en-US" sz="2000" dirty="0" err="1" smtClean="0">
                <a:solidFill>
                  <a:srgbClr val="000090"/>
                </a:solidFill>
                <a:latin typeface="Chalkboard"/>
                <a:cs typeface="Chalkboard"/>
              </a:rPr>
              <a:t>Jozsa</a:t>
            </a:r>
            <a:r>
              <a:rPr lang="en-US" sz="2000" dirty="0" smtClean="0">
                <a:solidFill>
                  <a:srgbClr val="000090"/>
                </a:solidFill>
                <a:latin typeface="Chalkboard"/>
                <a:cs typeface="Chalkboard"/>
              </a:rPr>
              <a:t>, </a:t>
            </a:r>
            <a:r>
              <a:rPr lang="en-US" sz="2000" dirty="0" err="1" smtClean="0">
                <a:solidFill>
                  <a:srgbClr val="000090"/>
                </a:solidFill>
                <a:latin typeface="Chalkboard"/>
                <a:cs typeface="Chalkboard"/>
              </a:rPr>
              <a:t>Petz</a:t>
            </a:r>
            <a:r>
              <a:rPr lang="en-US" sz="2000" dirty="0" smtClean="0">
                <a:solidFill>
                  <a:srgbClr val="000090"/>
                </a:solidFill>
                <a:latin typeface="Chalkboard"/>
                <a:cs typeface="Chalkboard"/>
              </a:rPr>
              <a:t>, Winter‘03)</a:t>
            </a:r>
            <a:endParaRPr lang="en-US" sz="2000" dirty="0">
              <a:solidFill>
                <a:srgbClr val="000090"/>
              </a:solidFill>
              <a:latin typeface="Chalkboard"/>
              <a:cs typeface="Chalkboar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287889" y="1975556"/>
            <a:ext cx="11712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68333" y="1790890"/>
            <a:ext cx="216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nformation theory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8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9764" y="1493948"/>
            <a:ext cx="8779889" cy="3980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aseline="-250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solidFill>
                  <a:srgbClr val="000090"/>
                </a:solidFill>
              </a:rPr>
              <a:t>Chain rule:</a:t>
            </a:r>
          </a:p>
          <a:p>
            <a:r>
              <a:rPr lang="en-US" sz="2800" dirty="0" smtClean="0"/>
              <a:t>2log|A| &gt; I(A:B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…</a:t>
            </a:r>
            <a:r>
              <a:rPr lang="en-US" sz="2800" dirty="0" err="1" smtClean="0"/>
              <a:t>B</a:t>
            </a:r>
            <a:r>
              <a:rPr lang="en-US" sz="2800" baseline="-25000" dirty="0" err="1" smtClean="0"/>
              <a:t>k</a:t>
            </a:r>
            <a:r>
              <a:rPr lang="en-US" sz="2800" dirty="0" smtClean="0"/>
              <a:t>) = I(A:B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)+I(A:B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|B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)+…+I(A:B</a:t>
            </a:r>
            <a:r>
              <a:rPr lang="en-US" sz="2800" baseline="-25000" dirty="0" smtClean="0"/>
              <a:t>k</a:t>
            </a:r>
            <a:r>
              <a:rPr lang="en-US" sz="2800" dirty="0" smtClean="0"/>
              <a:t>|B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…B</a:t>
            </a:r>
            <a:r>
              <a:rPr lang="en-US" sz="2800" baseline="-25000" dirty="0" smtClean="0"/>
              <a:t>k-1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endParaRPr lang="en-US" sz="1000" dirty="0" smtClean="0"/>
          </a:p>
          <a:p>
            <a:r>
              <a:rPr lang="en-US" sz="2800" dirty="0" smtClean="0">
                <a:solidFill>
                  <a:srgbClr val="000090"/>
                </a:solidFill>
              </a:rPr>
              <a:t>Then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0208" y="1805478"/>
            <a:ext cx="8349236" cy="1425002"/>
          </a:xfrm>
          <a:prstGeom prst="rect">
            <a:avLst/>
          </a:prstGeom>
          <a:solidFill>
            <a:srgbClr val="F8FF8C">
              <a:alpha val="78000"/>
            </a:srgbClr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Proving the Bound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208" y="1748503"/>
            <a:ext cx="923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90"/>
                </a:solidFill>
              </a:rPr>
              <a:t>Thm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(B, </a:t>
            </a:r>
            <a:r>
              <a:rPr lang="en-US" sz="2200" dirty="0" err="1" smtClean="0">
                <a:solidFill>
                  <a:srgbClr val="000090"/>
                </a:solidFill>
              </a:rPr>
              <a:t>Christandl</a:t>
            </a:r>
            <a:r>
              <a:rPr lang="en-US" sz="2200" dirty="0" smtClean="0">
                <a:solidFill>
                  <a:srgbClr val="000090"/>
                </a:solidFill>
              </a:rPr>
              <a:t>, Yard ‘11)</a:t>
            </a:r>
            <a:r>
              <a:rPr lang="en-US" sz="2200" dirty="0" smtClean="0"/>
              <a:t>   </a:t>
            </a:r>
            <a:r>
              <a:rPr lang="en-US" sz="2800" dirty="0"/>
              <a:t>F</a:t>
            </a:r>
            <a:r>
              <a:rPr lang="en-US" sz="2800" dirty="0" smtClean="0"/>
              <a:t>or ||*||</a:t>
            </a:r>
            <a:r>
              <a:rPr lang="en-US" sz="2800" baseline="-25000" dirty="0" smtClean="0"/>
              <a:t>1-LOCC</a:t>
            </a:r>
            <a:r>
              <a:rPr lang="en-US" sz="2800" dirty="0" smtClean="0"/>
              <a:t> or ||*||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         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492361"/>
              </p:ext>
            </p:extLst>
          </p:nvPr>
        </p:nvGraphicFramePr>
        <p:xfrm>
          <a:off x="1995536" y="2271723"/>
          <a:ext cx="5377784" cy="958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00" name="Equation" r:id="rId3" imgW="2209800" imgH="393700" progId="Equation.3">
                  <p:embed/>
                </p:oleObj>
              </mc:Choice>
              <mc:Fallback>
                <p:oleObj name="Equation" r:id="rId3" imgW="2209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5536" y="2271723"/>
                        <a:ext cx="5377784" cy="958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207861"/>
              </p:ext>
            </p:extLst>
          </p:nvPr>
        </p:nvGraphicFramePr>
        <p:xfrm>
          <a:off x="1142824" y="4745237"/>
          <a:ext cx="49149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01" name="Equation" r:id="rId5" imgW="2019300" imgH="393700" progId="Equation.3">
                  <p:embed/>
                </p:oleObj>
              </mc:Choice>
              <mc:Fallback>
                <p:oleObj name="Equation" r:id="rId5" imgW="2019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2824" y="4745237"/>
                        <a:ext cx="4914900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43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0888" y="1707444"/>
            <a:ext cx="5545667" cy="914400"/>
          </a:xfrm>
          <a:prstGeom prst="rect">
            <a:avLst/>
          </a:prstGeom>
          <a:solidFill>
            <a:srgbClr val="F8FF8C">
              <a:alpha val="78000"/>
            </a:srgbClr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Conditional Mutual Information Bound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250" y="2921004"/>
            <a:ext cx="86201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rgbClr val="000090"/>
                </a:solidFill>
              </a:rPr>
              <a:t>Coding Theory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Strong </a:t>
            </a:r>
            <a:r>
              <a:rPr lang="en-US" sz="2600" dirty="0" err="1" smtClean="0"/>
              <a:t>subadditivity</a:t>
            </a:r>
            <a:r>
              <a:rPr lang="en-US" sz="2600" dirty="0" smtClean="0"/>
              <a:t> of von Neumann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entropy as state redistribution rate 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 smtClean="0">
                <a:solidFill>
                  <a:srgbClr val="000090"/>
                </a:solidFill>
              </a:rPr>
              <a:t>      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>
                <a:solidFill>
                  <a:srgbClr val="000090"/>
                </a:solidFill>
              </a:rPr>
              <a:t>Devetak</a:t>
            </a:r>
            <a:r>
              <a:rPr lang="en-US" sz="2200" dirty="0">
                <a:solidFill>
                  <a:srgbClr val="000090"/>
                </a:solidFill>
              </a:rPr>
              <a:t>, Yard ‘06)</a:t>
            </a:r>
            <a:endParaRPr lang="en-US" sz="2200" dirty="0" smtClean="0"/>
          </a:p>
          <a:p>
            <a:endParaRPr lang="en-US" sz="2600" dirty="0" smtClean="0"/>
          </a:p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rgbClr val="000090"/>
                </a:solidFill>
              </a:rPr>
              <a:t>Large Deviation Theory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Hypothesis testing for entanglement       </a:t>
            </a:r>
            <a:r>
              <a:rPr lang="en-US" sz="2200" dirty="0" smtClean="0">
                <a:solidFill>
                  <a:srgbClr val="000090"/>
                </a:solidFill>
              </a:rPr>
              <a:t>(B., </a:t>
            </a:r>
            <a:r>
              <a:rPr lang="en-US" sz="2200" dirty="0" err="1" smtClean="0">
                <a:solidFill>
                  <a:srgbClr val="000090"/>
                </a:solidFill>
              </a:rPr>
              <a:t>Plenio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en-US" sz="2200" dirty="0">
                <a:solidFill>
                  <a:srgbClr val="000090"/>
                </a:solidFill>
              </a:rPr>
              <a:t>‘</a:t>
            </a:r>
            <a:r>
              <a:rPr lang="en-US" sz="2200" dirty="0" smtClean="0">
                <a:solidFill>
                  <a:srgbClr val="000090"/>
                </a:solidFill>
              </a:rPr>
              <a:t>08)</a:t>
            </a:r>
            <a:endParaRPr lang="en-US" sz="2200" dirty="0"/>
          </a:p>
          <a:p>
            <a:endParaRPr lang="en-US" sz="2600" dirty="0" smtClean="0"/>
          </a:p>
          <a:p>
            <a:endParaRPr lang="en-US" sz="1000" dirty="0"/>
          </a:p>
          <a:p>
            <a:r>
              <a:rPr lang="en-US" sz="3800" dirty="0" smtClean="0"/>
              <a:t>(</a:t>
            </a:r>
            <a:r>
              <a:rPr lang="en-US" sz="2600" dirty="0" smtClean="0"/>
              <a:t>                                                                                                             </a:t>
            </a:r>
            <a:r>
              <a:rPr lang="en-US" sz="3800" dirty="0" smtClean="0"/>
              <a:t>)</a:t>
            </a:r>
            <a:endParaRPr lang="en-US" sz="3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776028"/>
              </p:ext>
            </p:extLst>
          </p:nvPr>
        </p:nvGraphicFramePr>
        <p:xfrm>
          <a:off x="3328772" y="1607392"/>
          <a:ext cx="5377784" cy="958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10" name="Equation" r:id="rId3" imgW="2209800" imgH="393700" progId="Equation.3">
                  <p:embed/>
                </p:oleObj>
              </mc:Choice>
              <mc:Fallback>
                <p:oleObj name="Equation" r:id="rId3" imgW="2209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8772" y="1607392"/>
                        <a:ext cx="5377784" cy="958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163722"/>
              </p:ext>
            </p:extLst>
          </p:nvPr>
        </p:nvGraphicFramePr>
        <p:xfrm>
          <a:off x="573969" y="5903742"/>
          <a:ext cx="8019697" cy="679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11" name="Equation" r:id="rId5" imgW="4660900" imgH="393700" progId="Equation.3">
                  <p:embed/>
                </p:oleObj>
              </mc:Choice>
              <mc:Fallback>
                <p:oleObj name="Equation" r:id="rId5" imgW="466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3969" y="5903742"/>
                        <a:ext cx="8019697" cy="679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22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66888" y="4092223"/>
            <a:ext cx="7775223" cy="2017889"/>
          </a:xfrm>
          <a:prstGeom prst="rect">
            <a:avLst/>
          </a:prstGeom>
          <a:solidFill>
            <a:srgbClr val="F8FF8C">
              <a:alpha val="78000"/>
            </a:srgbClr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h</a:t>
            </a:r>
            <a:r>
              <a:rPr lang="en-GB" sz="4800" b="1" baseline="-25000" dirty="0" err="1" smtClean="0">
                <a:solidFill>
                  <a:srgbClr val="3366FF"/>
                </a:solidFill>
                <a:latin typeface="Calibri"/>
                <a:cs typeface="Calibri"/>
              </a:rPr>
              <a:t>SEP</a:t>
            </a:r>
            <a:r>
              <a:rPr lang="en-GB" sz="4800" b="1" baseline="-25000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equivalent to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6888" y="1856334"/>
            <a:ext cx="77752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600" dirty="0" smtClean="0">
                <a:solidFill>
                  <a:srgbClr val="000090"/>
                </a:solidFill>
              </a:rPr>
              <a:t> </a:t>
            </a:r>
            <a:r>
              <a:rPr lang="en-US" sz="2600" dirty="0" smtClean="0"/>
              <a:t>Injective norm of 3-index tensors</a:t>
            </a:r>
          </a:p>
          <a:p>
            <a:pPr marL="514350" indent="-514350">
              <a:buAutoNum type="arabicPeriod"/>
            </a:pPr>
            <a:endParaRPr lang="en-US" sz="2600" dirty="0"/>
          </a:p>
          <a:p>
            <a:pPr marL="514350" indent="-514350">
              <a:buAutoNum type="arabicPeriod"/>
            </a:pPr>
            <a:r>
              <a:rPr lang="en-US" sz="2600" dirty="0" smtClean="0">
                <a:solidFill>
                  <a:srgbClr val="000090"/>
                </a:solidFill>
              </a:rPr>
              <a:t> </a:t>
            </a:r>
            <a:r>
              <a:rPr lang="en-US" sz="2600" dirty="0" smtClean="0"/>
              <a:t>Minimum output entropy quantum channel</a:t>
            </a:r>
          </a:p>
          <a:p>
            <a:pPr marL="514350" indent="-514350">
              <a:buAutoNum type="arabicPeriod"/>
            </a:pPr>
            <a:endParaRPr lang="en-US" sz="2600" dirty="0"/>
          </a:p>
          <a:p>
            <a:pPr marL="514350" indent="-514350">
              <a:buAutoNum type="arabicPeriod"/>
            </a:pPr>
            <a:r>
              <a:rPr lang="en-US" sz="2600" dirty="0" smtClean="0">
                <a:solidFill>
                  <a:srgbClr val="000090"/>
                </a:solidFill>
              </a:rPr>
              <a:t> </a:t>
            </a:r>
            <a:r>
              <a:rPr lang="en-US" sz="2600" dirty="0" smtClean="0"/>
              <a:t>Optimal acceptance probability in QMA(2) </a:t>
            </a:r>
          </a:p>
          <a:p>
            <a:endParaRPr lang="en-US" sz="2600" dirty="0"/>
          </a:p>
          <a:p>
            <a:r>
              <a:rPr lang="en-US" sz="2600" dirty="0" smtClean="0">
                <a:solidFill>
                  <a:srgbClr val="000090"/>
                </a:solidFill>
              </a:rPr>
              <a:t>4.     2-&gt;4 norm of projectors:</a:t>
            </a:r>
            <a:endParaRPr lang="en-US" sz="2600" dirty="0">
              <a:solidFill>
                <a:srgbClr val="00009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816635"/>
              </p:ext>
            </p:extLst>
          </p:nvPr>
        </p:nvGraphicFramePr>
        <p:xfrm>
          <a:off x="4569354" y="4249120"/>
          <a:ext cx="331628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72" name="Equation" r:id="rId3" imgW="1435100" imgH="266700" progId="Equation.3">
                  <p:embed/>
                </p:oleObj>
              </mc:Choice>
              <mc:Fallback>
                <p:oleObj name="Equation" r:id="rId3" imgW="14351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9354" y="4249120"/>
                        <a:ext cx="3316288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218355"/>
              </p:ext>
            </p:extLst>
          </p:nvPr>
        </p:nvGraphicFramePr>
        <p:xfrm>
          <a:off x="1089025" y="5235575"/>
          <a:ext cx="661511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73" name="Equation" r:id="rId5" imgW="3162300" imgH="368300" progId="Equation.3">
                  <p:embed/>
                </p:oleObj>
              </mc:Choice>
              <mc:Fallback>
                <p:oleObj name="Equation" r:id="rId5" imgW="31623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9025" y="5235575"/>
                        <a:ext cx="6615113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0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Unique Games Conjecture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2346" y="1284110"/>
            <a:ext cx="77752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(Unique Games Conjecture, </a:t>
            </a:r>
            <a:r>
              <a:rPr lang="en-US" sz="2200" dirty="0" err="1" smtClean="0">
                <a:solidFill>
                  <a:srgbClr val="000090"/>
                </a:solidFill>
              </a:rPr>
              <a:t>Khot</a:t>
            </a:r>
            <a:r>
              <a:rPr lang="en-US" sz="2200" dirty="0" smtClean="0">
                <a:solidFill>
                  <a:srgbClr val="000090"/>
                </a:solidFill>
              </a:rPr>
              <a:t> ‘02) </a:t>
            </a:r>
            <a:r>
              <a:rPr lang="en-US" sz="2600" dirty="0" smtClean="0"/>
              <a:t>For every 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FF0000"/>
                </a:solidFill>
              </a:rPr>
              <a:t>&gt;0</a:t>
            </a:r>
            <a:r>
              <a:rPr lang="en-US" sz="2600" dirty="0" smtClean="0"/>
              <a:t> it’s 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NP-hard </a:t>
            </a:r>
            <a:r>
              <a:rPr lang="en-US" sz="2600" dirty="0" smtClean="0"/>
              <a:t>to tell for a system of equations </a:t>
            </a:r>
            <a:r>
              <a:rPr lang="en-US" sz="2600" dirty="0" smtClean="0">
                <a:solidFill>
                  <a:srgbClr val="FF0000"/>
                </a:solidFill>
              </a:rPr>
              <a:t>x</a:t>
            </a:r>
            <a:r>
              <a:rPr lang="en-US" sz="2600" baseline="-25000" dirty="0" smtClean="0">
                <a:solidFill>
                  <a:srgbClr val="FF0000"/>
                </a:solidFill>
              </a:rPr>
              <a:t>i </a:t>
            </a:r>
            <a:r>
              <a:rPr lang="en-US" sz="2600" dirty="0" smtClean="0">
                <a:solidFill>
                  <a:srgbClr val="FF0000"/>
                </a:solidFill>
              </a:rPr>
              <a:t>+ </a:t>
            </a:r>
            <a:r>
              <a:rPr lang="en-US" sz="2600" dirty="0" err="1" smtClean="0">
                <a:solidFill>
                  <a:srgbClr val="FF0000"/>
                </a:solidFill>
              </a:rPr>
              <a:t>x</a:t>
            </a:r>
            <a:r>
              <a:rPr lang="en-US" sz="26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600" baseline="-250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= c mod k</a:t>
            </a:r>
          </a:p>
          <a:p>
            <a:endParaRPr lang="en-US" sz="1000" dirty="0"/>
          </a:p>
          <a:p>
            <a:r>
              <a:rPr lang="en-US" sz="2600" dirty="0" smtClean="0"/>
              <a:t>YES)    </a:t>
            </a:r>
            <a:r>
              <a:rPr lang="en-US" sz="2600" dirty="0" smtClean="0">
                <a:solidFill>
                  <a:srgbClr val="FF0000"/>
                </a:solidFill>
              </a:rPr>
              <a:t>More than 1-ε </a:t>
            </a:r>
            <a:r>
              <a:rPr lang="en-US" sz="2600" dirty="0" smtClean="0"/>
              <a:t>fraction constraints </a:t>
            </a:r>
            <a:r>
              <a:rPr lang="en-US" sz="2600" dirty="0" err="1" smtClean="0"/>
              <a:t>satisfiable</a:t>
            </a:r>
            <a:endParaRPr lang="en-US" sz="2600" dirty="0" smtClean="0"/>
          </a:p>
          <a:p>
            <a:r>
              <a:rPr lang="en-US" sz="2600" dirty="0" smtClean="0">
                <a:solidFill>
                  <a:srgbClr val="000000"/>
                </a:solidFill>
              </a:rPr>
              <a:t>NO)    </a:t>
            </a:r>
            <a:r>
              <a:rPr lang="en-US" sz="2600" dirty="0" smtClean="0">
                <a:solidFill>
                  <a:srgbClr val="FF0000"/>
                </a:solidFill>
              </a:rPr>
              <a:t>Less than 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fraction </a:t>
            </a:r>
            <a:r>
              <a:rPr lang="en-US" sz="2600" dirty="0" err="1" smtClean="0"/>
              <a:t>satisfiable</a:t>
            </a:r>
            <a:endParaRPr lang="en-US" sz="2600" dirty="0" smtClean="0"/>
          </a:p>
          <a:p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159764" y="1284110"/>
            <a:ext cx="8563680" cy="201789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Unique Games Conjecture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2346" y="1284110"/>
            <a:ext cx="77752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(Unique Games Conjecture, </a:t>
            </a:r>
            <a:r>
              <a:rPr lang="en-US" sz="2200" dirty="0" err="1" smtClean="0">
                <a:solidFill>
                  <a:srgbClr val="000090"/>
                </a:solidFill>
              </a:rPr>
              <a:t>Khot</a:t>
            </a:r>
            <a:r>
              <a:rPr lang="en-US" sz="2200" dirty="0" smtClean="0">
                <a:solidFill>
                  <a:srgbClr val="000090"/>
                </a:solidFill>
              </a:rPr>
              <a:t> ‘02) </a:t>
            </a:r>
            <a:r>
              <a:rPr lang="en-US" sz="2600" dirty="0" smtClean="0"/>
              <a:t>For every 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FF0000"/>
                </a:solidFill>
              </a:rPr>
              <a:t>&gt;0</a:t>
            </a:r>
            <a:r>
              <a:rPr lang="en-US" sz="2600" dirty="0" smtClean="0"/>
              <a:t> it’s 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NP-hard </a:t>
            </a:r>
            <a:r>
              <a:rPr lang="en-US" sz="2600" dirty="0" smtClean="0"/>
              <a:t>to tell for a system of equations </a:t>
            </a:r>
            <a:r>
              <a:rPr lang="en-US" sz="2600" dirty="0" smtClean="0">
                <a:solidFill>
                  <a:srgbClr val="FF0000"/>
                </a:solidFill>
              </a:rPr>
              <a:t>x</a:t>
            </a:r>
            <a:r>
              <a:rPr lang="en-US" sz="2600" baseline="-25000" dirty="0" smtClean="0">
                <a:solidFill>
                  <a:srgbClr val="FF0000"/>
                </a:solidFill>
              </a:rPr>
              <a:t>i </a:t>
            </a:r>
            <a:r>
              <a:rPr lang="en-US" sz="2600" dirty="0" smtClean="0">
                <a:solidFill>
                  <a:srgbClr val="FF0000"/>
                </a:solidFill>
              </a:rPr>
              <a:t>+ </a:t>
            </a:r>
            <a:r>
              <a:rPr lang="en-US" sz="2600" dirty="0" err="1" smtClean="0">
                <a:solidFill>
                  <a:srgbClr val="FF0000"/>
                </a:solidFill>
              </a:rPr>
              <a:t>x</a:t>
            </a:r>
            <a:r>
              <a:rPr lang="en-US" sz="2600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600" baseline="-250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= c mod k</a:t>
            </a:r>
          </a:p>
          <a:p>
            <a:endParaRPr lang="en-US" sz="1000" dirty="0"/>
          </a:p>
          <a:p>
            <a:r>
              <a:rPr lang="en-US" sz="2600" dirty="0" smtClean="0"/>
              <a:t>YES)    </a:t>
            </a:r>
            <a:r>
              <a:rPr lang="en-US" sz="2600" dirty="0" smtClean="0">
                <a:solidFill>
                  <a:srgbClr val="FF0000"/>
                </a:solidFill>
              </a:rPr>
              <a:t>More than 1-ε </a:t>
            </a:r>
            <a:r>
              <a:rPr lang="en-US" sz="2600" dirty="0" smtClean="0"/>
              <a:t>fraction constraints </a:t>
            </a:r>
            <a:r>
              <a:rPr lang="en-US" sz="2600" dirty="0" err="1" smtClean="0"/>
              <a:t>satisfiable</a:t>
            </a:r>
            <a:endParaRPr lang="en-US" sz="2600" dirty="0" smtClean="0"/>
          </a:p>
          <a:p>
            <a:r>
              <a:rPr lang="en-US" sz="2600" dirty="0" smtClean="0">
                <a:solidFill>
                  <a:srgbClr val="000000"/>
                </a:solidFill>
              </a:rPr>
              <a:t>NO)    </a:t>
            </a:r>
            <a:r>
              <a:rPr lang="en-US" sz="2600" dirty="0" smtClean="0">
                <a:solidFill>
                  <a:srgbClr val="FF0000"/>
                </a:solidFill>
              </a:rPr>
              <a:t>Less than 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fraction </a:t>
            </a:r>
            <a:r>
              <a:rPr lang="en-US" sz="2600" dirty="0" err="1" smtClean="0"/>
              <a:t>satisfiable</a:t>
            </a:r>
            <a:endParaRPr lang="en-US" sz="2600" dirty="0" smtClean="0"/>
          </a:p>
          <a:p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366888" y="3529173"/>
            <a:ext cx="84243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Raghavedra</a:t>
            </a:r>
            <a:r>
              <a:rPr lang="en-US" sz="2200" dirty="0" smtClean="0">
                <a:solidFill>
                  <a:srgbClr val="000090"/>
                </a:solidFill>
              </a:rPr>
              <a:t> ‘08) </a:t>
            </a:r>
            <a:r>
              <a:rPr lang="en-US" sz="2800" dirty="0" smtClean="0"/>
              <a:t>UGC implies </a:t>
            </a:r>
            <a:r>
              <a:rPr lang="en-US" sz="2800" dirty="0" smtClean="0">
                <a:solidFill>
                  <a:srgbClr val="008000"/>
                </a:solidFill>
              </a:rPr>
              <a:t>2-level </a:t>
            </a:r>
            <a:r>
              <a:rPr lang="en-US" sz="2800" dirty="0" err="1" smtClean="0">
                <a:solidFill>
                  <a:srgbClr val="008000"/>
                </a:solidFill>
              </a:rPr>
              <a:t>SoS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/>
              <a:t>gives the </a:t>
            </a:r>
            <a:r>
              <a:rPr lang="en-US" sz="2800" dirty="0" smtClean="0">
                <a:solidFill>
                  <a:srgbClr val="008000"/>
                </a:solidFill>
              </a:rPr>
              <a:t>best approximation algorithm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for </a:t>
            </a:r>
            <a:r>
              <a:rPr lang="en-US" sz="2800" i="1" dirty="0" smtClean="0"/>
              <a:t>all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Constraints Satisfaction Problems</a:t>
            </a:r>
            <a:r>
              <a:rPr lang="en-US" sz="2800" dirty="0" smtClean="0"/>
              <a:t> (max-cut, vertex cover, …)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2800" dirty="0" smtClean="0">
                <a:solidFill>
                  <a:srgbClr val="008000"/>
                </a:solidFill>
              </a:rPr>
              <a:t>Major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barrier in</a:t>
            </a:r>
            <a:r>
              <a:rPr lang="en-US" sz="2800" dirty="0" smtClean="0"/>
              <a:t> current knowledge of </a:t>
            </a:r>
            <a:r>
              <a:rPr lang="en-US" sz="2800" dirty="0" smtClean="0">
                <a:solidFill>
                  <a:srgbClr val="008000"/>
                </a:solidFill>
              </a:rPr>
              <a:t>algorithms</a:t>
            </a:r>
            <a:r>
              <a:rPr lang="en-US" sz="2800" dirty="0" smtClean="0"/>
              <a:t> for combinatorial problems</a:t>
            </a:r>
          </a:p>
          <a:p>
            <a:endParaRPr lang="en-US" sz="1000" dirty="0"/>
          </a:p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Arora</a:t>
            </a:r>
            <a:r>
              <a:rPr lang="en-US" sz="2200" dirty="0" smtClean="0">
                <a:solidFill>
                  <a:srgbClr val="000090"/>
                </a:solidFill>
              </a:rPr>
              <a:t>, Barak, </a:t>
            </a:r>
            <a:r>
              <a:rPr lang="en-US" sz="2200" dirty="0" err="1" smtClean="0">
                <a:solidFill>
                  <a:srgbClr val="000090"/>
                </a:solidFill>
              </a:rPr>
              <a:t>Steurer</a:t>
            </a:r>
            <a:r>
              <a:rPr lang="en-US" sz="2200" dirty="0" smtClean="0">
                <a:solidFill>
                  <a:srgbClr val="000090"/>
                </a:solidFill>
              </a:rPr>
              <a:t> ‘10) </a:t>
            </a:r>
            <a:r>
              <a:rPr lang="en-US" sz="2800" dirty="0" err="1" smtClean="0">
                <a:solidFill>
                  <a:srgbClr val="FF0000"/>
                </a:solidFill>
              </a:rPr>
              <a:t>exp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n</a:t>
            </a:r>
            <a:r>
              <a:rPr lang="en-US" sz="2800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2800" baseline="30000" dirty="0" smtClean="0">
                <a:solidFill>
                  <a:srgbClr val="FF0000"/>
                </a:solidFill>
              </a:rPr>
              <a:t>(</a:t>
            </a:r>
            <a:r>
              <a:rPr lang="en-US" sz="2800" baseline="30000" dirty="0" err="1" smtClean="0">
                <a:solidFill>
                  <a:srgbClr val="FF0000"/>
                </a:solidFill>
              </a:rPr>
              <a:t>ε</a:t>
            </a:r>
            <a:r>
              <a:rPr lang="en-US" sz="2800" baseline="300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time algorithm for UG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59764" y="1284110"/>
            <a:ext cx="8563680" cy="201789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0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763" y="1381613"/>
            <a:ext cx="8875379" cy="210699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Small Set Expansion Conjecture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764" y="1395725"/>
            <a:ext cx="89842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(Small Set Expansion Conjecture, </a:t>
            </a:r>
            <a:r>
              <a:rPr lang="en-US" sz="2200" dirty="0" err="1" smtClean="0">
                <a:solidFill>
                  <a:srgbClr val="000090"/>
                </a:solidFill>
              </a:rPr>
              <a:t>Raghavendra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Steurer</a:t>
            </a:r>
            <a:r>
              <a:rPr lang="en-US" sz="2200" dirty="0" smtClean="0">
                <a:solidFill>
                  <a:srgbClr val="000090"/>
                </a:solidFill>
              </a:rPr>
              <a:t> ‘10) </a:t>
            </a:r>
          </a:p>
          <a:p>
            <a:r>
              <a:rPr lang="en-US" sz="2600" dirty="0" smtClean="0"/>
              <a:t>For every 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FF0000"/>
                </a:solidFill>
              </a:rPr>
              <a:t>, </a:t>
            </a:r>
            <a:r>
              <a:rPr lang="en-US" sz="2600" dirty="0" err="1" smtClean="0">
                <a:solidFill>
                  <a:srgbClr val="FF0000"/>
                </a:solidFill>
              </a:rPr>
              <a:t>δ</a:t>
            </a:r>
            <a:r>
              <a:rPr lang="en-US" sz="2600" dirty="0" smtClean="0">
                <a:solidFill>
                  <a:srgbClr val="FF0000"/>
                </a:solidFill>
              </a:rPr>
              <a:t>&gt;0</a:t>
            </a:r>
            <a:r>
              <a:rPr lang="en-US" sz="2600" dirty="0" smtClean="0"/>
              <a:t> it’s </a:t>
            </a:r>
            <a:r>
              <a:rPr lang="en-US" sz="2600" dirty="0" smtClean="0">
                <a:solidFill>
                  <a:srgbClr val="FF0000"/>
                </a:solidFill>
              </a:rPr>
              <a:t>NP-hard </a:t>
            </a:r>
            <a:r>
              <a:rPr lang="en-US" sz="2600" dirty="0" smtClean="0"/>
              <a:t>to tell for a graph </a:t>
            </a:r>
            <a:r>
              <a:rPr lang="en-US" sz="2600" dirty="0" smtClean="0">
                <a:solidFill>
                  <a:srgbClr val="FF0000"/>
                </a:solidFill>
              </a:rPr>
              <a:t>G = (V, E) </a:t>
            </a:r>
            <a:r>
              <a:rPr lang="en-US" sz="2600" dirty="0" smtClean="0"/>
              <a:t>whether </a:t>
            </a:r>
          </a:p>
          <a:p>
            <a:endParaRPr lang="en-US" sz="1000" dirty="0" smtClean="0"/>
          </a:p>
          <a:p>
            <a:r>
              <a:rPr lang="en-US" sz="2600" dirty="0" smtClean="0"/>
              <a:t>YES)   </a:t>
            </a:r>
            <a:r>
              <a:rPr lang="en-US" sz="2600" dirty="0" err="1" smtClean="0"/>
              <a:t>Φ</a:t>
            </a:r>
            <a:r>
              <a:rPr lang="en-US" sz="2600" dirty="0"/>
              <a:t>(M) &lt; </a:t>
            </a:r>
            <a:r>
              <a:rPr lang="en-US" sz="2600" dirty="0" err="1">
                <a:solidFill>
                  <a:srgbClr val="FF0000"/>
                </a:solidFill>
              </a:rPr>
              <a:t>ε</a:t>
            </a:r>
            <a:r>
              <a:rPr lang="en-US" sz="2600" dirty="0"/>
              <a:t> for a region </a:t>
            </a:r>
            <a:r>
              <a:rPr lang="en-US" sz="2600" dirty="0">
                <a:solidFill>
                  <a:srgbClr val="FF0000"/>
                </a:solidFill>
              </a:rPr>
              <a:t>M</a:t>
            </a:r>
            <a:r>
              <a:rPr lang="en-US" sz="2600" dirty="0"/>
              <a:t> of </a:t>
            </a:r>
            <a:r>
              <a:rPr lang="en-US" sz="2600" dirty="0" smtClean="0"/>
              <a:t>size </a:t>
            </a:r>
            <a:r>
              <a:rPr lang="en-US" sz="2600" dirty="0" smtClean="0">
                <a:solidFill>
                  <a:srgbClr val="FF0000"/>
                </a:solidFill>
              </a:rPr>
              <a:t>≈ </a:t>
            </a:r>
            <a:r>
              <a:rPr lang="en-US" sz="2600" dirty="0" err="1">
                <a:solidFill>
                  <a:srgbClr val="FF0000"/>
                </a:solidFill>
              </a:rPr>
              <a:t>δ</a:t>
            </a:r>
            <a:r>
              <a:rPr lang="en-US" sz="2600" dirty="0" err="1" smtClean="0">
                <a:solidFill>
                  <a:srgbClr val="FF0000"/>
                </a:solidFill>
              </a:rPr>
              <a:t>|</a:t>
            </a:r>
            <a:r>
              <a:rPr lang="en-US" sz="2600" dirty="0" err="1">
                <a:solidFill>
                  <a:srgbClr val="FF0000"/>
                </a:solidFill>
              </a:rPr>
              <a:t>V</a:t>
            </a:r>
            <a:r>
              <a:rPr lang="en-US" sz="2600" dirty="0" smtClean="0">
                <a:solidFill>
                  <a:srgbClr val="FF0000"/>
                </a:solidFill>
              </a:rPr>
              <a:t>|</a:t>
            </a:r>
            <a:r>
              <a:rPr lang="en-US" sz="2600" dirty="0" smtClean="0"/>
              <a:t>, </a:t>
            </a:r>
            <a:endParaRPr lang="en-US" sz="2600" dirty="0"/>
          </a:p>
          <a:p>
            <a:r>
              <a:rPr lang="en-US" sz="1000" dirty="0" smtClean="0"/>
              <a:t> </a:t>
            </a:r>
          </a:p>
          <a:p>
            <a:r>
              <a:rPr lang="en-US" sz="2600" dirty="0" smtClean="0"/>
              <a:t>NO)   </a:t>
            </a:r>
            <a:r>
              <a:rPr lang="en-US" sz="2600" dirty="0" err="1" smtClean="0"/>
              <a:t>Φ</a:t>
            </a:r>
            <a:r>
              <a:rPr lang="en-US" sz="2600" dirty="0" smtClean="0"/>
              <a:t>(M) &gt; </a:t>
            </a:r>
            <a:r>
              <a:rPr lang="en-US" sz="2600" dirty="0">
                <a:solidFill>
                  <a:srgbClr val="FF0000"/>
                </a:solidFill>
              </a:rPr>
              <a:t>1-</a:t>
            </a:r>
            <a:r>
              <a:rPr lang="en-US" sz="2600" dirty="0" smtClean="0">
                <a:solidFill>
                  <a:srgbClr val="FF0000"/>
                </a:solidFill>
              </a:rPr>
              <a:t>ε</a:t>
            </a:r>
            <a:r>
              <a:rPr lang="en-US" sz="2600" dirty="0" smtClean="0"/>
              <a:t> for all regions </a:t>
            </a:r>
            <a:r>
              <a:rPr lang="en-US" sz="2600" dirty="0" smtClean="0">
                <a:solidFill>
                  <a:srgbClr val="FF0000"/>
                </a:solidFill>
              </a:rPr>
              <a:t>M</a:t>
            </a:r>
            <a:r>
              <a:rPr lang="en-US" sz="2600" dirty="0" smtClean="0"/>
              <a:t> of size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≈ </a:t>
            </a:r>
            <a:r>
              <a:rPr lang="en-US" sz="2600" dirty="0" err="1" smtClean="0">
                <a:solidFill>
                  <a:srgbClr val="FF0000"/>
                </a:solidFill>
              </a:rPr>
              <a:t>δ|V</a:t>
            </a:r>
            <a:r>
              <a:rPr lang="en-US" sz="2600" dirty="0" smtClean="0">
                <a:solidFill>
                  <a:srgbClr val="FF0000"/>
                </a:solidFill>
              </a:rPr>
              <a:t>|</a:t>
            </a:r>
            <a:r>
              <a:rPr lang="en-US" sz="2600" dirty="0" smtClean="0"/>
              <a:t>, </a:t>
            </a:r>
          </a:p>
          <a:p>
            <a:endParaRPr lang="en-US" sz="1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124174"/>
              </p:ext>
            </p:extLst>
          </p:nvPr>
        </p:nvGraphicFramePr>
        <p:xfrm>
          <a:off x="1926423" y="3725422"/>
          <a:ext cx="371951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08" name="Equation" r:id="rId3" imgW="1892300" imgH="317500" progId="Equation.3">
                  <p:embed/>
                </p:oleObj>
              </mc:Choice>
              <mc:Fallback>
                <p:oleObj name="Equation" r:id="rId3" imgW="18923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423" y="3725422"/>
                        <a:ext cx="371951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2221" y="3725422"/>
            <a:ext cx="1989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Expansion:</a:t>
            </a:r>
            <a:endParaRPr lang="en-US" sz="2600" dirty="0">
              <a:solidFill>
                <a:srgbClr val="00009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20351256">
            <a:off x="6039696" y="3907361"/>
            <a:ext cx="2681111" cy="1764161"/>
          </a:xfrm>
          <a:prstGeom prst="ellipse">
            <a:avLst/>
          </a:prstGeom>
          <a:solidFill>
            <a:srgbClr val="3366FF">
              <a:alpha val="5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486027">
            <a:off x="6179745" y="4625551"/>
            <a:ext cx="1547729" cy="973666"/>
          </a:xfrm>
          <a:prstGeom prst="ellipse">
            <a:avLst/>
          </a:prstGeom>
          <a:solidFill>
            <a:srgbClr val="CC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716889" y="4217865"/>
            <a:ext cx="56444" cy="4882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16889" y="4217865"/>
            <a:ext cx="290688" cy="4882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159977" y="4370265"/>
            <a:ext cx="56444" cy="4882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159977" y="4543778"/>
            <a:ext cx="290688" cy="3147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513108" y="4858519"/>
            <a:ext cx="219781" cy="3097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513108" y="5023556"/>
            <a:ext cx="347134" cy="1447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03999" y="4858520"/>
            <a:ext cx="677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7732889" y="4139432"/>
            <a:ext cx="677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28613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Small Set Expansion Conjecture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764" y="4706119"/>
            <a:ext cx="88232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Raghavendra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Steurer</a:t>
            </a:r>
            <a:r>
              <a:rPr lang="en-US" sz="2200" dirty="0" smtClean="0">
                <a:solidFill>
                  <a:srgbClr val="000090"/>
                </a:solidFill>
              </a:rPr>
              <a:t> ‘10) </a:t>
            </a:r>
          </a:p>
          <a:p>
            <a:r>
              <a:rPr lang="en-US" sz="2600" dirty="0" smtClean="0"/>
              <a:t>Small Set Expansion ≈ Unique Games</a:t>
            </a:r>
          </a:p>
          <a:p>
            <a:endParaRPr lang="en-US" sz="1000" dirty="0">
              <a:solidFill>
                <a:srgbClr val="00009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(Barak, B, Harrow, </a:t>
            </a:r>
            <a:r>
              <a:rPr lang="en-US" sz="2200" dirty="0" err="1" smtClean="0">
                <a:solidFill>
                  <a:srgbClr val="000090"/>
                </a:solidFill>
              </a:rPr>
              <a:t>Kelner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Steurer</a:t>
            </a:r>
            <a:r>
              <a:rPr lang="en-US" sz="2200" dirty="0" smtClean="0">
                <a:solidFill>
                  <a:srgbClr val="000090"/>
                </a:solidFill>
              </a:rPr>
              <a:t>, Zhou ‘12) </a:t>
            </a:r>
          </a:p>
          <a:p>
            <a:r>
              <a:rPr lang="en-US" sz="2600" dirty="0"/>
              <a:t>R</a:t>
            </a:r>
            <a:r>
              <a:rPr lang="en-US" sz="2600" dirty="0" smtClean="0"/>
              <a:t>ough estimate </a:t>
            </a:r>
            <a:r>
              <a:rPr lang="en-US" sz="2600" dirty="0" smtClean="0">
                <a:solidFill>
                  <a:srgbClr val="FF0000"/>
                </a:solidFill>
              </a:rPr>
              <a:t>2-&gt;4</a:t>
            </a:r>
            <a:r>
              <a:rPr lang="en-US" sz="2600" dirty="0" smtClean="0"/>
              <a:t> norm of projector onto top </a:t>
            </a:r>
          </a:p>
          <a:p>
            <a:r>
              <a:rPr lang="en-US" sz="2600" dirty="0" err="1" smtClean="0"/>
              <a:t>eigenspace</a:t>
            </a:r>
            <a:r>
              <a:rPr lang="en-US" sz="2600" dirty="0" smtClean="0"/>
              <a:t> of graphs ≈ </a:t>
            </a:r>
            <a:r>
              <a:rPr lang="en-US" sz="2600" dirty="0"/>
              <a:t>Small Set Expansion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746238"/>
              </p:ext>
            </p:extLst>
          </p:nvPr>
        </p:nvGraphicFramePr>
        <p:xfrm>
          <a:off x="1926423" y="3725422"/>
          <a:ext cx="371951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31" name="Equation" r:id="rId3" imgW="1892300" imgH="317500" progId="Equation.3">
                  <p:embed/>
                </p:oleObj>
              </mc:Choice>
              <mc:Fallback>
                <p:oleObj name="Equation" r:id="rId3" imgW="18923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423" y="3725422"/>
                        <a:ext cx="371951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2221" y="3725422"/>
            <a:ext cx="1989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Expansion:</a:t>
            </a:r>
            <a:endParaRPr lang="en-US" sz="2600" dirty="0">
              <a:solidFill>
                <a:srgbClr val="00009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20351256">
            <a:off x="6039696" y="3907361"/>
            <a:ext cx="2681111" cy="1764161"/>
          </a:xfrm>
          <a:prstGeom prst="ellipse">
            <a:avLst/>
          </a:prstGeom>
          <a:solidFill>
            <a:srgbClr val="3366FF">
              <a:alpha val="5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486027">
            <a:off x="6179745" y="4625551"/>
            <a:ext cx="1547729" cy="973666"/>
          </a:xfrm>
          <a:prstGeom prst="ellipse">
            <a:avLst/>
          </a:prstGeom>
          <a:solidFill>
            <a:srgbClr val="CC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716889" y="4217865"/>
            <a:ext cx="56444" cy="4882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16889" y="4217865"/>
            <a:ext cx="290688" cy="4882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159977" y="4370265"/>
            <a:ext cx="56444" cy="4882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159977" y="4543778"/>
            <a:ext cx="290688" cy="3147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513108" y="4858519"/>
            <a:ext cx="219781" cy="3097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513108" y="5023556"/>
            <a:ext cx="347134" cy="1447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03999" y="4858520"/>
            <a:ext cx="677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7732889" y="4139432"/>
            <a:ext cx="677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9763" y="1381613"/>
            <a:ext cx="8875379" cy="210699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9764" y="1395725"/>
            <a:ext cx="89842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(Small Set Expansion Conjecture, </a:t>
            </a:r>
            <a:r>
              <a:rPr lang="en-US" sz="2200" dirty="0" err="1" smtClean="0">
                <a:solidFill>
                  <a:srgbClr val="000090"/>
                </a:solidFill>
              </a:rPr>
              <a:t>Raghavendra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Steurer</a:t>
            </a:r>
            <a:r>
              <a:rPr lang="en-US" sz="2200" dirty="0" smtClean="0">
                <a:solidFill>
                  <a:srgbClr val="000090"/>
                </a:solidFill>
              </a:rPr>
              <a:t> ‘10) </a:t>
            </a:r>
          </a:p>
          <a:p>
            <a:r>
              <a:rPr lang="en-US" sz="2600" dirty="0" smtClean="0"/>
              <a:t>For every </a:t>
            </a:r>
            <a:r>
              <a:rPr lang="en-US" sz="2600" dirty="0" err="1" smtClean="0">
                <a:solidFill>
                  <a:srgbClr val="FF0000"/>
                </a:solidFill>
              </a:rPr>
              <a:t>ε</a:t>
            </a:r>
            <a:r>
              <a:rPr lang="en-US" sz="2600" dirty="0" smtClean="0">
                <a:solidFill>
                  <a:srgbClr val="FF0000"/>
                </a:solidFill>
              </a:rPr>
              <a:t>, </a:t>
            </a:r>
            <a:r>
              <a:rPr lang="en-US" sz="2600" dirty="0" err="1" smtClean="0">
                <a:solidFill>
                  <a:srgbClr val="FF0000"/>
                </a:solidFill>
              </a:rPr>
              <a:t>δ</a:t>
            </a:r>
            <a:r>
              <a:rPr lang="en-US" sz="2600" dirty="0" smtClean="0">
                <a:solidFill>
                  <a:srgbClr val="FF0000"/>
                </a:solidFill>
              </a:rPr>
              <a:t>&gt;0</a:t>
            </a:r>
            <a:r>
              <a:rPr lang="en-US" sz="2600" dirty="0" smtClean="0"/>
              <a:t> it’s </a:t>
            </a:r>
            <a:r>
              <a:rPr lang="en-US" sz="2600" dirty="0" smtClean="0">
                <a:solidFill>
                  <a:srgbClr val="FF0000"/>
                </a:solidFill>
              </a:rPr>
              <a:t>NP-hard </a:t>
            </a:r>
            <a:r>
              <a:rPr lang="en-US" sz="2600" dirty="0" smtClean="0"/>
              <a:t>to tell for a graph </a:t>
            </a:r>
            <a:r>
              <a:rPr lang="en-US" sz="2600" dirty="0" smtClean="0">
                <a:solidFill>
                  <a:srgbClr val="FF0000"/>
                </a:solidFill>
              </a:rPr>
              <a:t>G = (V, E) </a:t>
            </a:r>
            <a:r>
              <a:rPr lang="en-US" sz="2600" dirty="0" smtClean="0"/>
              <a:t>whether </a:t>
            </a:r>
          </a:p>
          <a:p>
            <a:endParaRPr lang="en-US" sz="1000" dirty="0" smtClean="0"/>
          </a:p>
          <a:p>
            <a:r>
              <a:rPr lang="en-US" sz="2600" dirty="0" smtClean="0"/>
              <a:t>YES)   </a:t>
            </a:r>
            <a:r>
              <a:rPr lang="en-US" sz="2600" dirty="0" err="1" smtClean="0"/>
              <a:t>Φ</a:t>
            </a:r>
            <a:r>
              <a:rPr lang="en-US" sz="2600" dirty="0"/>
              <a:t>(M) &lt; </a:t>
            </a:r>
            <a:r>
              <a:rPr lang="en-US" sz="2600" dirty="0" err="1">
                <a:solidFill>
                  <a:srgbClr val="FF0000"/>
                </a:solidFill>
              </a:rPr>
              <a:t>ε</a:t>
            </a:r>
            <a:r>
              <a:rPr lang="en-US" sz="2600" dirty="0"/>
              <a:t> for a region </a:t>
            </a:r>
            <a:r>
              <a:rPr lang="en-US" sz="2600" dirty="0">
                <a:solidFill>
                  <a:srgbClr val="FF0000"/>
                </a:solidFill>
              </a:rPr>
              <a:t>M</a:t>
            </a:r>
            <a:r>
              <a:rPr lang="en-US" sz="2600" dirty="0"/>
              <a:t> of </a:t>
            </a:r>
            <a:r>
              <a:rPr lang="en-US" sz="2600" dirty="0" smtClean="0"/>
              <a:t>size </a:t>
            </a:r>
            <a:r>
              <a:rPr lang="en-US" sz="2600" dirty="0" smtClean="0">
                <a:solidFill>
                  <a:srgbClr val="FF0000"/>
                </a:solidFill>
              </a:rPr>
              <a:t>≈ </a:t>
            </a:r>
            <a:r>
              <a:rPr lang="en-US" sz="2600" dirty="0" err="1">
                <a:solidFill>
                  <a:srgbClr val="FF0000"/>
                </a:solidFill>
              </a:rPr>
              <a:t>δ</a:t>
            </a:r>
            <a:r>
              <a:rPr lang="en-US" sz="2600" dirty="0" err="1" smtClean="0">
                <a:solidFill>
                  <a:srgbClr val="FF0000"/>
                </a:solidFill>
              </a:rPr>
              <a:t>|</a:t>
            </a:r>
            <a:r>
              <a:rPr lang="en-US" sz="2600" dirty="0" err="1">
                <a:solidFill>
                  <a:srgbClr val="FF0000"/>
                </a:solidFill>
              </a:rPr>
              <a:t>V</a:t>
            </a:r>
            <a:r>
              <a:rPr lang="en-US" sz="2600" dirty="0" smtClean="0">
                <a:solidFill>
                  <a:srgbClr val="FF0000"/>
                </a:solidFill>
              </a:rPr>
              <a:t>|</a:t>
            </a:r>
            <a:r>
              <a:rPr lang="en-US" sz="2600" dirty="0" smtClean="0"/>
              <a:t>, </a:t>
            </a:r>
            <a:endParaRPr lang="en-US" sz="2600" dirty="0"/>
          </a:p>
          <a:p>
            <a:r>
              <a:rPr lang="en-US" sz="1000" dirty="0" smtClean="0"/>
              <a:t> </a:t>
            </a:r>
          </a:p>
          <a:p>
            <a:r>
              <a:rPr lang="en-US" sz="2600" dirty="0" smtClean="0"/>
              <a:t>NO)   </a:t>
            </a:r>
            <a:r>
              <a:rPr lang="en-US" sz="2600" dirty="0" err="1" smtClean="0"/>
              <a:t>Φ</a:t>
            </a:r>
            <a:r>
              <a:rPr lang="en-US" sz="2600" dirty="0" smtClean="0"/>
              <a:t>(M) &gt; </a:t>
            </a:r>
            <a:r>
              <a:rPr lang="en-US" sz="2600" dirty="0">
                <a:solidFill>
                  <a:srgbClr val="FF0000"/>
                </a:solidFill>
              </a:rPr>
              <a:t>1-</a:t>
            </a:r>
            <a:r>
              <a:rPr lang="en-US" sz="2600" dirty="0" smtClean="0">
                <a:solidFill>
                  <a:srgbClr val="FF0000"/>
                </a:solidFill>
              </a:rPr>
              <a:t>ε</a:t>
            </a:r>
            <a:r>
              <a:rPr lang="en-US" sz="2600" dirty="0" smtClean="0"/>
              <a:t> for all regions </a:t>
            </a:r>
            <a:r>
              <a:rPr lang="en-US" sz="2600" dirty="0" smtClean="0">
                <a:solidFill>
                  <a:srgbClr val="FF0000"/>
                </a:solidFill>
              </a:rPr>
              <a:t>M</a:t>
            </a:r>
            <a:r>
              <a:rPr lang="en-US" sz="2600" dirty="0" smtClean="0"/>
              <a:t> of size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≈ </a:t>
            </a:r>
            <a:r>
              <a:rPr lang="en-US" sz="2600" dirty="0" err="1" smtClean="0">
                <a:solidFill>
                  <a:srgbClr val="FF0000"/>
                </a:solidFill>
              </a:rPr>
              <a:t>δ|V</a:t>
            </a:r>
            <a:r>
              <a:rPr lang="en-US" sz="2600" dirty="0" smtClean="0">
                <a:solidFill>
                  <a:srgbClr val="FF0000"/>
                </a:solidFill>
              </a:rPr>
              <a:t>|</a:t>
            </a:r>
            <a:r>
              <a:rPr lang="en-US" sz="2600" dirty="0" smtClean="0"/>
              <a:t>, 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2173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Two Holy Grails of QIS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86111" y="2074333"/>
            <a:ext cx="14111" cy="4487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961444"/>
            <a:ext cx="44873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Quantum Computation: 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 smtClean="0"/>
              <a:t>Use of well-controlled </a:t>
            </a:r>
            <a:r>
              <a:rPr lang="en-US" sz="2600" b="1" dirty="0" smtClean="0">
                <a:solidFill>
                  <a:srgbClr val="3A793E"/>
                </a:solidFill>
              </a:rPr>
              <a:t>quantum systems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3A793E"/>
                </a:solidFill>
              </a:rPr>
              <a:t>for</a:t>
            </a:r>
            <a:r>
              <a:rPr lang="en-US" sz="2600" dirty="0" smtClean="0"/>
              <a:t> performing </a:t>
            </a:r>
            <a:r>
              <a:rPr lang="en-US" sz="2600" b="1" dirty="0" smtClean="0">
                <a:solidFill>
                  <a:srgbClr val="3A793E"/>
                </a:solidFill>
              </a:rPr>
              <a:t>computation</a:t>
            </a:r>
            <a:endParaRPr lang="en-US" sz="2600" dirty="0" smtClean="0"/>
          </a:p>
          <a:p>
            <a:pPr algn="ctr"/>
            <a:endParaRPr lang="en-US" sz="2600" dirty="0" smtClean="0"/>
          </a:p>
          <a:p>
            <a:pPr algn="ctr"/>
            <a:r>
              <a:rPr lang="en-US" sz="2600" b="1" dirty="0" smtClean="0">
                <a:solidFill>
                  <a:srgbClr val="3A793E"/>
                </a:solidFill>
              </a:rPr>
              <a:t>Exponential speed-ups </a:t>
            </a:r>
            <a:r>
              <a:rPr lang="en-US" sz="2600" dirty="0" smtClean="0"/>
              <a:t>over classical computing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2600" dirty="0" smtClean="0"/>
              <a:t>E.g. Factoring (RSA)</a:t>
            </a:r>
          </a:p>
          <a:p>
            <a:pPr algn="ctr"/>
            <a:r>
              <a:rPr lang="en-US" sz="2600" dirty="0" smtClean="0"/>
              <a:t>Simulating quantum systems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4731025" y="1961444"/>
            <a:ext cx="4487333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Quantum Cryptography: 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 smtClean="0"/>
              <a:t>Use of well-controlled </a:t>
            </a:r>
            <a:r>
              <a:rPr lang="en-US" sz="2600" b="1" dirty="0" smtClean="0">
                <a:solidFill>
                  <a:srgbClr val="3A793E"/>
                </a:solidFill>
              </a:rPr>
              <a:t>quantum systems for secret key distribution</a:t>
            </a:r>
          </a:p>
          <a:p>
            <a:pPr algn="ctr"/>
            <a:endParaRPr lang="en-US" sz="2600" dirty="0"/>
          </a:p>
          <a:p>
            <a:pPr algn="ctr"/>
            <a:r>
              <a:rPr lang="en-US" sz="2600" b="1" dirty="0" smtClean="0">
                <a:solidFill>
                  <a:srgbClr val="3A793E"/>
                </a:solidFill>
              </a:rPr>
              <a:t>Unconditional security</a:t>
            </a:r>
            <a:r>
              <a:rPr lang="en-US" sz="2600" dirty="0" smtClean="0"/>
              <a:t> based solely on the correctness of quantum mechanics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3352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Bound on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SoS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Implies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86" y="1516167"/>
            <a:ext cx="847623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1. </a:t>
            </a:r>
            <a:r>
              <a:rPr lang="en-US" sz="2500" dirty="0" smtClean="0"/>
              <a:t>For </a:t>
            </a:r>
            <a:r>
              <a:rPr lang="en-US" sz="2500" dirty="0" smtClean="0">
                <a:solidFill>
                  <a:srgbClr val="FF0000"/>
                </a:solidFill>
              </a:rPr>
              <a:t>n </a:t>
            </a:r>
            <a:r>
              <a:rPr lang="en-US" sz="2500" i="1" dirty="0" smtClean="0">
                <a:solidFill>
                  <a:srgbClr val="FF0000"/>
                </a:solidFill>
              </a:rPr>
              <a:t>x</a:t>
            </a:r>
            <a:r>
              <a:rPr lang="en-US" sz="2500" dirty="0" smtClean="0">
                <a:solidFill>
                  <a:srgbClr val="FF0000"/>
                </a:solidFill>
              </a:rPr>
              <a:t> n </a:t>
            </a:r>
            <a:r>
              <a:rPr lang="en-US" sz="2500" dirty="0" smtClean="0"/>
              <a:t>matrix </a:t>
            </a:r>
            <a:r>
              <a:rPr lang="en-US" sz="2500" dirty="0" smtClean="0">
                <a:solidFill>
                  <a:srgbClr val="FF0000"/>
                </a:solidFill>
              </a:rPr>
              <a:t>A </a:t>
            </a:r>
            <a:r>
              <a:rPr lang="en-US" sz="2500" dirty="0" smtClean="0"/>
              <a:t>can compute with </a:t>
            </a:r>
            <a:r>
              <a:rPr lang="en-US" sz="2500" dirty="0" smtClean="0">
                <a:solidFill>
                  <a:srgbClr val="FF0000"/>
                </a:solidFill>
              </a:rPr>
              <a:t>O(log(n)ε</a:t>
            </a:r>
            <a:r>
              <a:rPr lang="en-US" sz="2500" baseline="30000" dirty="0" smtClean="0">
                <a:solidFill>
                  <a:srgbClr val="FF0000"/>
                </a:solidFill>
              </a:rPr>
              <a:t>-3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rounds of </a:t>
            </a:r>
            <a:r>
              <a:rPr lang="en-US" sz="2500" dirty="0" err="1" smtClean="0"/>
              <a:t>SoS</a:t>
            </a:r>
            <a:r>
              <a:rPr lang="en-US" sz="2500" dirty="0" smtClean="0"/>
              <a:t> a number </a:t>
            </a:r>
            <a:r>
              <a:rPr lang="en-US" sz="2500" dirty="0">
                <a:solidFill>
                  <a:srgbClr val="FF0000"/>
                </a:solidFill>
              </a:rPr>
              <a:t>x</a:t>
            </a:r>
            <a:r>
              <a:rPr lang="en-US" sz="2500" dirty="0" smtClean="0"/>
              <a:t> </a:t>
            </a:r>
            <a:r>
              <a:rPr lang="en-US" sz="2500" dirty="0" err="1" smtClean="0"/>
              <a:t>s.t.</a:t>
            </a:r>
            <a:endParaRPr lang="en-US" sz="2500" dirty="0" smtClean="0"/>
          </a:p>
          <a:p>
            <a:endParaRPr lang="en-US" sz="2500" dirty="0"/>
          </a:p>
          <a:p>
            <a:endParaRPr lang="en-US" sz="1000" dirty="0" smtClean="0"/>
          </a:p>
          <a:p>
            <a:r>
              <a:rPr lang="en-US" sz="2500" dirty="0" smtClean="0">
                <a:solidFill>
                  <a:srgbClr val="000090"/>
                </a:solidFill>
              </a:rPr>
              <a:t>2. </a:t>
            </a:r>
            <a:r>
              <a:rPr lang="en-US" sz="2500" dirty="0" err="1" smtClean="0">
                <a:solidFill>
                  <a:srgbClr val="FF0000"/>
                </a:solidFill>
              </a:rPr>
              <a:t>n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2500" baseline="30000" dirty="0" smtClean="0">
                <a:solidFill>
                  <a:srgbClr val="FF0000"/>
                </a:solidFill>
              </a:rPr>
              <a:t>(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ε</a:t>
            </a:r>
            <a:r>
              <a:rPr lang="en-US" sz="2500" baseline="30000" dirty="0" smtClean="0">
                <a:solidFill>
                  <a:srgbClr val="FF0000"/>
                </a:solidFill>
              </a:rPr>
              <a:t>)</a:t>
            </a:r>
            <a:r>
              <a:rPr lang="en-US" sz="2500" baseline="30000" dirty="0" smtClean="0"/>
              <a:t> </a:t>
            </a:r>
            <a:r>
              <a:rPr lang="en-US" sz="2500" dirty="0" smtClean="0"/>
              <a:t>-level </a:t>
            </a:r>
            <a:r>
              <a:rPr lang="en-US" sz="2500" dirty="0" err="1" smtClean="0"/>
              <a:t>SoS</a:t>
            </a:r>
            <a:r>
              <a:rPr lang="en-US" sz="2500" dirty="0" smtClean="0"/>
              <a:t> solves Small Set Expansion</a:t>
            </a:r>
          </a:p>
          <a:p>
            <a:r>
              <a:rPr lang="en-US" sz="2500" dirty="0" smtClean="0"/>
              <a:t>Alternative algorithm to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Arora</a:t>
            </a:r>
            <a:r>
              <a:rPr lang="en-US" sz="2200" dirty="0" smtClean="0">
                <a:solidFill>
                  <a:srgbClr val="000090"/>
                </a:solidFill>
              </a:rPr>
              <a:t>, Barak, </a:t>
            </a:r>
            <a:r>
              <a:rPr lang="en-US" sz="2200" dirty="0" err="1" smtClean="0">
                <a:solidFill>
                  <a:srgbClr val="000090"/>
                </a:solidFill>
              </a:rPr>
              <a:t>Steurer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10)</a:t>
            </a:r>
          </a:p>
          <a:p>
            <a:endParaRPr lang="en-US" sz="1000" dirty="0" smtClean="0"/>
          </a:p>
          <a:p>
            <a:r>
              <a:rPr lang="en-US" sz="2500" dirty="0" smtClean="0">
                <a:solidFill>
                  <a:srgbClr val="000090"/>
                </a:solidFill>
              </a:rPr>
              <a:t>3.</a:t>
            </a:r>
            <a:r>
              <a:rPr lang="en-US" sz="2500" dirty="0" smtClean="0"/>
              <a:t> Improvement in bound (additive -&gt; multiplicative error) would solve SSE in </a:t>
            </a:r>
            <a:r>
              <a:rPr lang="en-US" sz="2500" dirty="0" err="1" smtClean="0">
                <a:solidFill>
                  <a:srgbClr val="FF0000"/>
                </a:solidFill>
              </a:rPr>
              <a:t>exp</a:t>
            </a:r>
            <a:r>
              <a:rPr lang="en-US" sz="2500" dirty="0" smtClean="0">
                <a:solidFill>
                  <a:srgbClr val="FF0000"/>
                </a:solidFill>
              </a:rPr>
              <a:t>(O(log</a:t>
            </a:r>
            <a:r>
              <a:rPr lang="en-US" sz="2500" baseline="30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(n))) </a:t>
            </a:r>
            <a:r>
              <a:rPr lang="en-US" sz="2500" dirty="0" smtClean="0"/>
              <a:t>time</a:t>
            </a:r>
          </a:p>
          <a:p>
            <a:endParaRPr lang="en-US" sz="1000" dirty="0"/>
          </a:p>
          <a:p>
            <a:r>
              <a:rPr lang="en-US" sz="2500" dirty="0" smtClean="0">
                <a:solidFill>
                  <a:srgbClr val="000090"/>
                </a:solidFill>
              </a:rPr>
              <a:t>4.</a:t>
            </a:r>
            <a:r>
              <a:rPr lang="en-US" sz="2500" dirty="0" smtClean="0"/>
              <a:t> Other quantum arguments show cannot compute rough approximation of </a:t>
            </a:r>
            <a:r>
              <a:rPr lang="en-US" sz="2500" dirty="0" smtClean="0">
                <a:solidFill>
                  <a:srgbClr val="FF0000"/>
                </a:solidFill>
              </a:rPr>
              <a:t>||P||</a:t>
            </a:r>
            <a:r>
              <a:rPr lang="en-US" sz="2500" baseline="-25000" dirty="0" smtClean="0">
                <a:solidFill>
                  <a:srgbClr val="FF0000"/>
                </a:solidFill>
              </a:rPr>
              <a:t>2-&gt;4</a:t>
            </a:r>
            <a:r>
              <a:rPr lang="en-US" sz="2500" dirty="0" smtClean="0"/>
              <a:t> in less than </a:t>
            </a:r>
            <a:r>
              <a:rPr lang="en-US" sz="2500" dirty="0" err="1" smtClean="0">
                <a:solidFill>
                  <a:srgbClr val="FF0000"/>
                </a:solidFill>
              </a:rPr>
              <a:t>exp</a:t>
            </a:r>
            <a:r>
              <a:rPr lang="en-US" sz="2500" dirty="0" smtClean="0">
                <a:solidFill>
                  <a:srgbClr val="FF0000"/>
                </a:solidFill>
              </a:rPr>
              <a:t>(O(log</a:t>
            </a:r>
            <a:r>
              <a:rPr lang="en-US" sz="2500" baseline="30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(n)))</a:t>
            </a:r>
            <a:r>
              <a:rPr lang="en-US" sz="2500" dirty="0" smtClean="0"/>
              <a:t> time under ETH</a:t>
            </a:r>
          </a:p>
          <a:p>
            <a:endParaRPr lang="en-US" sz="1000" dirty="0" smtClean="0"/>
          </a:p>
          <a:p>
            <a:r>
              <a:rPr lang="en-US" sz="2500" dirty="0" smtClean="0">
                <a:solidFill>
                  <a:srgbClr val="000090"/>
                </a:solidFill>
              </a:rPr>
              <a:t>5. </a:t>
            </a:r>
            <a:r>
              <a:rPr lang="en-US" sz="2500" dirty="0" smtClean="0"/>
              <a:t>Improvement (hardness specific </a:t>
            </a:r>
            <a:r>
              <a:rPr lang="en-US" sz="2500" dirty="0" smtClean="0">
                <a:solidFill>
                  <a:srgbClr val="FF0000"/>
                </a:solidFill>
              </a:rPr>
              <a:t>P</a:t>
            </a:r>
            <a:r>
              <a:rPr lang="en-US" sz="2500" dirty="0" smtClean="0"/>
              <a:t>) would imply </a:t>
            </a:r>
            <a:r>
              <a:rPr lang="en-US" sz="2500" dirty="0" err="1">
                <a:solidFill>
                  <a:srgbClr val="FF0000"/>
                </a:solidFill>
              </a:rPr>
              <a:t>exp</a:t>
            </a:r>
            <a:r>
              <a:rPr lang="en-US" sz="2500" dirty="0">
                <a:solidFill>
                  <a:srgbClr val="FF0000"/>
                </a:solidFill>
              </a:rPr>
              <a:t>(O(log</a:t>
            </a:r>
            <a:r>
              <a:rPr lang="en-US" sz="2500" baseline="30000" dirty="0">
                <a:solidFill>
                  <a:srgbClr val="FF0000"/>
                </a:solidFill>
              </a:rPr>
              <a:t>2</a:t>
            </a:r>
            <a:r>
              <a:rPr lang="en-US" sz="2500" dirty="0">
                <a:solidFill>
                  <a:srgbClr val="FF0000"/>
                </a:solidFill>
              </a:rPr>
              <a:t>(n))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time lower bound to Unique Games under ETH</a:t>
            </a:r>
          </a:p>
          <a:p>
            <a:endParaRPr lang="en-US" sz="2600" dirty="0" smtClean="0"/>
          </a:p>
          <a:p>
            <a:endParaRPr lang="en-US" sz="2600" baseline="30000" dirty="0"/>
          </a:p>
          <a:p>
            <a:endParaRPr lang="en-US" sz="2600" baseline="30000" dirty="0"/>
          </a:p>
          <a:p>
            <a:endParaRPr lang="en-US" sz="2600" baseline="30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696795"/>
              </p:ext>
            </p:extLst>
          </p:nvPr>
        </p:nvGraphicFramePr>
        <p:xfrm>
          <a:off x="2795588" y="2227263"/>
          <a:ext cx="441483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62" name="Equation" r:id="rId3" imgW="2120900" imgH="304800" progId="Equation.3">
                  <p:embed/>
                </p:oleObj>
              </mc:Choice>
              <mc:Fallback>
                <p:oleObj name="Equation" r:id="rId3" imgW="21209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5588" y="2227263"/>
                        <a:ext cx="4414837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1986" y="1113502"/>
            <a:ext cx="5926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(Barak, B., Harrow, </a:t>
            </a:r>
            <a:r>
              <a:rPr lang="en-US" sz="2200" dirty="0" err="1" smtClean="0">
                <a:solidFill>
                  <a:srgbClr val="000090"/>
                </a:solidFill>
              </a:rPr>
              <a:t>Kelner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Steurer</a:t>
            </a:r>
            <a:r>
              <a:rPr lang="en-US" sz="2200" dirty="0" smtClean="0">
                <a:solidFill>
                  <a:srgbClr val="000090"/>
                </a:solidFill>
              </a:rPr>
              <a:t>, Zhou ‘12)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81000" y="2864556"/>
            <a:ext cx="9962444" cy="4233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8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Bound on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SoS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Implies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86" y="1516167"/>
            <a:ext cx="847623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1. </a:t>
            </a:r>
            <a:r>
              <a:rPr lang="en-US" sz="2500" dirty="0" smtClean="0"/>
              <a:t>For </a:t>
            </a:r>
            <a:r>
              <a:rPr lang="en-US" sz="2500" dirty="0" smtClean="0">
                <a:solidFill>
                  <a:srgbClr val="FF0000"/>
                </a:solidFill>
              </a:rPr>
              <a:t>n </a:t>
            </a:r>
            <a:r>
              <a:rPr lang="en-US" sz="2500" i="1" dirty="0" smtClean="0">
                <a:solidFill>
                  <a:srgbClr val="FF0000"/>
                </a:solidFill>
              </a:rPr>
              <a:t>x</a:t>
            </a:r>
            <a:r>
              <a:rPr lang="en-US" sz="2500" dirty="0" smtClean="0">
                <a:solidFill>
                  <a:srgbClr val="FF0000"/>
                </a:solidFill>
              </a:rPr>
              <a:t> n </a:t>
            </a:r>
            <a:r>
              <a:rPr lang="en-US" sz="2500" dirty="0" smtClean="0"/>
              <a:t>matrix </a:t>
            </a:r>
            <a:r>
              <a:rPr lang="en-US" sz="2500" dirty="0" smtClean="0">
                <a:solidFill>
                  <a:srgbClr val="FF0000"/>
                </a:solidFill>
              </a:rPr>
              <a:t>A </a:t>
            </a:r>
            <a:r>
              <a:rPr lang="en-US" sz="2500" dirty="0" smtClean="0"/>
              <a:t>can compute with </a:t>
            </a:r>
            <a:r>
              <a:rPr lang="en-US" sz="2500" dirty="0" smtClean="0">
                <a:solidFill>
                  <a:srgbClr val="FF0000"/>
                </a:solidFill>
              </a:rPr>
              <a:t>O(log(n)ε</a:t>
            </a:r>
            <a:r>
              <a:rPr lang="en-US" sz="2500" baseline="30000" dirty="0" smtClean="0">
                <a:solidFill>
                  <a:srgbClr val="FF0000"/>
                </a:solidFill>
              </a:rPr>
              <a:t>-3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rounds of </a:t>
            </a:r>
            <a:r>
              <a:rPr lang="en-US" sz="2500" dirty="0" err="1" smtClean="0"/>
              <a:t>SoS</a:t>
            </a:r>
            <a:r>
              <a:rPr lang="en-US" sz="2500" dirty="0" smtClean="0"/>
              <a:t> a number </a:t>
            </a:r>
            <a:r>
              <a:rPr lang="en-US" sz="2500" dirty="0">
                <a:solidFill>
                  <a:srgbClr val="FF0000"/>
                </a:solidFill>
              </a:rPr>
              <a:t>x</a:t>
            </a:r>
            <a:r>
              <a:rPr lang="en-US" sz="2500" dirty="0" smtClean="0"/>
              <a:t> </a:t>
            </a:r>
            <a:r>
              <a:rPr lang="en-US" sz="2500" dirty="0" err="1" smtClean="0"/>
              <a:t>s.t.</a:t>
            </a:r>
            <a:endParaRPr lang="en-US" sz="2500" dirty="0" smtClean="0"/>
          </a:p>
          <a:p>
            <a:endParaRPr lang="en-US" sz="2500" dirty="0"/>
          </a:p>
          <a:p>
            <a:endParaRPr lang="en-US" sz="1000" dirty="0" smtClean="0"/>
          </a:p>
          <a:p>
            <a:r>
              <a:rPr lang="en-US" sz="2500" dirty="0" smtClean="0">
                <a:solidFill>
                  <a:srgbClr val="000090"/>
                </a:solidFill>
              </a:rPr>
              <a:t>2. </a:t>
            </a:r>
            <a:r>
              <a:rPr lang="en-US" sz="2500" dirty="0" err="1" smtClean="0">
                <a:solidFill>
                  <a:srgbClr val="FF0000"/>
                </a:solidFill>
              </a:rPr>
              <a:t>n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2500" baseline="30000" dirty="0" smtClean="0">
                <a:solidFill>
                  <a:srgbClr val="FF0000"/>
                </a:solidFill>
              </a:rPr>
              <a:t>(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ε</a:t>
            </a:r>
            <a:r>
              <a:rPr lang="en-US" sz="2500" baseline="30000" dirty="0" smtClean="0">
                <a:solidFill>
                  <a:srgbClr val="FF0000"/>
                </a:solidFill>
              </a:rPr>
              <a:t>)</a:t>
            </a:r>
            <a:r>
              <a:rPr lang="en-US" sz="2500" baseline="30000" dirty="0" smtClean="0"/>
              <a:t> </a:t>
            </a:r>
            <a:r>
              <a:rPr lang="en-US" sz="2500" dirty="0" smtClean="0"/>
              <a:t>-level </a:t>
            </a:r>
            <a:r>
              <a:rPr lang="en-US" sz="2500" dirty="0" err="1" smtClean="0"/>
              <a:t>SoS</a:t>
            </a:r>
            <a:r>
              <a:rPr lang="en-US" sz="2500" dirty="0" smtClean="0"/>
              <a:t> solves Small Set Expansion</a:t>
            </a:r>
          </a:p>
          <a:p>
            <a:r>
              <a:rPr lang="en-US" sz="2500" dirty="0" smtClean="0"/>
              <a:t>Alternative algorithm to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Arora</a:t>
            </a:r>
            <a:r>
              <a:rPr lang="en-US" sz="2200" dirty="0" smtClean="0">
                <a:solidFill>
                  <a:srgbClr val="000090"/>
                </a:solidFill>
              </a:rPr>
              <a:t>, Barak, </a:t>
            </a:r>
            <a:r>
              <a:rPr lang="en-US" sz="2200" dirty="0" err="1" smtClean="0">
                <a:solidFill>
                  <a:srgbClr val="000090"/>
                </a:solidFill>
              </a:rPr>
              <a:t>Steurer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10)</a:t>
            </a:r>
          </a:p>
          <a:p>
            <a:endParaRPr lang="en-US" sz="1000" dirty="0" smtClean="0"/>
          </a:p>
          <a:p>
            <a:r>
              <a:rPr lang="en-US" sz="2500" dirty="0" smtClean="0">
                <a:solidFill>
                  <a:srgbClr val="000090"/>
                </a:solidFill>
              </a:rPr>
              <a:t>3.</a:t>
            </a:r>
            <a:r>
              <a:rPr lang="en-US" sz="2500" dirty="0" smtClean="0"/>
              <a:t> Improvement in bound (additive -&gt; multiplicative error) would solve SSE in </a:t>
            </a:r>
            <a:r>
              <a:rPr lang="en-US" sz="2500" dirty="0" err="1" smtClean="0">
                <a:solidFill>
                  <a:srgbClr val="FF0000"/>
                </a:solidFill>
              </a:rPr>
              <a:t>exp</a:t>
            </a:r>
            <a:r>
              <a:rPr lang="en-US" sz="2500" dirty="0" smtClean="0">
                <a:solidFill>
                  <a:srgbClr val="FF0000"/>
                </a:solidFill>
              </a:rPr>
              <a:t>(O(log</a:t>
            </a:r>
            <a:r>
              <a:rPr lang="en-US" sz="2500" baseline="30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(n))) </a:t>
            </a:r>
            <a:r>
              <a:rPr lang="en-US" sz="2500" dirty="0" smtClean="0"/>
              <a:t>time</a:t>
            </a:r>
          </a:p>
          <a:p>
            <a:endParaRPr lang="en-US" sz="1000" dirty="0"/>
          </a:p>
          <a:p>
            <a:r>
              <a:rPr lang="en-US" sz="2500" dirty="0" smtClean="0">
                <a:solidFill>
                  <a:srgbClr val="000090"/>
                </a:solidFill>
              </a:rPr>
              <a:t>4.</a:t>
            </a:r>
            <a:r>
              <a:rPr lang="en-US" sz="2500" dirty="0" smtClean="0"/>
              <a:t> Other quantum arguments show cannot compute rough approximation of </a:t>
            </a:r>
            <a:r>
              <a:rPr lang="en-US" sz="2500" dirty="0" smtClean="0">
                <a:solidFill>
                  <a:srgbClr val="FF0000"/>
                </a:solidFill>
              </a:rPr>
              <a:t>||P||</a:t>
            </a:r>
            <a:r>
              <a:rPr lang="en-US" sz="2500" baseline="-25000" dirty="0" smtClean="0">
                <a:solidFill>
                  <a:srgbClr val="FF0000"/>
                </a:solidFill>
              </a:rPr>
              <a:t>2-&gt;4</a:t>
            </a:r>
            <a:r>
              <a:rPr lang="en-US" sz="2500" dirty="0" smtClean="0"/>
              <a:t> in less than </a:t>
            </a:r>
            <a:r>
              <a:rPr lang="en-US" sz="2500" dirty="0" err="1" smtClean="0">
                <a:solidFill>
                  <a:srgbClr val="FF0000"/>
                </a:solidFill>
              </a:rPr>
              <a:t>exp</a:t>
            </a:r>
            <a:r>
              <a:rPr lang="en-US" sz="2500" dirty="0" smtClean="0">
                <a:solidFill>
                  <a:srgbClr val="FF0000"/>
                </a:solidFill>
              </a:rPr>
              <a:t>(O(log</a:t>
            </a:r>
            <a:r>
              <a:rPr lang="en-US" sz="2500" baseline="30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(n)))</a:t>
            </a:r>
            <a:r>
              <a:rPr lang="en-US" sz="2500" dirty="0" smtClean="0"/>
              <a:t> time under ETH</a:t>
            </a:r>
          </a:p>
          <a:p>
            <a:endParaRPr lang="en-US" sz="1000" dirty="0" smtClean="0"/>
          </a:p>
          <a:p>
            <a:r>
              <a:rPr lang="en-US" sz="2500" dirty="0" smtClean="0">
                <a:solidFill>
                  <a:srgbClr val="000090"/>
                </a:solidFill>
              </a:rPr>
              <a:t>5. </a:t>
            </a:r>
            <a:r>
              <a:rPr lang="en-US" sz="2500" dirty="0" smtClean="0"/>
              <a:t>Improvement (hardness specific </a:t>
            </a:r>
            <a:r>
              <a:rPr lang="en-US" sz="2500" dirty="0" smtClean="0">
                <a:solidFill>
                  <a:srgbClr val="FF0000"/>
                </a:solidFill>
              </a:rPr>
              <a:t>P</a:t>
            </a:r>
            <a:r>
              <a:rPr lang="en-US" sz="2500" dirty="0" smtClean="0"/>
              <a:t>) would imply </a:t>
            </a:r>
            <a:r>
              <a:rPr lang="en-US" sz="2500" dirty="0" err="1">
                <a:solidFill>
                  <a:srgbClr val="FF0000"/>
                </a:solidFill>
              </a:rPr>
              <a:t>exp</a:t>
            </a:r>
            <a:r>
              <a:rPr lang="en-US" sz="2500" dirty="0">
                <a:solidFill>
                  <a:srgbClr val="FF0000"/>
                </a:solidFill>
              </a:rPr>
              <a:t>(O(log</a:t>
            </a:r>
            <a:r>
              <a:rPr lang="en-US" sz="2500" baseline="30000" dirty="0">
                <a:solidFill>
                  <a:srgbClr val="FF0000"/>
                </a:solidFill>
              </a:rPr>
              <a:t>2</a:t>
            </a:r>
            <a:r>
              <a:rPr lang="en-US" sz="2500" dirty="0">
                <a:solidFill>
                  <a:srgbClr val="FF0000"/>
                </a:solidFill>
              </a:rPr>
              <a:t>(n))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time lower bound to Unique Games under ETH</a:t>
            </a:r>
          </a:p>
          <a:p>
            <a:endParaRPr lang="en-US" sz="2600" dirty="0" smtClean="0"/>
          </a:p>
          <a:p>
            <a:endParaRPr lang="en-US" sz="2600" baseline="30000" dirty="0"/>
          </a:p>
          <a:p>
            <a:endParaRPr lang="en-US" sz="2600" baseline="30000" dirty="0"/>
          </a:p>
          <a:p>
            <a:endParaRPr lang="en-US" sz="2600" baseline="30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052760"/>
              </p:ext>
            </p:extLst>
          </p:nvPr>
        </p:nvGraphicFramePr>
        <p:xfrm>
          <a:off x="2795588" y="2227263"/>
          <a:ext cx="441483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1" name="Equation" r:id="rId3" imgW="2120900" imgH="304800" progId="Equation.3">
                  <p:embed/>
                </p:oleObj>
              </mc:Choice>
              <mc:Fallback>
                <p:oleObj name="Equation" r:id="rId3" imgW="21209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5588" y="2227263"/>
                        <a:ext cx="4414837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1986" y="1113502"/>
            <a:ext cx="5926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(Barak, B., Harrow, </a:t>
            </a:r>
            <a:r>
              <a:rPr lang="en-US" sz="2200" dirty="0" err="1" smtClean="0">
                <a:solidFill>
                  <a:srgbClr val="000090"/>
                </a:solidFill>
              </a:rPr>
              <a:t>Kelner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Steurer</a:t>
            </a:r>
            <a:r>
              <a:rPr lang="en-US" sz="2200" dirty="0" smtClean="0">
                <a:solidFill>
                  <a:srgbClr val="000090"/>
                </a:solidFill>
              </a:rPr>
              <a:t>, Zhou ‘12)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81000" y="3725333"/>
            <a:ext cx="9962444" cy="3372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8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Bound on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SoS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Implies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86" y="1516167"/>
            <a:ext cx="847623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1. </a:t>
            </a:r>
            <a:r>
              <a:rPr lang="en-US" sz="2500" dirty="0" smtClean="0"/>
              <a:t>For </a:t>
            </a:r>
            <a:r>
              <a:rPr lang="en-US" sz="2500" dirty="0" smtClean="0">
                <a:solidFill>
                  <a:srgbClr val="FF0000"/>
                </a:solidFill>
              </a:rPr>
              <a:t>n </a:t>
            </a:r>
            <a:r>
              <a:rPr lang="en-US" sz="2500" i="1" dirty="0" smtClean="0">
                <a:solidFill>
                  <a:srgbClr val="FF0000"/>
                </a:solidFill>
              </a:rPr>
              <a:t>x</a:t>
            </a:r>
            <a:r>
              <a:rPr lang="en-US" sz="2500" dirty="0" smtClean="0">
                <a:solidFill>
                  <a:srgbClr val="FF0000"/>
                </a:solidFill>
              </a:rPr>
              <a:t> n </a:t>
            </a:r>
            <a:r>
              <a:rPr lang="en-US" sz="2500" dirty="0" smtClean="0"/>
              <a:t>matrix </a:t>
            </a:r>
            <a:r>
              <a:rPr lang="en-US" sz="2500" dirty="0" smtClean="0">
                <a:solidFill>
                  <a:srgbClr val="FF0000"/>
                </a:solidFill>
              </a:rPr>
              <a:t>A </a:t>
            </a:r>
            <a:r>
              <a:rPr lang="en-US" sz="2500" dirty="0" smtClean="0"/>
              <a:t>can compute with </a:t>
            </a:r>
            <a:r>
              <a:rPr lang="en-US" sz="2500" dirty="0" smtClean="0">
                <a:solidFill>
                  <a:srgbClr val="FF0000"/>
                </a:solidFill>
              </a:rPr>
              <a:t>O(log(n)ε</a:t>
            </a:r>
            <a:r>
              <a:rPr lang="en-US" sz="2500" baseline="30000" dirty="0" smtClean="0">
                <a:solidFill>
                  <a:srgbClr val="FF0000"/>
                </a:solidFill>
              </a:rPr>
              <a:t>-3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rounds of </a:t>
            </a:r>
            <a:r>
              <a:rPr lang="en-US" sz="2500" dirty="0" err="1" smtClean="0"/>
              <a:t>SoS</a:t>
            </a:r>
            <a:r>
              <a:rPr lang="en-US" sz="2500" dirty="0" smtClean="0"/>
              <a:t> a number </a:t>
            </a:r>
            <a:r>
              <a:rPr lang="en-US" sz="2500" dirty="0">
                <a:solidFill>
                  <a:srgbClr val="FF0000"/>
                </a:solidFill>
              </a:rPr>
              <a:t>x</a:t>
            </a:r>
            <a:r>
              <a:rPr lang="en-US" sz="2500" dirty="0" smtClean="0"/>
              <a:t> </a:t>
            </a:r>
            <a:r>
              <a:rPr lang="en-US" sz="2500" dirty="0" err="1" smtClean="0"/>
              <a:t>s.t.</a:t>
            </a:r>
            <a:endParaRPr lang="en-US" sz="2500" dirty="0" smtClean="0"/>
          </a:p>
          <a:p>
            <a:endParaRPr lang="en-US" sz="2500" dirty="0"/>
          </a:p>
          <a:p>
            <a:endParaRPr lang="en-US" sz="1000" dirty="0" smtClean="0"/>
          </a:p>
          <a:p>
            <a:r>
              <a:rPr lang="en-US" sz="2500" dirty="0" smtClean="0">
                <a:solidFill>
                  <a:srgbClr val="000090"/>
                </a:solidFill>
              </a:rPr>
              <a:t>2. </a:t>
            </a:r>
            <a:r>
              <a:rPr lang="en-US" sz="2500" dirty="0" err="1" smtClean="0">
                <a:solidFill>
                  <a:srgbClr val="FF0000"/>
                </a:solidFill>
              </a:rPr>
              <a:t>n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2500" baseline="30000" dirty="0" smtClean="0">
                <a:solidFill>
                  <a:srgbClr val="FF0000"/>
                </a:solidFill>
              </a:rPr>
              <a:t>(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ε</a:t>
            </a:r>
            <a:r>
              <a:rPr lang="en-US" sz="2500" baseline="30000" dirty="0" smtClean="0">
                <a:solidFill>
                  <a:srgbClr val="FF0000"/>
                </a:solidFill>
              </a:rPr>
              <a:t>)</a:t>
            </a:r>
            <a:r>
              <a:rPr lang="en-US" sz="2500" baseline="30000" dirty="0" smtClean="0"/>
              <a:t> </a:t>
            </a:r>
            <a:r>
              <a:rPr lang="en-US" sz="2500" dirty="0" smtClean="0"/>
              <a:t>-level </a:t>
            </a:r>
            <a:r>
              <a:rPr lang="en-US" sz="2500" dirty="0" err="1" smtClean="0"/>
              <a:t>SoS</a:t>
            </a:r>
            <a:r>
              <a:rPr lang="en-US" sz="2500" dirty="0" smtClean="0"/>
              <a:t> solves Small Set Expansion</a:t>
            </a:r>
          </a:p>
          <a:p>
            <a:r>
              <a:rPr lang="en-US" sz="2500" dirty="0" smtClean="0"/>
              <a:t>Alternative algorithm to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Arora</a:t>
            </a:r>
            <a:r>
              <a:rPr lang="en-US" sz="2200" dirty="0" smtClean="0">
                <a:solidFill>
                  <a:srgbClr val="000090"/>
                </a:solidFill>
              </a:rPr>
              <a:t>, Barak, </a:t>
            </a:r>
            <a:r>
              <a:rPr lang="en-US" sz="2200" dirty="0" err="1" smtClean="0">
                <a:solidFill>
                  <a:srgbClr val="000090"/>
                </a:solidFill>
              </a:rPr>
              <a:t>Steurer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10)</a:t>
            </a:r>
          </a:p>
          <a:p>
            <a:endParaRPr lang="en-US" sz="1000" dirty="0" smtClean="0"/>
          </a:p>
          <a:p>
            <a:r>
              <a:rPr lang="en-US" sz="2500" dirty="0" smtClean="0">
                <a:solidFill>
                  <a:srgbClr val="000090"/>
                </a:solidFill>
              </a:rPr>
              <a:t>3.</a:t>
            </a:r>
            <a:r>
              <a:rPr lang="en-US" sz="2500" dirty="0" smtClean="0"/>
              <a:t> Improvement in bound (additive -&gt; multiplicative error) would solve SSE in </a:t>
            </a:r>
            <a:r>
              <a:rPr lang="en-US" sz="2500" dirty="0" err="1" smtClean="0">
                <a:solidFill>
                  <a:srgbClr val="FF0000"/>
                </a:solidFill>
              </a:rPr>
              <a:t>exp</a:t>
            </a:r>
            <a:r>
              <a:rPr lang="en-US" sz="2500" dirty="0" smtClean="0">
                <a:solidFill>
                  <a:srgbClr val="FF0000"/>
                </a:solidFill>
              </a:rPr>
              <a:t>(O(log</a:t>
            </a:r>
            <a:r>
              <a:rPr lang="en-US" sz="2500" baseline="30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(n))) </a:t>
            </a:r>
            <a:r>
              <a:rPr lang="en-US" sz="2500" dirty="0" smtClean="0"/>
              <a:t>time</a:t>
            </a:r>
          </a:p>
          <a:p>
            <a:endParaRPr lang="en-US" sz="1000" dirty="0"/>
          </a:p>
          <a:p>
            <a:r>
              <a:rPr lang="en-US" sz="2500" dirty="0" smtClean="0">
                <a:solidFill>
                  <a:srgbClr val="000090"/>
                </a:solidFill>
              </a:rPr>
              <a:t>4.</a:t>
            </a:r>
            <a:r>
              <a:rPr lang="en-US" sz="2500" dirty="0" smtClean="0"/>
              <a:t> Other quantum arguments show cannot compute rough approximation of </a:t>
            </a:r>
            <a:r>
              <a:rPr lang="en-US" sz="2500" dirty="0" smtClean="0">
                <a:solidFill>
                  <a:srgbClr val="FF0000"/>
                </a:solidFill>
              </a:rPr>
              <a:t>||P||</a:t>
            </a:r>
            <a:r>
              <a:rPr lang="en-US" sz="2500" baseline="-25000" dirty="0" smtClean="0">
                <a:solidFill>
                  <a:srgbClr val="FF0000"/>
                </a:solidFill>
              </a:rPr>
              <a:t>2-&gt;4</a:t>
            </a:r>
            <a:r>
              <a:rPr lang="en-US" sz="2500" dirty="0" smtClean="0"/>
              <a:t> in less than </a:t>
            </a:r>
            <a:r>
              <a:rPr lang="en-US" sz="2500" dirty="0" err="1" smtClean="0">
                <a:solidFill>
                  <a:srgbClr val="FF0000"/>
                </a:solidFill>
              </a:rPr>
              <a:t>exp</a:t>
            </a:r>
            <a:r>
              <a:rPr lang="en-US" sz="2500" dirty="0" smtClean="0">
                <a:solidFill>
                  <a:srgbClr val="FF0000"/>
                </a:solidFill>
              </a:rPr>
              <a:t>(O(log</a:t>
            </a:r>
            <a:r>
              <a:rPr lang="en-US" sz="2500" baseline="30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(n)))</a:t>
            </a:r>
            <a:r>
              <a:rPr lang="en-US" sz="2500" dirty="0" smtClean="0"/>
              <a:t> time under ETH</a:t>
            </a:r>
          </a:p>
          <a:p>
            <a:endParaRPr lang="en-US" sz="1000" dirty="0" smtClean="0"/>
          </a:p>
          <a:p>
            <a:r>
              <a:rPr lang="en-US" sz="2500" dirty="0" smtClean="0">
                <a:solidFill>
                  <a:srgbClr val="000090"/>
                </a:solidFill>
              </a:rPr>
              <a:t>5. </a:t>
            </a:r>
            <a:r>
              <a:rPr lang="en-US" sz="2500" dirty="0" smtClean="0"/>
              <a:t>Improvement (hardness specific </a:t>
            </a:r>
            <a:r>
              <a:rPr lang="en-US" sz="2500" dirty="0" smtClean="0">
                <a:solidFill>
                  <a:srgbClr val="FF0000"/>
                </a:solidFill>
              </a:rPr>
              <a:t>P</a:t>
            </a:r>
            <a:r>
              <a:rPr lang="en-US" sz="2500" dirty="0" smtClean="0"/>
              <a:t>) would imply </a:t>
            </a:r>
            <a:r>
              <a:rPr lang="en-US" sz="2500" dirty="0" err="1">
                <a:solidFill>
                  <a:srgbClr val="FF0000"/>
                </a:solidFill>
              </a:rPr>
              <a:t>exp</a:t>
            </a:r>
            <a:r>
              <a:rPr lang="en-US" sz="2500" dirty="0">
                <a:solidFill>
                  <a:srgbClr val="FF0000"/>
                </a:solidFill>
              </a:rPr>
              <a:t>(O(log</a:t>
            </a:r>
            <a:r>
              <a:rPr lang="en-US" sz="2500" baseline="30000" dirty="0">
                <a:solidFill>
                  <a:srgbClr val="FF0000"/>
                </a:solidFill>
              </a:rPr>
              <a:t>2</a:t>
            </a:r>
            <a:r>
              <a:rPr lang="en-US" sz="2500" dirty="0">
                <a:solidFill>
                  <a:srgbClr val="FF0000"/>
                </a:solidFill>
              </a:rPr>
              <a:t>(n))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time lower bound to Unique Games under ETH</a:t>
            </a:r>
          </a:p>
          <a:p>
            <a:endParaRPr lang="en-US" sz="2600" dirty="0" smtClean="0"/>
          </a:p>
          <a:p>
            <a:endParaRPr lang="en-US" sz="2600" baseline="30000" dirty="0"/>
          </a:p>
          <a:p>
            <a:endParaRPr lang="en-US" sz="2600" baseline="30000" dirty="0"/>
          </a:p>
          <a:p>
            <a:endParaRPr lang="en-US" sz="2600" baseline="30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357207"/>
              </p:ext>
            </p:extLst>
          </p:nvPr>
        </p:nvGraphicFramePr>
        <p:xfrm>
          <a:off x="2795588" y="2227263"/>
          <a:ext cx="441483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38" name="Equation" r:id="rId3" imgW="2120900" imgH="304800" progId="Equation.3">
                  <p:embed/>
                </p:oleObj>
              </mc:Choice>
              <mc:Fallback>
                <p:oleObj name="Equation" r:id="rId3" imgW="21209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5588" y="2227263"/>
                        <a:ext cx="4414837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1986" y="1113502"/>
            <a:ext cx="5926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(Barak, B., Harrow, </a:t>
            </a:r>
            <a:r>
              <a:rPr lang="en-US" sz="2200" dirty="0" err="1" smtClean="0">
                <a:solidFill>
                  <a:srgbClr val="000090"/>
                </a:solidFill>
              </a:rPr>
              <a:t>Kelner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Steurer</a:t>
            </a:r>
            <a:r>
              <a:rPr lang="en-US" sz="2200" dirty="0" smtClean="0">
                <a:solidFill>
                  <a:srgbClr val="000090"/>
                </a:solidFill>
              </a:rPr>
              <a:t>, Zhou ‘12)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81000" y="4783667"/>
            <a:ext cx="9962444" cy="2314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8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Bound on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SoS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Implies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86" y="1516167"/>
            <a:ext cx="847623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1. </a:t>
            </a:r>
            <a:r>
              <a:rPr lang="en-US" sz="2500" dirty="0" smtClean="0"/>
              <a:t>For </a:t>
            </a:r>
            <a:r>
              <a:rPr lang="en-US" sz="2500" dirty="0" smtClean="0">
                <a:solidFill>
                  <a:srgbClr val="FF0000"/>
                </a:solidFill>
              </a:rPr>
              <a:t>n </a:t>
            </a:r>
            <a:r>
              <a:rPr lang="en-US" sz="2500" i="1" dirty="0" smtClean="0">
                <a:solidFill>
                  <a:srgbClr val="FF0000"/>
                </a:solidFill>
              </a:rPr>
              <a:t>x</a:t>
            </a:r>
            <a:r>
              <a:rPr lang="en-US" sz="2500" dirty="0" smtClean="0">
                <a:solidFill>
                  <a:srgbClr val="FF0000"/>
                </a:solidFill>
              </a:rPr>
              <a:t> n </a:t>
            </a:r>
            <a:r>
              <a:rPr lang="en-US" sz="2500" dirty="0" smtClean="0"/>
              <a:t>matrix </a:t>
            </a:r>
            <a:r>
              <a:rPr lang="en-US" sz="2500" dirty="0" smtClean="0">
                <a:solidFill>
                  <a:srgbClr val="FF0000"/>
                </a:solidFill>
              </a:rPr>
              <a:t>A </a:t>
            </a:r>
            <a:r>
              <a:rPr lang="en-US" sz="2500" dirty="0" smtClean="0"/>
              <a:t>can compute with </a:t>
            </a:r>
            <a:r>
              <a:rPr lang="en-US" sz="2500" dirty="0" smtClean="0">
                <a:solidFill>
                  <a:srgbClr val="FF0000"/>
                </a:solidFill>
              </a:rPr>
              <a:t>O(log(n)ε</a:t>
            </a:r>
            <a:r>
              <a:rPr lang="en-US" sz="2500" baseline="30000" dirty="0" smtClean="0">
                <a:solidFill>
                  <a:srgbClr val="FF0000"/>
                </a:solidFill>
              </a:rPr>
              <a:t>-3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rounds of </a:t>
            </a:r>
            <a:r>
              <a:rPr lang="en-US" sz="2500" dirty="0" err="1" smtClean="0"/>
              <a:t>SoS</a:t>
            </a:r>
            <a:r>
              <a:rPr lang="en-US" sz="2500" dirty="0" smtClean="0"/>
              <a:t> a number </a:t>
            </a:r>
            <a:r>
              <a:rPr lang="en-US" sz="2500" dirty="0">
                <a:solidFill>
                  <a:srgbClr val="FF0000"/>
                </a:solidFill>
              </a:rPr>
              <a:t>x</a:t>
            </a:r>
            <a:r>
              <a:rPr lang="en-US" sz="2500" dirty="0" smtClean="0"/>
              <a:t> </a:t>
            </a:r>
            <a:r>
              <a:rPr lang="en-US" sz="2500" dirty="0" err="1" smtClean="0"/>
              <a:t>s.t.</a:t>
            </a:r>
            <a:endParaRPr lang="en-US" sz="2500" dirty="0" smtClean="0"/>
          </a:p>
          <a:p>
            <a:endParaRPr lang="en-US" sz="2500" dirty="0"/>
          </a:p>
          <a:p>
            <a:endParaRPr lang="en-US" sz="1000" dirty="0" smtClean="0"/>
          </a:p>
          <a:p>
            <a:r>
              <a:rPr lang="en-US" sz="2500" dirty="0" smtClean="0">
                <a:solidFill>
                  <a:srgbClr val="000090"/>
                </a:solidFill>
              </a:rPr>
              <a:t>2. </a:t>
            </a:r>
            <a:r>
              <a:rPr lang="en-US" sz="2500" dirty="0" err="1" smtClean="0">
                <a:solidFill>
                  <a:srgbClr val="FF0000"/>
                </a:solidFill>
              </a:rPr>
              <a:t>n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2500" baseline="30000" dirty="0" smtClean="0">
                <a:solidFill>
                  <a:srgbClr val="FF0000"/>
                </a:solidFill>
              </a:rPr>
              <a:t>(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ε</a:t>
            </a:r>
            <a:r>
              <a:rPr lang="en-US" sz="2500" baseline="30000" dirty="0" smtClean="0">
                <a:solidFill>
                  <a:srgbClr val="FF0000"/>
                </a:solidFill>
              </a:rPr>
              <a:t>)</a:t>
            </a:r>
            <a:r>
              <a:rPr lang="en-US" sz="2500" baseline="30000" dirty="0" smtClean="0"/>
              <a:t> </a:t>
            </a:r>
            <a:r>
              <a:rPr lang="en-US" sz="2500" dirty="0" smtClean="0"/>
              <a:t>-level </a:t>
            </a:r>
            <a:r>
              <a:rPr lang="en-US" sz="2500" dirty="0" err="1" smtClean="0"/>
              <a:t>SoS</a:t>
            </a:r>
            <a:r>
              <a:rPr lang="en-US" sz="2500" dirty="0" smtClean="0"/>
              <a:t> solves Small Set Expansion</a:t>
            </a:r>
          </a:p>
          <a:p>
            <a:r>
              <a:rPr lang="en-US" sz="2500" dirty="0" smtClean="0"/>
              <a:t>Alternative algorithm to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Arora</a:t>
            </a:r>
            <a:r>
              <a:rPr lang="en-US" sz="2200" dirty="0" smtClean="0">
                <a:solidFill>
                  <a:srgbClr val="000090"/>
                </a:solidFill>
              </a:rPr>
              <a:t>, Barak, </a:t>
            </a:r>
            <a:r>
              <a:rPr lang="en-US" sz="2200" dirty="0" err="1" smtClean="0">
                <a:solidFill>
                  <a:srgbClr val="000090"/>
                </a:solidFill>
              </a:rPr>
              <a:t>Steurer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10)</a:t>
            </a:r>
          </a:p>
          <a:p>
            <a:endParaRPr lang="en-US" sz="1000" dirty="0" smtClean="0"/>
          </a:p>
          <a:p>
            <a:r>
              <a:rPr lang="en-US" sz="2500" dirty="0" smtClean="0">
                <a:solidFill>
                  <a:srgbClr val="000090"/>
                </a:solidFill>
              </a:rPr>
              <a:t>3.</a:t>
            </a:r>
            <a:r>
              <a:rPr lang="en-US" sz="2500" dirty="0" smtClean="0"/>
              <a:t> Improvement in bound (additive -&gt; multiplicative error) would solve SSE in </a:t>
            </a:r>
            <a:r>
              <a:rPr lang="en-US" sz="2500" dirty="0" err="1" smtClean="0">
                <a:solidFill>
                  <a:srgbClr val="FF0000"/>
                </a:solidFill>
              </a:rPr>
              <a:t>exp</a:t>
            </a:r>
            <a:r>
              <a:rPr lang="en-US" sz="2500" dirty="0" smtClean="0">
                <a:solidFill>
                  <a:srgbClr val="FF0000"/>
                </a:solidFill>
              </a:rPr>
              <a:t>(O(log</a:t>
            </a:r>
            <a:r>
              <a:rPr lang="en-US" sz="2500" baseline="30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(n))) </a:t>
            </a:r>
            <a:r>
              <a:rPr lang="en-US" sz="2500" dirty="0" smtClean="0"/>
              <a:t>time</a:t>
            </a:r>
          </a:p>
          <a:p>
            <a:endParaRPr lang="en-US" sz="1000" dirty="0"/>
          </a:p>
          <a:p>
            <a:r>
              <a:rPr lang="en-US" sz="2500" dirty="0" smtClean="0">
                <a:solidFill>
                  <a:srgbClr val="000090"/>
                </a:solidFill>
              </a:rPr>
              <a:t>4.</a:t>
            </a:r>
            <a:r>
              <a:rPr lang="en-US" sz="2500" dirty="0" smtClean="0"/>
              <a:t> Other quantum arguments show one cannot compute rough approximation of </a:t>
            </a:r>
            <a:r>
              <a:rPr lang="en-US" sz="2500" dirty="0" smtClean="0">
                <a:solidFill>
                  <a:srgbClr val="FF0000"/>
                </a:solidFill>
              </a:rPr>
              <a:t>||P||</a:t>
            </a:r>
            <a:r>
              <a:rPr lang="en-US" sz="2500" baseline="-25000" dirty="0" smtClean="0">
                <a:solidFill>
                  <a:srgbClr val="FF0000"/>
                </a:solidFill>
              </a:rPr>
              <a:t>2-&gt;4</a:t>
            </a:r>
            <a:r>
              <a:rPr lang="en-US" sz="2500" dirty="0" smtClean="0"/>
              <a:t> in less than </a:t>
            </a:r>
            <a:r>
              <a:rPr lang="en-US" sz="2500" dirty="0" err="1" smtClean="0">
                <a:solidFill>
                  <a:srgbClr val="FF0000"/>
                </a:solidFill>
              </a:rPr>
              <a:t>exp</a:t>
            </a:r>
            <a:r>
              <a:rPr lang="en-US" sz="2500" dirty="0" smtClean="0">
                <a:solidFill>
                  <a:srgbClr val="FF0000"/>
                </a:solidFill>
              </a:rPr>
              <a:t>(O(log</a:t>
            </a:r>
            <a:r>
              <a:rPr lang="en-US" sz="2500" baseline="30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(n)))</a:t>
            </a:r>
            <a:r>
              <a:rPr lang="en-US" sz="2500" dirty="0" smtClean="0"/>
              <a:t> time </a:t>
            </a:r>
            <a:r>
              <a:rPr lang="en-US" sz="2200" dirty="0" smtClean="0"/>
              <a:t>(under ETH)</a:t>
            </a:r>
          </a:p>
          <a:p>
            <a:endParaRPr lang="en-US" sz="1000" dirty="0" smtClean="0"/>
          </a:p>
          <a:p>
            <a:r>
              <a:rPr lang="en-US" sz="2500" dirty="0" smtClean="0">
                <a:solidFill>
                  <a:srgbClr val="000090"/>
                </a:solidFill>
              </a:rPr>
              <a:t>5. </a:t>
            </a:r>
            <a:r>
              <a:rPr lang="en-US" sz="2500" dirty="0" smtClean="0"/>
              <a:t>Improvement (hardness for </a:t>
            </a:r>
            <a:r>
              <a:rPr lang="en-US" sz="2500" dirty="0" smtClean="0">
                <a:solidFill>
                  <a:srgbClr val="FF0000"/>
                </a:solidFill>
              </a:rPr>
              <a:t>P</a:t>
            </a:r>
            <a:r>
              <a:rPr lang="en-US" sz="2500" dirty="0" smtClean="0"/>
              <a:t> from graphs) would imply </a:t>
            </a:r>
            <a:r>
              <a:rPr lang="en-US" sz="2500" dirty="0" err="1">
                <a:solidFill>
                  <a:srgbClr val="FF0000"/>
                </a:solidFill>
              </a:rPr>
              <a:t>exp</a:t>
            </a:r>
            <a:r>
              <a:rPr lang="en-US" sz="2500" dirty="0">
                <a:solidFill>
                  <a:srgbClr val="FF0000"/>
                </a:solidFill>
              </a:rPr>
              <a:t>(O(log</a:t>
            </a:r>
            <a:r>
              <a:rPr lang="en-US" sz="2500" baseline="30000" dirty="0">
                <a:solidFill>
                  <a:srgbClr val="FF0000"/>
                </a:solidFill>
              </a:rPr>
              <a:t>2</a:t>
            </a:r>
            <a:r>
              <a:rPr lang="en-US" sz="2500" dirty="0">
                <a:solidFill>
                  <a:srgbClr val="FF0000"/>
                </a:solidFill>
              </a:rPr>
              <a:t>(n))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time lower bound to Unique Games (</a:t>
            </a:r>
            <a:r>
              <a:rPr lang="en-US" sz="2200" dirty="0" smtClean="0"/>
              <a:t>under ETH)</a:t>
            </a:r>
          </a:p>
          <a:p>
            <a:endParaRPr lang="en-US" sz="2600" dirty="0" smtClean="0"/>
          </a:p>
          <a:p>
            <a:endParaRPr lang="en-US" sz="2600" baseline="30000" dirty="0"/>
          </a:p>
          <a:p>
            <a:endParaRPr lang="en-US" sz="2600" baseline="30000" dirty="0"/>
          </a:p>
          <a:p>
            <a:endParaRPr lang="en-US" sz="2600" baseline="30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57880"/>
              </p:ext>
            </p:extLst>
          </p:nvPr>
        </p:nvGraphicFramePr>
        <p:xfrm>
          <a:off x="2795588" y="2227263"/>
          <a:ext cx="441483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88" name="Equation" r:id="rId3" imgW="2120900" imgH="304800" progId="Equation.3">
                  <p:embed/>
                </p:oleObj>
              </mc:Choice>
              <mc:Fallback>
                <p:oleObj name="Equation" r:id="rId3" imgW="21209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5588" y="2227263"/>
                        <a:ext cx="4414837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1986" y="1113502"/>
            <a:ext cx="5926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(Barak, B., Harrow, </a:t>
            </a:r>
            <a:r>
              <a:rPr lang="en-US" sz="2200" dirty="0" err="1" smtClean="0">
                <a:solidFill>
                  <a:srgbClr val="000090"/>
                </a:solidFill>
              </a:rPr>
              <a:t>Kelner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Steurer</a:t>
            </a:r>
            <a:r>
              <a:rPr lang="en-US" sz="2200" dirty="0" smtClean="0">
                <a:solidFill>
                  <a:srgbClr val="000090"/>
                </a:solidFill>
              </a:rPr>
              <a:t>, Zhou ‘12)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81000" y="5827889"/>
            <a:ext cx="996244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8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Bound on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SoS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Implies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86" y="1516167"/>
            <a:ext cx="847623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1. </a:t>
            </a:r>
            <a:r>
              <a:rPr lang="en-US" sz="2500" dirty="0" smtClean="0"/>
              <a:t>For </a:t>
            </a:r>
            <a:r>
              <a:rPr lang="en-US" sz="2500" dirty="0" smtClean="0">
                <a:solidFill>
                  <a:srgbClr val="FF0000"/>
                </a:solidFill>
              </a:rPr>
              <a:t>n </a:t>
            </a:r>
            <a:r>
              <a:rPr lang="en-US" sz="2500" i="1" dirty="0" smtClean="0">
                <a:solidFill>
                  <a:srgbClr val="FF0000"/>
                </a:solidFill>
              </a:rPr>
              <a:t>x</a:t>
            </a:r>
            <a:r>
              <a:rPr lang="en-US" sz="2500" dirty="0" smtClean="0">
                <a:solidFill>
                  <a:srgbClr val="FF0000"/>
                </a:solidFill>
              </a:rPr>
              <a:t> n </a:t>
            </a:r>
            <a:r>
              <a:rPr lang="en-US" sz="2500" dirty="0" smtClean="0"/>
              <a:t>matrix </a:t>
            </a:r>
            <a:r>
              <a:rPr lang="en-US" sz="2500" dirty="0" smtClean="0">
                <a:solidFill>
                  <a:srgbClr val="FF0000"/>
                </a:solidFill>
              </a:rPr>
              <a:t>A </a:t>
            </a:r>
            <a:r>
              <a:rPr lang="en-US" sz="2500" dirty="0" smtClean="0"/>
              <a:t>can compute with </a:t>
            </a:r>
            <a:r>
              <a:rPr lang="en-US" sz="2500" dirty="0" smtClean="0">
                <a:solidFill>
                  <a:srgbClr val="FF0000"/>
                </a:solidFill>
              </a:rPr>
              <a:t>O(log(n)ε</a:t>
            </a:r>
            <a:r>
              <a:rPr lang="en-US" sz="2500" baseline="30000" dirty="0" smtClean="0">
                <a:solidFill>
                  <a:srgbClr val="FF0000"/>
                </a:solidFill>
              </a:rPr>
              <a:t>-3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rounds of </a:t>
            </a:r>
            <a:r>
              <a:rPr lang="en-US" sz="2500" dirty="0" err="1" smtClean="0"/>
              <a:t>SoS</a:t>
            </a:r>
            <a:r>
              <a:rPr lang="en-US" sz="2500" dirty="0" smtClean="0"/>
              <a:t> a number </a:t>
            </a:r>
            <a:r>
              <a:rPr lang="en-US" sz="2500" dirty="0">
                <a:solidFill>
                  <a:srgbClr val="FF0000"/>
                </a:solidFill>
              </a:rPr>
              <a:t>x</a:t>
            </a:r>
            <a:r>
              <a:rPr lang="en-US" sz="2500" dirty="0" smtClean="0"/>
              <a:t> </a:t>
            </a:r>
            <a:r>
              <a:rPr lang="en-US" sz="2500" dirty="0" err="1" smtClean="0"/>
              <a:t>s.t.</a:t>
            </a:r>
            <a:endParaRPr lang="en-US" sz="2500" dirty="0" smtClean="0"/>
          </a:p>
          <a:p>
            <a:endParaRPr lang="en-US" sz="2500" dirty="0"/>
          </a:p>
          <a:p>
            <a:endParaRPr lang="en-US" sz="1000" dirty="0" smtClean="0"/>
          </a:p>
          <a:p>
            <a:r>
              <a:rPr lang="en-US" sz="2500" dirty="0" smtClean="0">
                <a:solidFill>
                  <a:srgbClr val="000090"/>
                </a:solidFill>
              </a:rPr>
              <a:t>2. </a:t>
            </a:r>
            <a:r>
              <a:rPr lang="en-US" sz="2500" dirty="0" err="1" smtClean="0">
                <a:solidFill>
                  <a:srgbClr val="FF0000"/>
                </a:solidFill>
              </a:rPr>
              <a:t>n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2500" baseline="30000" dirty="0" smtClean="0">
                <a:solidFill>
                  <a:srgbClr val="FF0000"/>
                </a:solidFill>
              </a:rPr>
              <a:t>(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ε</a:t>
            </a:r>
            <a:r>
              <a:rPr lang="en-US" sz="2500" baseline="30000" dirty="0" smtClean="0">
                <a:solidFill>
                  <a:srgbClr val="FF0000"/>
                </a:solidFill>
              </a:rPr>
              <a:t>)</a:t>
            </a:r>
            <a:r>
              <a:rPr lang="en-US" sz="2500" baseline="30000" dirty="0" smtClean="0"/>
              <a:t> </a:t>
            </a:r>
            <a:r>
              <a:rPr lang="en-US" sz="2500" dirty="0" smtClean="0"/>
              <a:t>-level </a:t>
            </a:r>
            <a:r>
              <a:rPr lang="en-US" sz="2500" dirty="0" err="1" smtClean="0"/>
              <a:t>SoS</a:t>
            </a:r>
            <a:r>
              <a:rPr lang="en-US" sz="2500" dirty="0" smtClean="0"/>
              <a:t> solves Small Set Expansion</a:t>
            </a:r>
          </a:p>
          <a:p>
            <a:r>
              <a:rPr lang="en-US" sz="2500" dirty="0" smtClean="0"/>
              <a:t>Alternative algorithm to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Arora</a:t>
            </a:r>
            <a:r>
              <a:rPr lang="en-US" sz="2200" dirty="0" smtClean="0">
                <a:solidFill>
                  <a:srgbClr val="000090"/>
                </a:solidFill>
              </a:rPr>
              <a:t>, Barak, </a:t>
            </a:r>
            <a:r>
              <a:rPr lang="en-US" sz="2200" dirty="0" err="1" smtClean="0">
                <a:solidFill>
                  <a:srgbClr val="000090"/>
                </a:solidFill>
              </a:rPr>
              <a:t>Steurer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10)</a:t>
            </a:r>
          </a:p>
          <a:p>
            <a:endParaRPr lang="en-US" sz="1000" dirty="0" smtClean="0"/>
          </a:p>
          <a:p>
            <a:r>
              <a:rPr lang="en-US" sz="2500" dirty="0" smtClean="0">
                <a:solidFill>
                  <a:srgbClr val="000090"/>
                </a:solidFill>
              </a:rPr>
              <a:t>3.</a:t>
            </a:r>
            <a:r>
              <a:rPr lang="en-US" sz="2500" dirty="0" smtClean="0"/>
              <a:t> Improvement in bound (additive -&gt; multiplicative error) would solve SSE in </a:t>
            </a:r>
            <a:r>
              <a:rPr lang="en-US" sz="2500" dirty="0" err="1" smtClean="0">
                <a:solidFill>
                  <a:srgbClr val="FF0000"/>
                </a:solidFill>
              </a:rPr>
              <a:t>exp</a:t>
            </a:r>
            <a:r>
              <a:rPr lang="en-US" sz="2500" dirty="0" smtClean="0">
                <a:solidFill>
                  <a:srgbClr val="FF0000"/>
                </a:solidFill>
              </a:rPr>
              <a:t>(O(log</a:t>
            </a:r>
            <a:r>
              <a:rPr lang="en-US" sz="2500" baseline="30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(n))) </a:t>
            </a:r>
            <a:r>
              <a:rPr lang="en-US" sz="2500" dirty="0" smtClean="0"/>
              <a:t>time</a:t>
            </a:r>
          </a:p>
          <a:p>
            <a:endParaRPr lang="en-US" sz="1000" dirty="0"/>
          </a:p>
          <a:p>
            <a:r>
              <a:rPr lang="en-US" sz="2500" dirty="0" smtClean="0">
                <a:solidFill>
                  <a:srgbClr val="000090"/>
                </a:solidFill>
              </a:rPr>
              <a:t>4.</a:t>
            </a:r>
            <a:r>
              <a:rPr lang="en-US" sz="2500" dirty="0" smtClean="0"/>
              <a:t> Other quantum arguments show one cannot compute rough approximation of </a:t>
            </a:r>
            <a:r>
              <a:rPr lang="en-US" sz="2500" dirty="0" smtClean="0">
                <a:solidFill>
                  <a:srgbClr val="FF0000"/>
                </a:solidFill>
              </a:rPr>
              <a:t>||P||</a:t>
            </a:r>
            <a:r>
              <a:rPr lang="en-US" sz="2500" baseline="-25000" dirty="0" smtClean="0">
                <a:solidFill>
                  <a:srgbClr val="FF0000"/>
                </a:solidFill>
              </a:rPr>
              <a:t>2-&gt;4</a:t>
            </a:r>
            <a:r>
              <a:rPr lang="en-US" sz="2500" dirty="0" smtClean="0"/>
              <a:t> in less than </a:t>
            </a:r>
            <a:r>
              <a:rPr lang="en-US" sz="2500" dirty="0" err="1" smtClean="0">
                <a:solidFill>
                  <a:srgbClr val="FF0000"/>
                </a:solidFill>
              </a:rPr>
              <a:t>exp</a:t>
            </a:r>
            <a:r>
              <a:rPr lang="en-US" sz="2500" dirty="0" smtClean="0">
                <a:solidFill>
                  <a:srgbClr val="FF0000"/>
                </a:solidFill>
              </a:rPr>
              <a:t>(O(log</a:t>
            </a:r>
            <a:r>
              <a:rPr lang="en-US" sz="2500" baseline="30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(n)))</a:t>
            </a:r>
            <a:r>
              <a:rPr lang="en-US" sz="2500" dirty="0" smtClean="0"/>
              <a:t> time </a:t>
            </a:r>
            <a:r>
              <a:rPr lang="en-US" sz="2200" dirty="0" smtClean="0"/>
              <a:t>(under ETH)</a:t>
            </a:r>
          </a:p>
          <a:p>
            <a:endParaRPr lang="en-US" sz="1000" dirty="0" smtClean="0"/>
          </a:p>
          <a:p>
            <a:r>
              <a:rPr lang="en-US" sz="2500" dirty="0" smtClean="0">
                <a:solidFill>
                  <a:srgbClr val="000090"/>
                </a:solidFill>
              </a:rPr>
              <a:t>5. </a:t>
            </a:r>
            <a:r>
              <a:rPr lang="en-US" sz="2500" dirty="0" smtClean="0"/>
              <a:t>Improvement (hardness for </a:t>
            </a:r>
            <a:r>
              <a:rPr lang="en-US" sz="2500" dirty="0" smtClean="0">
                <a:solidFill>
                  <a:srgbClr val="FF0000"/>
                </a:solidFill>
              </a:rPr>
              <a:t>P</a:t>
            </a:r>
            <a:r>
              <a:rPr lang="en-US" sz="2500" dirty="0" smtClean="0"/>
              <a:t> from graphs) would imply </a:t>
            </a:r>
            <a:r>
              <a:rPr lang="en-US" sz="2500" dirty="0" err="1">
                <a:solidFill>
                  <a:srgbClr val="FF0000"/>
                </a:solidFill>
              </a:rPr>
              <a:t>exp</a:t>
            </a:r>
            <a:r>
              <a:rPr lang="en-US" sz="2500" dirty="0">
                <a:solidFill>
                  <a:srgbClr val="FF0000"/>
                </a:solidFill>
              </a:rPr>
              <a:t>(O(log</a:t>
            </a:r>
            <a:r>
              <a:rPr lang="en-US" sz="2500" baseline="30000" dirty="0">
                <a:solidFill>
                  <a:srgbClr val="FF0000"/>
                </a:solidFill>
              </a:rPr>
              <a:t>2</a:t>
            </a:r>
            <a:r>
              <a:rPr lang="en-US" sz="2500" dirty="0">
                <a:solidFill>
                  <a:srgbClr val="FF0000"/>
                </a:solidFill>
              </a:rPr>
              <a:t>(n))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time lower bound on Unique Games (</a:t>
            </a:r>
            <a:r>
              <a:rPr lang="en-US" sz="2200" dirty="0" smtClean="0"/>
              <a:t>under ETH)</a:t>
            </a:r>
          </a:p>
          <a:p>
            <a:endParaRPr lang="en-US" sz="2600" dirty="0" smtClean="0"/>
          </a:p>
          <a:p>
            <a:endParaRPr lang="en-US" sz="2600" baseline="30000" dirty="0"/>
          </a:p>
          <a:p>
            <a:endParaRPr lang="en-US" sz="2600" baseline="30000" dirty="0"/>
          </a:p>
          <a:p>
            <a:endParaRPr lang="en-US" sz="2600" baseline="30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617863"/>
              </p:ext>
            </p:extLst>
          </p:nvPr>
        </p:nvGraphicFramePr>
        <p:xfrm>
          <a:off x="2795588" y="2227263"/>
          <a:ext cx="441483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46" name="Equation" r:id="rId3" imgW="2120900" imgH="304800" progId="Equation.3">
                  <p:embed/>
                </p:oleObj>
              </mc:Choice>
              <mc:Fallback>
                <p:oleObj name="Equation" r:id="rId3" imgW="21209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5588" y="2227263"/>
                        <a:ext cx="4414837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1986" y="1113502"/>
            <a:ext cx="5926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(Barak, B., Harrow, </a:t>
            </a:r>
            <a:r>
              <a:rPr lang="en-US" sz="2200" dirty="0" err="1" smtClean="0">
                <a:solidFill>
                  <a:srgbClr val="000090"/>
                </a:solidFill>
              </a:rPr>
              <a:t>Kelner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Steurer</a:t>
            </a:r>
            <a:r>
              <a:rPr lang="en-US" sz="2200" dirty="0" smtClean="0">
                <a:solidFill>
                  <a:srgbClr val="000090"/>
                </a:solidFill>
              </a:rPr>
              <a:t>, Zhou ‘12)</a:t>
            </a:r>
            <a:endParaRPr lang="en-US" sz="2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7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Bound on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SoS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Implies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86" y="1516167"/>
            <a:ext cx="847623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1. </a:t>
            </a:r>
            <a:r>
              <a:rPr lang="en-US" sz="2500" dirty="0" smtClean="0"/>
              <a:t>For </a:t>
            </a:r>
            <a:r>
              <a:rPr lang="en-US" sz="2500" dirty="0" smtClean="0">
                <a:solidFill>
                  <a:srgbClr val="FF0000"/>
                </a:solidFill>
              </a:rPr>
              <a:t>n </a:t>
            </a:r>
            <a:r>
              <a:rPr lang="en-US" sz="2500" i="1" dirty="0" smtClean="0">
                <a:solidFill>
                  <a:srgbClr val="FF0000"/>
                </a:solidFill>
              </a:rPr>
              <a:t>x</a:t>
            </a:r>
            <a:r>
              <a:rPr lang="en-US" sz="2500" dirty="0" smtClean="0">
                <a:solidFill>
                  <a:srgbClr val="FF0000"/>
                </a:solidFill>
              </a:rPr>
              <a:t> n </a:t>
            </a:r>
            <a:r>
              <a:rPr lang="en-US" sz="2500" dirty="0" smtClean="0"/>
              <a:t>matrix </a:t>
            </a:r>
            <a:r>
              <a:rPr lang="en-US" sz="2500" dirty="0" smtClean="0">
                <a:solidFill>
                  <a:srgbClr val="FF0000"/>
                </a:solidFill>
              </a:rPr>
              <a:t>A </a:t>
            </a:r>
            <a:r>
              <a:rPr lang="en-US" sz="2500" dirty="0" smtClean="0"/>
              <a:t>can compute with </a:t>
            </a:r>
            <a:r>
              <a:rPr lang="en-US" sz="2500" dirty="0" smtClean="0">
                <a:solidFill>
                  <a:srgbClr val="FF0000"/>
                </a:solidFill>
              </a:rPr>
              <a:t>O(log(n)ε</a:t>
            </a:r>
            <a:r>
              <a:rPr lang="en-US" sz="2500" baseline="30000" dirty="0" smtClean="0">
                <a:solidFill>
                  <a:srgbClr val="FF0000"/>
                </a:solidFill>
              </a:rPr>
              <a:t>-3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rounds of </a:t>
            </a:r>
            <a:r>
              <a:rPr lang="en-US" sz="2500" dirty="0" err="1" smtClean="0"/>
              <a:t>SoS</a:t>
            </a:r>
            <a:r>
              <a:rPr lang="en-US" sz="2500" dirty="0" smtClean="0"/>
              <a:t> a number </a:t>
            </a:r>
            <a:r>
              <a:rPr lang="en-US" sz="2500" dirty="0">
                <a:solidFill>
                  <a:srgbClr val="FF0000"/>
                </a:solidFill>
              </a:rPr>
              <a:t>x</a:t>
            </a:r>
            <a:r>
              <a:rPr lang="en-US" sz="2500" dirty="0" smtClean="0"/>
              <a:t> </a:t>
            </a:r>
            <a:r>
              <a:rPr lang="en-US" sz="2500" dirty="0" err="1" smtClean="0"/>
              <a:t>s.t.</a:t>
            </a:r>
            <a:endParaRPr lang="en-US" sz="2500" dirty="0" smtClean="0"/>
          </a:p>
          <a:p>
            <a:endParaRPr lang="en-US" sz="2500" dirty="0"/>
          </a:p>
          <a:p>
            <a:endParaRPr lang="en-US" sz="1000" dirty="0" smtClean="0"/>
          </a:p>
          <a:p>
            <a:r>
              <a:rPr lang="en-US" sz="2500" dirty="0" smtClean="0">
                <a:solidFill>
                  <a:srgbClr val="000090"/>
                </a:solidFill>
              </a:rPr>
              <a:t>2. </a:t>
            </a:r>
            <a:r>
              <a:rPr lang="en-US" sz="2500" dirty="0" err="1" smtClean="0">
                <a:solidFill>
                  <a:srgbClr val="FF0000"/>
                </a:solidFill>
              </a:rPr>
              <a:t>n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2500" baseline="30000" dirty="0" smtClean="0">
                <a:solidFill>
                  <a:srgbClr val="FF0000"/>
                </a:solidFill>
              </a:rPr>
              <a:t>(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ε</a:t>
            </a:r>
            <a:r>
              <a:rPr lang="en-US" sz="2500" baseline="30000" dirty="0" smtClean="0">
                <a:solidFill>
                  <a:srgbClr val="FF0000"/>
                </a:solidFill>
              </a:rPr>
              <a:t>)</a:t>
            </a:r>
            <a:r>
              <a:rPr lang="en-US" sz="2500" baseline="30000" dirty="0" smtClean="0"/>
              <a:t> </a:t>
            </a:r>
            <a:r>
              <a:rPr lang="en-US" sz="2500" dirty="0" smtClean="0"/>
              <a:t>-level </a:t>
            </a:r>
            <a:r>
              <a:rPr lang="en-US" sz="2500" dirty="0" err="1" smtClean="0"/>
              <a:t>SoS</a:t>
            </a:r>
            <a:r>
              <a:rPr lang="en-US" sz="2500" dirty="0" smtClean="0"/>
              <a:t> solves Small Set Expansion</a:t>
            </a:r>
          </a:p>
          <a:p>
            <a:r>
              <a:rPr lang="en-US" sz="2500" dirty="0" smtClean="0"/>
              <a:t>Alternative algorithm to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Arora</a:t>
            </a:r>
            <a:r>
              <a:rPr lang="en-US" sz="2200" dirty="0" smtClean="0">
                <a:solidFill>
                  <a:srgbClr val="000090"/>
                </a:solidFill>
              </a:rPr>
              <a:t>, Barak, </a:t>
            </a:r>
            <a:r>
              <a:rPr lang="en-US" sz="2200" dirty="0" err="1" smtClean="0">
                <a:solidFill>
                  <a:srgbClr val="000090"/>
                </a:solidFill>
              </a:rPr>
              <a:t>Steurer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10)</a:t>
            </a:r>
          </a:p>
          <a:p>
            <a:endParaRPr lang="en-US" sz="1000" dirty="0" smtClean="0"/>
          </a:p>
          <a:p>
            <a:r>
              <a:rPr lang="en-US" sz="2500" dirty="0" smtClean="0">
                <a:solidFill>
                  <a:srgbClr val="000090"/>
                </a:solidFill>
              </a:rPr>
              <a:t>3.</a:t>
            </a:r>
            <a:r>
              <a:rPr lang="en-US" sz="2500" dirty="0" smtClean="0"/>
              <a:t> Improvement in bound (additive -&gt; multiplicative error) would solve SSE in </a:t>
            </a:r>
            <a:r>
              <a:rPr lang="en-US" sz="2500" dirty="0" err="1" smtClean="0">
                <a:solidFill>
                  <a:srgbClr val="FF0000"/>
                </a:solidFill>
              </a:rPr>
              <a:t>exp</a:t>
            </a:r>
            <a:r>
              <a:rPr lang="en-US" sz="2500" dirty="0" smtClean="0">
                <a:solidFill>
                  <a:srgbClr val="FF0000"/>
                </a:solidFill>
              </a:rPr>
              <a:t>(O(log</a:t>
            </a:r>
            <a:r>
              <a:rPr lang="en-US" sz="2500" baseline="30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(n))) </a:t>
            </a:r>
            <a:r>
              <a:rPr lang="en-US" sz="2500" dirty="0" smtClean="0"/>
              <a:t>time</a:t>
            </a:r>
          </a:p>
          <a:p>
            <a:endParaRPr lang="en-US" sz="1000" dirty="0"/>
          </a:p>
          <a:p>
            <a:r>
              <a:rPr lang="en-US" sz="2500" dirty="0" smtClean="0">
                <a:solidFill>
                  <a:srgbClr val="000090"/>
                </a:solidFill>
              </a:rPr>
              <a:t>4.</a:t>
            </a:r>
            <a:r>
              <a:rPr lang="en-US" sz="2500" dirty="0" smtClean="0"/>
              <a:t> Other quantum arguments show one cannot compute rough approximation of </a:t>
            </a:r>
            <a:r>
              <a:rPr lang="en-US" sz="2500" dirty="0" smtClean="0">
                <a:solidFill>
                  <a:srgbClr val="FF0000"/>
                </a:solidFill>
              </a:rPr>
              <a:t>||P||</a:t>
            </a:r>
            <a:r>
              <a:rPr lang="en-US" sz="2500" baseline="-25000" dirty="0" smtClean="0">
                <a:solidFill>
                  <a:srgbClr val="FF0000"/>
                </a:solidFill>
              </a:rPr>
              <a:t>2-&gt;4</a:t>
            </a:r>
            <a:r>
              <a:rPr lang="en-US" sz="2500" dirty="0" smtClean="0"/>
              <a:t> in less than </a:t>
            </a:r>
            <a:r>
              <a:rPr lang="en-US" sz="2500" dirty="0" err="1" smtClean="0">
                <a:solidFill>
                  <a:srgbClr val="FF0000"/>
                </a:solidFill>
              </a:rPr>
              <a:t>exp</a:t>
            </a:r>
            <a:r>
              <a:rPr lang="en-US" sz="2500" dirty="0" smtClean="0">
                <a:solidFill>
                  <a:srgbClr val="FF0000"/>
                </a:solidFill>
              </a:rPr>
              <a:t>(O(log</a:t>
            </a:r>
            <a:r>
              <a:rPr lang="en-US" sz="2500" baseline="30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(n)))</a:t>
            </a:r>
            <a:r>
              <a:rPr lang="en-US" sz="2500" dirty="0" smtClean="0"/>
              <a:t> time </a:t>
            </a:r>
            <a:r>
              <a:rPr lang="en-US" sz="2200" dirty="0" smtClean="0"/>
              <a:t>(under ETH)</a:t>
            </a:r>
          </a:p>
          <a:p>
            <a:endParaRPr lang="en-US" sz="1000" dirty="0" smtClean="0"/>
          </a:p>
          <a:p>
            <a:r>
              <a:rPr lang="en-US" sz="2500" dirty="0" smtClean="0">
                <a:solidFill>
                  <a:srgbClr val="000090"/>
                </a:solidFill>
              </a:rPr>
              <a:t>5. </a:t>
            </a:r>
            <a:r>
              <a:rPr lang="en-US" sz="2500" dirty="0" smtClean="0"/>
              <a:t>Improvement (hardness for </a:t>
            </a:r>
            <a:r>
              <a:rPr lang="en-US" sz="2500" dirty="0" smtClean="0">
                <a:solidFill>
                  <a:srgbClr val="FF0000"/>
                </a:solidFill>
              </a:rPr>
              <a:t>P</a:t>
            </a:r>
            <a:r>
              <a:rPr lang="en-US" sz="2500" dirty="0" smtClean="0"/>
              <a:t> from graphs) would imply </a:t>
            </a:r>
            <a:r>
              <a:rPr lang="en-US" sz="2500" dirty="0" err="1">
                <a:solidFill>
                  <a:srgbClr val="FF0000"/>
                </a:solidFill>
              </a:rPr>
              <a:t>exp</a:t>
            </a:r>
            <a:r>
              <a:rPr lang="en-US" sz="2500" dirty="0">
                <a:solidFill>
                  <a:srgbClr val="FF0000"/>
                </a:solidFill>
              </a:rPr>
              <a:t>(O(log</a:t>
            </a:r>
            <a:r>
              <a:rPr lang="en-US" sz="2500" baseline="30000" dirty="0">
                <a:solidFill>
                  <a:srgbClr val="FF0000"/>
                </a:solidFill>
              </a:rPr>
              <a:t>2</a:t>
            </a:r>
            <a:r>
              <a:rPr lang="en-US" sz="2500" dirty="0">
                <a:solidFill>
                  <a:srgbClr val="FF0000"/>
                </a:solidFill>
              </a:rPr>
              <a:t>(n))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time lower bound on Unique Games (</a:t>
            </a:r>
            <a:r>
              <a:rPr lang="en-US" sz="2200" dirty="0" smtClean="0"/>
              <a:t>under ETH)</a:t>
            </a:r>
          </a:p>
          <a:p>
            <a:endParaRPr lang="en-US" sz="2600" dirty="0" smtClean="0"/>
          </a:p>
          <a:p>
            <a:endParaRPr lang="en-US" sz="2600" baseline="30000" dirty="0"/>
          </a:p>
          <a:p>
            <a:endParaRPr lang="en-US" sz="2600" baseline="30000" dirty="0"/>
          </a:p>
          <a:p>
            <a:endParaRPr lang="en-US" sz="2600" baseline="30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875030"/>
              </p:ext>
            </p:extLst>
          </p:nvPr>
        </p:nvGraphicFramePr>
        <p:xfrm>
          <a:off x="2795588" y="2227263"/>
          <a:ext cx="441483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65" name="Equation" r:id="rId3" imgW="2120900" imgH="304800" progId="Equation.3">
                  <p:embed/>
                </p:oleObj>
              </mc:Choice>
              <mc:Fallback>
                <p:oleObj name="Equation" r:id="rId3" imgW="21209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5588" y="2227263"/>
                        <a:ext cx="4414837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1986" y="1113502"/>
            <a:ext cx="5926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(Barak, B., Harrow, </a:t>
            </a:r>
            <a:r>
              <a:rPr lang="en-US" sz="2200" dirty="0" err="1" smtClean="0">
                <a:solidFill>
                  <a:srgbClr val="000090"/>
                </a:solidFill>
              </a:rPr>
              <a:t>Kelner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Steurer</a:t>
            </a:r>
            <a:r>
              <a:rPr lang="en-US" sz="2200" dirty="0" smtClean="0">
                <a:solidFill>
                  <a:srgbClr val="000090"/>
                </a:solidFill>
              </a:rPr>
              <a:t>, Zhou ‘12)</a:t>
            </a:r>
            <a:endParaRPr lang="en-US" sz="2200" dirty="0">
              <a:solidFill>
                <a:srgbClr val="00009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33222" y="4543778"/>
            <a:ext cx="1622778" cy="1749778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933222" y="794985"/>
            <a:ext cx="6632222" cy="2864556"/>
          </a:xfrm>
          <a:prstGeom prst="roundRect">
            <a:avLst/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73110" y="1112226"/>
            <a:ext cx="61806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Both improvements can be casted as open problems in quantum information theory</a:t>
            </a:r>
          </a:p>
          <a:p>
            <a:endParaRPr lang="en-US" sz="2600" dirty="0"/>
          </a:p>
          <a:p>
            <a:r>
              <a:rPr lang="en-US" sz="2600" dirty="0" smtClean="0"/>
              <a:t>Maybe to solve UGC we should learn more about </a:t>
            </a:r>
            <a:r>
              <a:rPr lang="en-US" sz="2600" dirty="0" smtClean="0"/>
              <a:t>QIT?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2840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Outline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907658"/>
            <a:ext cx="8310575" cy="704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Sum-Of-Squares Hierarchy and Entanglement</a:t>
            </a: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</a:t>
            </a:r>
            <a:r>
              <a:rPr lang="en-US" sz="2600" b="1" dirty="0" smtClean="0">
                <a:solidFill>
                  <a:srgbClr val="FF0000"/>
                </a:solidFill>
              </a:rPr>
              <a:t>    </a:t>
            </a:r>
            <a:endParaRPr lang="en-US" sz="2600" b="1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u="sng" dirty="0" smtClean="0">
                <a:solidFill>
                  <a:srgbClr val="000090"/>
                </a:solidFill>
              </a:rPr>
              <a:t>Mean-Field and the Quantum PCP Conjecture</a:t>
            </a: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Conclusions</a:t>
            </a: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</a:t>
            </a:r>
            <a:r>
              <a:rPr lang="en-US" sz="2600" b="1" dirty="0" smtClean="0">
                <a:solidFill>
                  <a:srgbClr val="FF0000"/>
                </a:solidFill>
              </a:rPr>
              <a:t>    </a:t>
            </a:r>
            <a:endParaRPr lang="en-US" sz="2600" b="1" dirty="0" smtClean="0">
              <a:solidFill>
                <a:srgbClr val="EB0000"/>
              </a:solidFill>
            </a:endParaRP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 </a:t>
            </a:r>
            <a:endParaRPr lang="en-US" sz="1100" b="1" dirty="0" smtClean="0">
              <a:solidFill>
                <a:srgbClr val="000090"/>
              </a:solidFill>
            </a:endParaRPr>
          </a:p>
          <a:p>
            <a:endParaRPr lang="en-US" sz="26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FF000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   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2470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Mechanics, again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0" y="1556239"/>
            <a:ext cx="804862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8000"/>
                </a:solidFill>
              </a:rPr>
              <a:t>D</a:t>
            </a:r>
            <a:r>
              <a:rPr lang="en-US" sz="3000" dirty="0" smtClean="0">
                <a:solidFill>
                  <a:srgbClr val="008000"/>
                </a:solidFill>
              </a:rPr>
              <a:t>ynamics</a:t>
            </a:r>
            <a:r>
              <a:rPr lang="en-US" sz="3000" dirty="0" smtClean="0"/>
              <a:t> </a:t>
            </a:r>
            <a:r>
              <a:rPr lang="en-US" sz="2800" dirty="0" smtClean="0"/>
              <a:t>in quantum mechanics is given by a </a:t>
            </a:r>
          </a:p>
          <a:p>
            <a:endParaRPr lang="en-US" sz="15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Hamiltonian H: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3000" dirty="0" smtClean="0">
                <a:solidFill>
                  <a:srgbClr val="008000"/>
                </a:solidFill>
              </a:rPr>
              <a:t>Equilibrium properties </a:t>
            </a:r>
            <a:r>
              <a:rPr lang="en-US" sz="2800" dirty="0" smtClean="0">
                <a:solidFill>
                  <a:srgbClr val="000000"/>
                </a:solidFill>
              </a:rPr>
              <a:t>are also determined by </a:t>
            </a:r>
            <a:r>
              <a:rPr lang="en-US" sz="2800" dirty="0" smtClean="0">
                <a:solidFill>
                  <a:srgbClr val="FF0000"/>
                </a:solidFill>
              </a:rPr>
              <a:t>H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5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Thermal state:</a:t>
            </a:r>
          </a:p>
          <a:p>
            <a:endParaRPr lang="en-US" sz="2500" dirty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Groundstate</a:t>
            </a:r>
            <a:r>
              <a:rPr lang="en-US" sz="2800" dirty="0" smtClean="0">
                <a:solidFill>
                  <a:srgbClr val="FF0000"/>
                </a:solidFill>
              </a:rPr>
              <a:t>:  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500" dirty="0" smtClean="0">
              <a:solidFill>
                <a:srgbClr val="000090"/>
              </a:solidFill>
            </a:endParaRPr>
          </a:p>
          <a:p>
            <a:endParaRPr lang="en-US" sz="2500" dirty="0" smtClean="0">
              <a:solidFill>
                <a:srgbClr val="00009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390175"/>
              </p:ext>
            </p:extLst>
          </p:nvPr>
        </p:nvGraphicFramePr>
        <p:xfrm>
          <a:off x="2918530" y="2223030"/>
          <a:ext cx="32750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70" name="Equation" r:id="rId3" imgW="1206500" imgH="241300" progId="Equation.3">
                  <p:embed/>
                </p:oleObj>
              </mc:Choice>
              <mc:Fallback>
                <p:oleObj name="Equation" r:id="rId3" imgW="1206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8530" y="2223030"/>
                        <a:ext cx="3275013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581486"/>
              </p:ext>
            </p:extLst>
          </p:nvPr>
        </p:nvGraphicFramePr>
        <p:xfrm>
          <a:off x="2918530" y="4444471"/>
          <a:ext cx="237966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71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8530" y="4444471"/>
                        <a:ext cx="2379663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319319"/>
              </p:ext>
            </p:extLst>
          </p:nvPr>
        </p:nvGraphicFramePr>
        <p:xfrm>
          <a:off x="2918530" y="5168900"/>
          <a:ext cx="27241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72" name="Equation" r:id="rId7" imgW="1003300" imgH="241300" progId="Equation.3">
                  <p:embed/>
                </p:oleObj>
              </mc:Choice>
              <mc:Fallback>
                <p:oleObj name="Equation" r:id="rId7" imgW="1003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18530" y="5168900"/>
                        <a:ext cx="2724150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109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Constraint Satisfaction Problems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Local Hamiltonians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9764" y="3633825"/>
            <a:ext cx="44031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>
                <a:solidFill>
                  <a:srgbClr val="008000"/>
                </a:solidFill>
              </a:rPr>
              <a:t>k</a:t>
            </a:r>
            <a:r>
              <a:rPr lang="en-US" sz="2500" dirty="0" smtClean="0">
                <a:solidFill>
                  <a:srgbClr val="008000"/>
                </a:solidFill>
              </a:rPr>
              <a:t>-</a:t>
            </a:r>
            <a:r>
              <a:rPr lang="en-US" sz="2500" dirty="0" err="1">
                <a:solidFill>
                  <a:srgbClr val="008000"/>
                </a:solidFill>
              </a:rPr>
              <a:t>a</a:t>
            </a:r>
            <a:r>
              <a:rPr lang="en-US" sz="2500" dirty="0" err="1" smtClean="0">
                <a:solidFill>
                  <a:srgbClr val="008000"/>
                </a:solidFill>
              </a:rPr>
              <a:t>rity</a:t>
            </a:r>
            <a:r>
              <a:rPr lang="en-US" sz="2500" dirty="0" smtClean="0">
                <a:solidFill>
                  <a:srgbClr val="008000"/>
                </a:solidFill>
              </a:rPr>
              <a:t> CSP:</a:t>
            </a:r>
            <a:endParaRPr lang="en-US" sz="2500" dirty="0">
              <a:solidFill>
                <a:srgbClr val="008000"/>
              </a:solidFill>
            </a:endParaRPr>
          </a:p>
          <a:p>
            <a:endParaRPr lang="en-US" sz="1000" dirty="0" smtClean="0"/>
          </a:p>
          <a:p>
            <a:r>
              <a:rPr lang="en-US" sz="2500" dirty="0" smtClean="0"/>
              <a:t>Variables </a:t>
            </a:r>
            <a:r>
              <a:rPr lang="en-US" sz="2500" dirty="0" smtClean="0">
                <a:solidFill>
                  <a:srgbClr val="FF0000"/>
                </a:solidFill>
              </a:rPr>
              <a:t>{x</a:t>
            </a:r>
            <a:r>
              <a:rPr lang="en-US" sz="2500" baseline="-25000" dirty="0" smtClean="0">
                <a:solidFill>
                  <a:srgbClr val="FF0000"/>
                </a:solidFill>
              </a:rPr>
              <a:t>1</a:t>
            </a:r>
            <a:r>
              <a:rPr lang="en-US" sz="2500" dirty="0" smtClean="0">
                <a:solidFill>
                  <a:srgbClr val="FF0000"/>
                </a:solidFill>
              </a:rPr>
              <a:t>, …, </a:t>
            </a:r>
            <a:r>
              <a:rPr lang="en-US" sz="2500" dirty="0" err="1" smtClean="0">
                <a:solidFill>
                  <a:srgbClr val="FF0000"/>
                </a:solidFill>
              </a:rPr>
              <a:t>x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500" dirty="0" smtClean="0">
                <a:solidFill>
                  <a:srgbClr val="FF0000"/>
                </a:solidFill>
              </a:rPr>
              <a:t>}</a:t>
            </a:r>
            <a:r>
              <a:rPr lang="en-US" sz="2500" dirty="0" smtClean="0"/>
              <a:t>, </a:t>
            </a:r>
            <a:r>
              <a:rPr lang="en-US" sz="2500" dirty="0"/>
              <a:t>alphabet </a:t>
            </a:r>
            <a:r>
              <a:rPr lang="en-US" sz="2500" dirty="0" err="1">
                <a:solidFill>
                  <a:srgbClr val="FF0000"/>
                </a:solidFill>
              </a:rPr>
              <a:t>Σ</a:t>
            </a:r>
            <a:endParaRPr lang="en-US" sz="2500" dirty="0" smtClean="0"/>
          </a:p>
          <a:p>
            <a:endParaRPr lang="en-US" sz="1000" dirty="0" smtClean="0"/>
          </a:p>
          <a:p>
            <a:r>
              <a:rPr lang="en-US" sz="2500" dirty="0" smtClean="0"/>
              <a:t>Constraints:</a:t>
            </a:r>
            <a:endParaRPr lang="en-US" sz="2500" dirty="0" smtClean="0">
              <a:solidFill>
                <a:srgbClr val="FF0000"/>
              </a:solidFill>
            </a:endParaRPr>
          </a:p>
          <a:p>
            <a:endParaRPr lang="en-US" sz="1000" dirty="0" smtClean="0"/>
          </a:p>
          <a:p>
            <a:r>
              <a:rPr lang="en-US" sz="2500" dirty="0"/>
              <a:t>Assignment: 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500" dirty="0" err="1" smtClean="0"/>
              <a:t>Unsat</a:t>
            </a:r>
            <a:r>
              <a:rPr lang="en-US" sz="2500" dirty="0" smtClean="0"/>
              <a:t> :=</a:t>
            </a:r>
          </a:p>
          <a:p>
            <a:endParaRPr lang="en-US" sz="25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440081"/>
              </p:ext>
            </p:extLst>
          </p:nvPr>
        </p:nvGraphicFramePr>
        <p:xfrm>
          <a:off x="1831048" y="4671028"/>
          <a:ext cx="2294819" cy="62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55" name="Equation" r:id="rId3" imgW="927100" imgH="254000" progId="Equation.3">
                  <p:embed/>
                </p:oleObj>
              </mc:Choice>
              <mc:Fallback>
                <p:oleObj name="Equation" r:id="rId3" imgW="927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1048" y="4671028"/>
                        <a:ext cx="2294819" cy="62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032689"/>
              </p:ext>
            </p:extLst>
          </p:nvPr>
        </p:nvGraphicFramePr>
        <p:xfrm>
          <a:off x="1297214" y="5913454"/>
          <a:ext cx="3057072" cy="815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56" name="Equation" r:id="rId5" imgW="1651000" imgH="393700" progId="Equation.3">
                  <p:embed/>
                </p:oleObj>
              </mc:Choice>
              <mc:Fallback>
                <p:oleObj name="Equation" r:id="rId5" imgW="1651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7214" y="5913454"/>
                        <a:ext cx="3057072" cy="815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715160"/>
              </p:ext>
            </p:extLst>
          </p:nvPr>
        </p:nvGraphicFramePr>
        <p:xfrm>
          <a:off x="1831048" y="5300440"/>
          <a:ext cx="193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57" name="Equation" r:id="rId7" imgW="711200" imgH="177800" progId="Equation.3">
                  <p:embed/>
                </p:oleObj>
              </mc:Choice>
              <mc:Fallback>
                <p:oleObj name="Equation" r:id="rId7" imgW="711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1048" y="5300440"/>
                        <a:ext cx="1930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SP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891"/>
            <a:ext cx="3266324" cy="242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8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Constraint Satisfaction Problems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Local Hamiltonians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9764" y="3633825"/>
            <a:ext cx="44031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>
                <a:solidFill>
                  <a:srgbClr val="008000"/>
                </a:solidFill>
              </a:rPr>
              <a:t>k</a:t>
            </a:r>
            <a:r>
              <a:rPr lang="en-US" sz="2500" dirty="0" smtClean="0">
                <a:solidFill>
                  <a:srgbClr val="008000"/>
                </a:solidFill>
              </a:rPr>
              <a:t>-</a:t>
            </a:r>
            <a:r>
              <a:rPr lang="en-US" sz="2500" dirty="0" err="1">
                <a:solidFill>
                  <a:srgbClr val="008000"/>
                </a:solidFill>
              </a:rPr>
              <a:t>a</a:t>
            </a:r>
            <a:r>
              <a:rPr lang="en-US" sz="2500" dirty="0" err="1" smtClean="0">
                <a:solidFill>
                  <a:srgbClr val="008000"/>
                </a:solidFill>
              </a:rPr>
              <a:t>rity</a:t>
            </a:r>
            <a:r>
              <a:rPr lang="en-US" sz="2500" dirty="0" smtClean="0">
                <a:solidFill>
                  <a:srgbClr val="008000"/>
                </a:solidFill>
              </a:rPr>
              <a:t> CSP:</a:t>
            </a:r>
            <a:endParaRPr lang="en-US" sz="2500" dirty="0">
              <a:solidFill>
                <a:srgbClr val="008000"/>
              </a:solidFill>
            </a:endParaRPr>
          </a:p>
          <a:p>
            <a:endParaRPr lang="en-US" sz="1000" dirty="0" smtClean="0"/>
          </a:p>
          <a:p>
            <a:r>
              <a:rPr lang="en-US" sz="2500" dirty="0" smtClean="0"/>
              <a:t>Variables </a:t>
            </a:r>
            <a:r>
              <a:rPr lang="en-US" sz="2500" dirty="0" smtClean="0">
                <a:solidFill>
                  <a:srgbClr val="FF0000"/>
                </a:solidFill>
              </a:rPr>
              <a:t>{x</a:t>
            </a:r>
            <a:r>
              <a:rPr lang="en-US" sz="2500" baseline="-25000" dirty="0" smtClean="0">
                <a:solidFill>
                  <a:srgbClr val="FF0000"/>
                </a:solidFill>
              </a:rPr>
              <a:t>1</a:t>
            </a:r>
            <a:r>
              <a:rPr lang="en-US" sz="2500" dirty="0" smtClean="0">
                <a:solidFill>
                  <a:srgbClr val="FF0000"/>
                </a:solidFill>
              </a:rPr>
              <a:t>, …, </a:t>
            </a:r>
            <a:r>
              <a:rPr lang="en-US" sz="2500" dirty="0" err="1" smtClean="0">
                <a:solidFill>
                  <a:srgbClr val="FF0000"/>
                </a:solidFill>
              </a:rPr>
              <a:t>x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500" dirty="0" smtClean="0">
                <a:solidFill>
                  <a:srgbClr val="FF0000"/>
                </a:solidFill>
              </a:rPr>
              <a:t>}</a:t>
            </a:r>
            <a:r>
              <a:rPr lang="en-US" sz="2500" dirty="0" smtClean="0"/>
              <a:t>, </a:t>
            </a:r>
            <a:r>
              <a:rPr lang="en-US" sz="2500" dirty="0"/>
              <a:t>alphabet </a:t>
            </a:r>
            <a:r>
              <a:rPr lang="en-US" sz="2500" dirty="0" err="1">
                <a:solidFill>
                  <a:srgbClr val="FF0000"/>
                </a:solidFill>
              </a:rPr>
              <a:t>Σ</a:t>
            </a:r>
            <a:endParaRPr lang="en-US" sz="2500" dirty="0" smtClean="0"/>
          </a:p>
          <a:p>
            <a:endParaRPr lang="en-US" sz="1000" dirty="0" smtClean="0"/>
          </a:p>
          <a:p>
            <a:r>
              <a:rPr lang="en-US" sz="2500" dirty="0" smtClean="0"/>
              <a:t>Constraints:</a:t>
            </a:r>
            <a:endParaRPr lang="en-US" sz="2500" dirty="0" smtClean="0">
              <a:solidFill>
                <a:srgbClr val="FF0000"/>
              </a:solidFill>
            </a:endParaRPr>
          </a:p>
          <a:p>
            <a:endParaRPr lang="en-US" sz="1000" dirty="0" smtClean="0"/>
          </a:p>
          <a:p>
            <a:r>
              <a:rPr lang="en-US" sz="2500" dirty="0"/>
              <a:t>Assignment: 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500" dirty="0" err="1" smtClean="0"/>
              <a:t>Unsat</a:t>
            </a:r>
            <a:r>
              <a:rPr lang="en-US" sz="2500" dirty="0" smtClean="0"/>
              <a:t> :=</a:t>
            </a:r>
          </a:p>
          <a:p>
            <a:endParaRPr lang="en-US" sz="25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729467"/>
              </p:ext>
            </p:extLst>
          </p:nvPr>
        </p:nvGraphicFramePr>
        <p:xfrm>
          <a:off x="1831048" y="4671028"/>
          <a:ext cx="2294819" cy="62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94" name="Equation" r:id="rId3" imgW="927100" imgH="254000" progId="Equation.3">
                  <p:embed/>
                </p:oleObj>
              </mc:Choice>
              <mc:Fallback>
                <p:oleObj name="Equation" r:id="rId3" imgW="927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1048" y="4671028"/>
                        <a:ext cx="2294819" cy="62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501881"/>
              </p:ext>
            </p:extLst>
          </p:nvPr>
        </p:nvGraphicFramePr>
        <p:xfrm>
          <a:off x="1297214" y="5913454"/>
          <a:ext cx="3057072" cy="815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95" name="Equation" r:id="rId5" imgW="1651000" imgH="393700" progId="Equation.3">
                  <p:embed/>
                </p:oleObj>
              </mc:Choice>
              <mc:Fallback>
                <p:oleObj name="Equation" r:id="rId5" imgW="1651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7214" y="5913454"/>
                        <a:ext cx="3057072" cy="815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788605"/>
              </p:ext>
            </p:extLst>
          </p:nvPr>
        </p:nvGraphicFramePr>
        <p:xfrm>
          <a:off x="1831048" y="5300440"/>
          <a:ext cx="193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96" name="Equation" r:id="rId7" imgW="711200" imgH="177800" progId="Equation.3">
                  <p:embed/>
                </p:oleObj>
              </mc:Choice>
              <mc:Fallback>
                <p:oleObj name="Equation" r:id="rId7" imgW="711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1048" y="5300440"/>
                        <a:ext cx="1930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SP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891"/>
            <a:ext cx="3266324" cy="242993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947664" y="3633825"/>
            <a:ext cx="440316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>
                <a:solidFill>
                  <a:srgbClr val="008000"/>
                </a:solidFill>
              </a:rPr>
              <a:t>k</a:t>
            </a:r>
            <a:r>
              <a:rPr lang="en-US" sz="2500" dirty="0" smtClean="0">
                <a:solidFill>
                  <a:srgbClr val="008000"/>
                </a:solidFill>
              </a:rPr>
              <a:t>-local Hamiltonian H:</a:t>
            </a:r>
            <a:endParaRPr lang="en-US" sz="2500" dirty="0">
              <a:solidFill>
                <a:srgbClr val="008000"/>
              </a:solidFill>
            </a:endParaRPr>
          </a:p>
          <a:p>
            <a:endParaRPr lang="en-US" sz="1000" dirty="0" smtClean="0"/>
          </a:p>
          <a:p>
            <a:r>
              <a:rPr lang="en-US" sz="2500" dirty="0">
                <a:solidFill>
                  <a:srgbClr val="FF0000"/>
                </a:solidFill>
              </a:rPr>
              <a:t>n</a:t>
            </a:r>
            <a:r>
              <a:rPr lang="en-US" sz="2500" dirty="0" smtClean="0"/>
              <a:t> </a:t>
            </a:r>
            <a:r>
              <a:rPr lang="en-US" sz="2500" dirty="0" err="1" smtClean="0"/>
              <a:t>qu</a:t>
            </a:r>
            <a:r>
              <a:rPr lang="en-US" sz="2500" dirty="0" err="1" smtClean="0">
                <a:solidFill>
                  <a:srgbClr val="FF0000"/>
                </a:solidFill>
              </a:rPr>
              <a:t>d</a:t>
            </a:r>
            <a:r>
              <a:rPr lang="en-US" sz="2500" dirty="0" err="1" smtClean="0"/>
              <a:t>its</a:t>
            </a:r>
            <a:r>
              <a:rPr lang="en-US" sz="2500" dirty="0" smtClean="0"/>
              <a:t> in </a:t>
            </a:r>
          </a:p>
          <a:p>
            <a:endParaRPr lang="en-US" sz="1000" dirty="0" smtClean="0"/>
          </a:p>
          <a:p>
            <a:r>
              <a:rPr lang="en-US" sz="2500" dirty="0" smtClean="0"/>
              <a:t>Constraints:</a:t>
            </a:r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500" dirty="0" err="1" smtClean="0"/>
              <a:t>qUnsat</a:t>
            </a:r>
            <a:r>
              <a:rPr lang="en-US" sz="2500" dirty="0" smtClean="0"/>
              <a:t> := </a:t>
            </a:r>
          </a:p>
          <a:p>
            <a:r>
              <a:rPr lang="en-US" sz="2500" dirty="0" smtClean="0"/>
              <a:t> </a:t>
            </a:r>
          </a:p>
          <a:p>
            <a:r>
              <a:rPr lang="en-US" sz="2500" dirty="0" smtClean="0"/>
              <a:t>E</a:t>
            </a:r>
            <a:r>
              <a:rPr lang="en-US" sz="2500" baseline="-25000" dirty="0" smtClean="0"/>
              <a:t>0 </a:t>
            </a:r>
            <a:r>
              <a:rPr lang="en-US" sz="2500" dirty="0" smtClean="0"/>
              <a:t>: min eigenvalue</a:t>
            </a:r>
            <a:endParaRPr lang="en-US" sz="2500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95597"/>
              </p:ext>
            </p:extLst>
          </p:nvPr>
        </p:nvGraphicFramePr>
        <p:xfrm>
          <a:off x="6488219" y="4188278"/>
          <a:ext cx="809158" cy="562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97" name="Equation" r:id="rId10" imgW="457200" imgH="317500" progId="Equation.3">
                  <p:embed/>
                </p:oleObj>
              </mc:Choice>
              <mc:Fallback>
                <p:oleObj name="Equation" r:id="rId10" imgW="457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88219" y="4188278"/>
                        <a:ext cx="809158" cy="562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511205"/>
              </p:ext>
            </p:extLst>
          </p:nvPr>
        </p:nvGraphicFramePr>
        <p:xfrm>
          <a:off x="6618061" y="4624374"/>
          <a:ext cx="2163082" cy="676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98" name="Equation" r:id="rId12" imgW="1181100" imgH="368300" progId="Equation.3">
                  <p:embed/>
                </p:oleObj>
              </mc:Choice>
              <mc:Fallback>
                <p:oleObj name="Equation" r:id="rId12" imgW="11811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18061" y="4624374"/>
                        <a:ext cx="2163082" cy="676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354097"/>
              </p:ext>
            </p:extLst>
          </p:nvPr>
        </p:nvGraphicFramePr>
        <p:xfrm>
          <a:off x="6308725" y="5226050"/>
          <a:ext cx="12557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99" name="Equation" r:id="rId14" imgW="685800" imgH="520700" progId="Equation.3">
                  <p:embed/>
                </p:oleObj>
              </mc:Choice>
              <mc:Fallback>
                <p:oleObj name="Equation" r:id="rId14" imgW="6858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08725" y="5226050"/>
                        <a:ext cx="1255713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50352" y="1591151"/>
            <a:ext cx="2535418" cy="1901563"/>
          </a:xfrm>
          <a:prstGeom prst="rect">
            <a:avLst/>
          </a:prstGeom>
        </p:spPr>
      </p:pic>
      <p:sp>
        <p:nvSpPr>
          <p:cNvPr id="10" name="Left Brace 9"/>
          <p:cNvSpPr/>
          <p:nvPr/>
        </p:nvSpPr>
        <p:spPr>
          <a:xfrm>
            <a:off x="4947664" y="1894919"/>
            <a:ext cx="437444" cy="549326"/>
          </a:xfrm>
          <a:prstGeom prst="leftBrac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62929" y="1921123"/>
            <a:ext cx="49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497288" y="1469571"/>
            <a:ext cx="544283" cy="344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027510" y="1201282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dirty="0" err="1" smtClean="0"/>
              <a:t>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3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Two Holy Grails of QIS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86111" y="2074333"/>
            <a:ext cx="14111" cy="4487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961444"/>
            <a:ext cx="448733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Quantum Computation: 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 smtClean="0"/>
              <a:t>Use of well controlled </a:t>
            </a:r>
            <a:r>
              <a:rPr lang="en-US" sz="2600" b="1" dirty="0" smtClean="0">
                <a:solidFill>
                  <a:srgbClr val="3A793E"/>
                </a:solidFill>
              </a:rPr>
              <a:t>quantum systems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3A793E"/>
                </a:solidFill>
              </a:rPr>
              <a:t>for</a:t>
            </a:r>
            <a:r>
              <a:rPr lang="en-US" sz="2600" dirty="0" smtClean="0"/>
              <a:t> performing </a:t>
            </a:r>
            <a:r>
              <a:rPr lang="en-US" sz="2600" b="1" dirty="0" smtClean="0">
                <a:solidFill>
                  <a:srgbClr val="3A793E"/>
                </a:solidFill>
              </a:rPr>
              <a:t>computations</a:t>
            </a:r>
            <a:r>
              <a:rPr lang="en-US" sz="2600" dirty="0" smtClean="0"/>
              <a:t>. </a:t>
            </a:r>
          </a:p>
          <a:p>
            <a:pPr algn="ctr"/>
            <a:endParaRPr lang="en-US" sz="2600" dirty="0" smtClean="0"/>
          </a:p>
          <a:p>
            <a:pPr algn="ctr"/>
            <a:r>
              <a:rPr lang="en-US" sz="2600" b="1" dirty="0" smtClean="0">
                <a:solidFill>
                  <a:srgbClr val="3A793E"/>
                </a:solidFill>
              </a:rPr>
              <a:t>Exponential speed-ups </a:t>
            </a:r>
            <a:r>
              <a:rPr lang="en-US" sz="2600" dirty="0" smtClean="0"/>
              <a:t>over classical computing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4731025" y="1961444"/>
            <a:ext cx="4487333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Quantum Cryptography: 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 smtClean="0"/>
              <a:t>Use of well-controlled </a:t>
            </a:r>
            <a:r>
              <a:rPr lang="en-US" sz="2600" b="1" dirty="0" smtClean="0">
                <a:solidFill>
                  <a:srgbClr val="3A793E"/>
                </a:solidFill>
              </a:rPr>
              <a:t>quantum systems for secret key distribution</a:t>
            </a:r>
          </a:p>
          <a:p>
            <a:pPr algn="ctr"/>
            <a:endParaRPr lang="en-US" sz="2600" dirty="0"/>
          </a:p>
          <a:p>
            <a:pPr algn="ctr"/>
            <a:r>
              <a:rPr lang="en-US" sz="2600" b="1" dirty="0" smtClean="0">
                <a:solidFill>
                  <a:srgbClr val="3A793E"/>
                </a:solidFill>
              </a:rPr>
              <a:t>Unconditional security</a:t>
            </a:r>
            <a:r>
              <a:rPr lang="en-US" sz="2600" dirty="0" smtClean="0"/>
              <a:t> based solely on the correctness of quantum mechanics</a:t>
            </a:r>
            <a:endParaRPr lang="en-US" sz="2600" dirty="0"/>
          </a:p>
        </p:txBody>
      </p:sp>
      <p:sp>
        <p:nvSpPr>
          <p:cNvPr id="10" name="Rectangular Callout 9"/>
          <p:cNvSpPr/>
          <p:nvPr/>
        </p:nvSpPr>
        <p:spPr>
          <a:xfrm>
            <a:off x="117431" y="2652889"/>
            <a:ext cx="4327569" cy="3471332"/>
          </a:xfrm>
          <a:prstGeom prst="wedgeRectCallout">
            <a:avLst>
              <a:gd name="adj1" fmla="val -15176"/>
              <a:gd name="adj2" fmla="val 14316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1432" y="2904446"/>
            <a:ext cx="367845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8000"/>
                </a:solidFill>
              </a:rPr>
              <a:t>State-of-the-art: 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</a:rPr>
              <a:t>5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qubits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computer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 smtClean="0"/>
              <a:t>Can prove with </a:t>
            </a:r>
            <a:r>
              <a:rPr lang="en-US" sz="2600" i="1" dirty="0" smtClean="0"/>
              <a:t>high probability</a:t>
            </a:r>
            <a:r>
              <a:rPr lang="en-US" sz="2600" dirty="0" smtClean="0"/>
              <a:t> that </a:t>
            </a:r>
            <a:r>
              <a:rPr lang="en-US" sz="2600" b="1" dirty="0" smtClean="0">
                <a:solidFill>
                  <a:srgbClr val="FF0000"/>
                </a:solidFill>
              </a:rPr>
              <a:t>15 = 3 x 5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C.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Q. Optimal Assignments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4" name="Picture 3" descr="sodoku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59" y="1748503"/>
            <a:ext cx="2809874" cy="1348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764" y="1599685"/>
            <a:ext cx="4539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Finding </a:t>
            </a:r>
            <a:r>
              <a:rPr lang="en-US" sz="2800" dirty="0"/>
              <a:t>o</a:t>
            </a:r>
            <a:r>
              <a:rPr lang="en-US" sz="2800" dirty="0" smtClean="0"/>
              <a:t>ptimal </a:t>
            </a:r>
            <a:r>
              <a:rPr lang="en-US" sz="2800" dirty="0"/>
              <a:t>a</a:t>
            </a:r>
            <a:r>
              <a:rPr lang="en-US" sz="2800" dirty="0" smtClean="0"/>
              <a:t>ssignment of CSPs can be hard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06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ular Callout 9"/>
          <p:cNvSpPr/>
          <p:nvPr/>
        </p:nvSpPr>
        <p:spPr>
          <a:xfrm>
            <a:off x="193498" y="5656327"/>
            <a:ext cx="7849835" cy="1015663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C.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Q. Optimal Assignments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pic>
        <p:nvPicPr>
          <p:cNvPr id="4" name="Picture 3" descr="sodoku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59" y="1748503"/>
            <a:ext cx="2809874" cy="1348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764" y="1599685"/>
            <a:ext cx="4609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Finding </a:t>
            </a:r>
            <a:r>
              <a:rPr lang="en-US" sz="2800" dirty="0"/>
              <a:t>o</a:t>
            </a:r>
            <a:r>
              <a:rPr lang="en-US" sz="2800" dirty="0" smtClean="0"/>
              <a:t>ptimal </a:t>
            </a:r>
            <a:r>
              <a:rPr lang="en-US" sz="2800" dirty="0"/>
              <a:t>a</a:t>
            </a:r>
            <a:r>
              <a:rPr lang="en-US" sz="2800" dirty="0" smtClean="0"/>
              <a:t>ssignment of CSPs can be hard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9762" y="3143421"/>
            <a:ext cx="530123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Finding </a:t>
            </a:r>
            <a:r>
              <a:rPr lang="en-US" sz="2800" dirty="0"/>
              <a:t>o</a:t>
            </a:r>
            <a:r>
              <a:rPr lang="en-US" sz="2800" dirty="0" smtClean="0"/>
              <a:t>ptimal </a:t>
            </a:r>
            <a:r>
              <a:rPr lang="en-US" sz="2800" dirty="0"/>
              <a:t>a</a:t>
            </a:r>
            <a:r>
              <a:rPr lang="en-US" sz="2800" dirty="0" smtClean="0"/>
              <a:t>ssignment of quantum CSPs can be even harder</a:t>
            </a:r>
          </a:p>
          <a:p>
            <a:endParaRPr lang="en-US" sz="1000" dirty="0" smtClean="0"/>
          </a:p>
          <a:p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000090"/>
                </a:solidFill>
              </a:rPr>
              <a:t>BCS Hamiltonian </a:t>
            </a:r>
            <a:r>
              <a:rPr lang="en-US" sz="2800" dirty="0" err="1" smtClean="0">
                <a:solidFill>
                  <a:srgbClr val="000090"/>
                </a:solidFill>
              </a:rPr>
              <a:t>groundstate</a:t>
            </a:r>
            <a:r>
              <a:rPr lang="en-US" sz="2800" dirty="0" smtClean="0"/>
              <a:t>, 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Laughlin states for FQHE</a:t>
            </a:r>
            <a:r>
              <a:rPr lang="en-US" sz="2800" dirty="0" smtClean="0"/>
              <a:t>,…)</a:t>
            </a:r>
            <a:endParaRPr lang="en-US" sz="2800" dirty="0"/>
          </a:p>
        </p:txBody>
      </p:sp>
      <p:pic>
        <p:nvPicPr>
          <p:cNvPr id="9" name="Picture 8" descr="imgr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02" y="3510055"/>
            <a:ext cx="1880135" cy="18801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375" y="5656327"/>
            <a:ext cx="8318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Main difference: </a:t>
            </a:r>
            <a:r>
              <a:rPr lang="en-US" sz="3000" dirty="0" smtClean="0"/>
              <a:t>Optimal Assignment can be a highly entangled state (unit vector in          )</a:t>
            </a:r>
            <a:endParaRPr lang="en-US" sz="3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802964"/>
              </p:ext>
            </p:extLst>
          </p:nvPr>
        </p:nvGraphicFramePr>
        <p:xfrm>
          <a:off x="6212089" y="6151858"/>
          <a:ext cx="789061" cy="54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13" name="Equation" r:id="rId5" imgW="457200" imgH="317500" progId="Equation.3">
                  <p:embed/>
                </p:oleObj>
              </mc:Choice>
              <mc:Fallback>
                <p:oleObj name="Equation" r:id="rId5" imgW="457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12089" y="6151858"/>
                        <a:ext cx="789061" cy="548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5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Mean-Field…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0" y="1258631"/>
            <a:ext cx="835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3366FF"/>
                </a:solidFill>
              </a:rPr>
              <a:t>…consists in approximating </a:t>
            </a:r>
            <a:r>
              <a:rPr lang="en-US" sz="3500" b="1" dirty="0" err="1" smtClean="0">
                <a:solidFill>
                  <a:srgbClr val="3366FF"/>
                </a:solidFill>
              </a:rPr>
              <a:t>groundstate</a:t>
            </a:r>
            <a:r>
              <a:rPr lang="en-US" sz="3500" b="1" dirty="0" smtClean="0">
                <a:solidFill>
                  <a:srgbClr val="3366FF"/>
                </a:solidFill>
              </a:rPr>
              <a:t> </a:t>
            </a:r>
          </a:p>
          <a:p>
            <a:r>
              <a:rPr lang="en-US" sz="3500" b="1" dirty="0">
                <a:solidFill>
                  <a:srgbClr val="3366FF"/>
                </a:solidFill>
              </a:rPr>
              <a:t>b</a:t>
            </a:r>
            <a:r>
              <a:rPr lang="en-US" sz="3500" b="1" dirty="0" smtClean="0">
                <a:solidFill>
                  <a:srgbClr val="3366FF"/>
                </a:solidFill>
              </a:rPr>
              <a:t>y a product state</a:t>
            </a:r>
          </a:p>
          <a:p>
            <a:endParaRPr lang="en-US" sz="3500" b="1" dirty="0">
              <a:solidFill>
                <a:srgbClr val="3366FF"/>
              </a:solidFill>
            </a:endParaRPr>
          </a:p>
          <a:p>
            <a:r>
              <a:rPr lang="en-US" sz="3500" b="1" dirty="0" smtClean="0">
                <a:solidFill>
                  <a:srgbClr val="3366FF"/>
                </a:solidFill>
              </a:rPr>
              <a:t>                                           </a:t>
            </a:r>
            <a:r>
              <a:rPr lang="en-US" sz="3300" dirty="0" smtClean="0"/>
              <a:t>is a </a:t>
            </a:r>
            <a:r>
              <a:rPr lang="en-US" sz="3300" dirty="0" smtClean="0">
                <a:solidFill>
                  <a:srgbClr val="000090"/>
                </a:solidFill>
              </a:rPr>
              <a:t>CSP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326971"/>
              </p:ext>
            </p:extLst>
          </p:nvPr>
        </p:nvGraphicFramePr>
        <p:xfrm>
          <a:off x="4091689" y="1891873"/>
          <a:ext cx="2320933" cy="566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8" name="Equation" r:id="rId3" imgW="990600" imgH="241300" progId="Equation.3">
                  <p:embed/>
                </p:oleObj>
              </mc:Choice>
              <mc:Fallback>
                <p:oleObj name="Equation" r:id="rId3" imgW="990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1689" y="1891873"/>
                        <a:ext cx="2320933" cy="566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145324"/>
              </p:ext>
            </p:extLst>
          </p:nvPr>
        </p:nvGraphicFramePr>
        <p:xfrm>
          <a:off x="508000" y="2935915"/>
          <a:ext cx="4165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9" name="Equation" r:id="rId5" imgW="1778000" imgH="292100" progId="Equation.3">
                  <p:embed/>
                </p:oleObj>
              </mc:Choice>
              <mc:Fallback>
                <p:oleObj name="Equation" r:id="rId5" imgW="17780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000" y="2935915"/>
                        <a:ext cx="41656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2600" y="3918048"/>
            <a:ext cx="838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Successful heuristic in      </a:t>
            </a:r>
            <a:r>
              <a:rPr lang="en-US" sz="2600" dirty="0" smtClean="0"/>
              <a:t>Quantum </a:t>
            </a:r>
            <a:r>
              <a:rPr lang="en-US" sz="2600" dirty="0"/>
              <a:t>Chemistry </a:t>
            </a:r>
          </a:p>
          <a:p>
            <a:r>
              <a:rPr lang="en-US" sz="2600" dirty="0" smtClean="0"/>
              <a:t>                                             Condensed matter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2600" dirty="0" smtClean="0">
                <a:solidFill>
                  <a:srgbClr val="000090"/>
                </a:solidFill>
              </a:rPr>
              <a:t>Folklore: </a:t>
            </a:r>
          </a:p>
          <a:p>
            <a:r>
              <a:rPr lang="en-US" sz="2600" dirty="0" smtClean="0">
                <a:solidFill>
                  <a:srgbClr val="000090"/>
                </a:solidFill>
              </a:rPr>
              <a:t>Mean-Field good when     </a:t>
            </a:r>
            <a:r>
              <a:rPr lang="en-US" sz="2600" dirty="0" smtClean="0"/>
              <a:t>Many-particle interactions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                                       Low entanglement in state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508000" y="2779887"/>
            <a:ext cx="5904622" cy="9877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6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Mean-Field…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0" y="1258631"/>
            <a:ext cx="835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3366FF"/>
                </a:solidFill>
              </a:rPr>
              <a:t>…consists in approximating </a:t>
            </a:r>
            <a:r>
              <a:rPr lang="en-US" sz="3500" b="1" dirty="0" err="1" smtClean="0">
                <a:solidFill>
                  <a:srgbClr val="3366FF"/>
                </a:solidFill>
              </a:rPr>
              <a:t>groundstate</a:t>
            </a:r>
            <a:r>
              <a:rPr lang="en-US" sz="3500" b="1" dirty="0" smtClean="0">
                <a:solidFill>
                  <a:srgbClr val="3366FF"/>
                </a:solidFill>
              </a:rPr>
              <a:t> </a:t>
            </a:r>
          </a:p>
          <a:p>
            <a:r>
              <a:rPr lang="en-US" sz="3500" b="1" dirty="0">
                <a:solidFill>
                  <a:srgbClr val="3366FF"/>
                </a:solidFill>
              </a:rPr>
              <a:t>b</a:t>
            </a:r>
            <a:r>
              <a:rPr lang="en-US" sz="3500" b="1" dirty="0" smtClean="0">
                <a:solidFill>
                  <a:srgbClr val="3366FF"/>
                </a:solidFill>
              </a:rPr>
              <a:t>y a product state</a:t>
            </a:r>
          </a:p>
          <a:p>
            <a:endParaRPr lang="en-US" sz="3500" b="1" dirty="0">
              <a:solidFill>
                <a:srgbClr val="3366FF"/>
              </a:solidFill>
            </a:endParaRPr>
          </a:p>
          <a:p>
            <a:r>
              <a:rPr lang="en-US" sz="3500" b="1" dirty="0" smtClean="0">
                <a:solidFill>
                  <a:srgbClr val="3366FF"/>
                </a:solidFill>
              </a:rPr>
              <a:t>                                           </a:t>
            </a:r>
            <a:r>
              <a:rPr lang="en-US" sz="3300" dirty="0" smtClean="0"/>
              <a:t>is a </a:t>
            </a:r>
            <a:r>
              <a:rPr lang="en-US" sz="3300" dirty="0" smtClean="0">
                <a:solidFill>
                  <a:srgbClr val="000090"/>
                </a:solidFill>
              </a:rPr>
              <a:t>CSP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253229"/>
              </p:ext>
            </p:extLst>
          </p:nvPr>
        </p:nvGraphicFramePr>
        <p:xfrm>
          <a:off x="4091689" y="1891873"/>
          <a:ext cx="2320933" cy="566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04" name="Equation" r:id="rId3" imgW="990600" imgH="241300" progId="Equation.3">
                  <p:embed/>
                </p:oleObj>
              </mc:Choice>
              <mc:Fallback>
                <p:oleObj name="Equation" r:id="rId3" imgW="990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1689" y="1891873"/>
                        <a:ext cx="2320933" cy="566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054570"/>
              </p:ext>
            </p:extLst>
          </p:nvPr>
        </p:nvGraphicFramePr>
        <p:xfrm>
          <a:off x="508000" y="2935915"/>
          <a:ext cx="4165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05" name="Equation" r:id="rId5" imgW="1778000" imgH="292100" progId="Equation.3">
                  <p:embed/>
                </p:oleObj>
              </mc:Choice>
              <mc:Fallback>
                <p:oleObj name="Equation" r:id="rId5" imgW="17780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000" y="2935915"/>
                        <a:ext cx="41656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2600" y="3918048"/>
            <a:ext cx="838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0"/>
                </a:solidFill>
              </a:rPr>
              <a:t>Successful heuristic in      </a:t>
            </a:r>
            <a:r>
              <a:rPr lang="en-US" sz="2600" dirty="0" smtClean="0"/>
              <a:t>Quantum </a:t>
            </a:r>
            <a:r>
              <a:rPr lang="en-US" sz="2600" dirty="0"/>
              <a:t>Chemistry </a:t>
            </a:r>
          </a:p>
          <a:p>
            <a:r>
              <a:rPr lang="en-US" sz="2600" dirty="0" smtClean="0"/>
              <a:t>                                             Condensed matter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2600" dirty="0" smtClean="0">
                <a:solidFill>
                  <a:srgbClr val="000090"/>
                </a:solidFill>
              </a:rPr>
              <a:t>Folklore: </a:t>
            </a:r>
          </a:p>
          <a:p>
            <a:r>
              <a:rPr lang="en-US" sz="2600" dirty="0" smtClean="0">
                <a:solidFill>
                  <a:srgbClr val="000090"/>
                </a:solidFill>
              </a:rPr>
              <a:t>Mean-Field good when     </a:t>
            </a:r>
            <a:r>
              <a:rPr lang="en-US" sz="2600" dirty="0" smtClean="0"/>
              <a:t>Many-particle interactions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                                       Low entanglement in state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508000" y="2779887"/>
            <a:ext cx="5904622" cy="9877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1411111" y="945443"/>
            <a:ext cx="6829778" cy="2676271"/>
          </a:xfrm>
          <a:prstGeom prst="wedgeRectCallout">
            <a:avLst>
              <a:gd name="adj1" fmla="val -30610"/>
              <a:gd name="adj2" fmla="val 114866"/>
            </a:avLst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79223" y="1304699"/>
            <a:ext cx="6350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90"/>
                </a:solidFill>
              </a:rPr>
              <a:t>Can we make folklore more rigorous? </a:t>
            </a:r>
          </a:p>
          <a:p>
            <a:endParaRPr lang="en-US" sz="1000" b="1" dirty="0" smtClean="0">
              <a:solidFill>
                <a:srgbClr val="000090"/>
              </a:solidFill>
            </a:endParaRPr>
          </a:p>
          <a:p>
            <a:endParaRPr lang="en-US" sz="1000" b="1" dirty="0">
              <a:solidFill>
                <a:srgbClr val="000090"/>
              </a:solidFill>
            </a:endParaRPr>
          </a:p>
          <a:p>
            <a:r>
              <a:rPr lang="en-US" sz="3000" b="1" dirty="0" smtClean="0">
                <a:solidFill>
                  <a:srgbClr val="000090"/>
                </a:solidFill>
              </a:rPr>
              <a:t>Can we put limitations on use of mean-field and related schemes?</a:t>
            </a:r>
            <a:endParaRPr lang="en-US" sz="3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6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Local Hamiltonian Problem and Quantum Complexity Theory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353" y="1399502"/>
            <a:ext cx="7810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Problem</a:t>
            </a:r>
          </a:p>
          <a:p>
            <a:r>
              <a:rPr lang="en-US" sz="2500" dirty="0" smtClean="0"/>
              <a:t>Given a local </a:t>
            </a:r>
            <a:r>
              <a:rPr lang="en-US" sz="2500" dirty="0"/>
              <a:t>H</a:t>
            </a:r>
            <a:r>
              <a:rPr lang="en-US" sz="2500" dirty="0" smtClean="0"/>
              <a:t>amiltonian </a:t>
            </a:r>
            <a:r>
              <a:rPr lang="en-US" sz="2500" dirty="0" smtClean="0">
                <a:solidFill>
                  <a:srgbClr val="FF0000"/>
                </a:solidFill>
              </a:rPr>
              <a:t>H</a:t>
            </a:r>
            <a:r>
              <a:rPr lang="en-US" sz="2500" dirty="0" smtClean="0"/>
              <a:t>, decide if </a:t>
            </a:r>
            <a:r>
              <a:rPr lang="en-US" sz="2500" dirty="0" smtClean="0">
                <a:solidFill>
                  <a:srgbClr val="FF0000"/>
                </a:solidFill>
              </a:rPr>
              <a:t>E</a:t>
            </a:r>
            <a:r>
              <a:rPr lang="en-US" sz="2500" baseline="-25000" dirty="0" smtClean="0">
                <a:solidFill>
                  <a:srgbClr val="FF0000"/>
                </a:solidFill>
              </a:rPr>
              <a:t>0</a:t>
            </a:r>
            <a:r>
              <a:rPr lang="en-US" sz="2500" dirty="0" smtClean="0">
                <a:solidFill>
                  <a:srgbClr val="FF0000"/>
                </a:solidFill>
              </a:rPr>
              <a:t>(H)=0</a:t>
            </a:r>
            <a:r>
              <a:rPr lang="en-US" sz="2500" dirty="0"/>
              <a:t> </a:t>
            </a:r>
            <a:r>
              <a:rPr lang="en-US" sz="2500" dirty="0" smtClean="0"/>
              <a:t>or </a:t>
            </a:r>
            <a:r>
              <a:rPr lang="en-US" sz="2500" dirty="0" smtClean="0">
                <a:solidFill>
                  <a:srgbClr val="FF0000"/>
                </a:solidFill>
              </a:rPr>
              <a:t>E</a:t>
            </a:r>
            <a:r>
              <a:rPr lang="en-US" sz="2500" baseline="-25000" dirty="0" smtClean="0">
                <a:solidFill>
                  <a:srgbClr val="FF0000"/>
                </a:solidFill>
              </a:rPr>
              <a:t>0</a:t>
            </a:r>
            <a:r>
              <a:rPr lang="en-US" sz="2500" dirty="0" smtClean="0">
                <a:solidFill>
                  <a:srgbClr val="FF0000"/>
                </a:solidFill>
              </a:rPr>
              <a:t>(H)&gt;</a:t>
            </a:r>
            <a:r>
              <a:rPr lang="en-US" sz="2500" dirty="0" err="1" smtClean="0">
                <a:solidFill>
                  <a:srgbClr val="FF0000"/>
                </a:solidFill>
              </a:rPr>
              <a:t>Δ</a:t>
            </a:r>
            <a:endParaRPr lang="en-US" sz="2500" dirty="0" smtClean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008000"/>
              </a:solidFill>
            </a:endParaRPr>
          </a:p>
          <a:p>
            <a:r>
              <a:rPr lang="en-US" sz="2500" dirty="0" smtClean="0"/>
              <a:t>E</a:t>
            </a:r>
            <a:r>
              <a:rPr lang="en-US" sz="2500" baseline="-25000" dirty="0" smtClean="0"/>
              <a:t>0</a:t>
            </a:r>
            <a:r>
              <a:rPr lang="en-US" sz="2500" dirty="0" smtClean="0"/>
              <a:t>(H) : minimum eigenvalue of H</a:t>
            </a:r>
            <a:endParaRPr lang="en-US" sz="2500" dirty="0"/>
          </a:p>
          <a:p>
            <a:endParaRPr lang="en-US" sz="25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2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Local Hamiltonian Problem and Quantum Complexity Theory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353" y="1399502"/>
            <a:ext cx="78105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Problem</a:t>
            </a:r>
          </a:p>
          <a:p>
            <a:r>
              <a:rPr lang="en-US" sz="2500" dirty="0" smtClean="0"/>
              <a:t>Given a local </a:t>
            </a:r>
            <a:r>
              <a:rPr lang="en-US" sz="2500" dirty="0"/>
              <a:t>H</a:t>
            </a:r>
            <a:r>
              <a:rPr lang="en-US" sz="2500" dirty="0" smtClean="0"/>
              <a:t>amiltonian </a:t>
            </a:r>
            <a:r>
              <a:rPr lang="en-US" sz="2500" dirty="0" smtClean="0">
                <a:solidFill>
                  <a:srgbClr val="FF0000"/>
                </a:solidFill>
              </a:rPr>
              <a:t>H</a:t>
            </a:r>
            <a:r>
              <a:rPr lang="en-US" sz="2500" dirty="0" smtClean="0"/>
              <a:t>, decide if </a:t>
            </a:r>
            <a:r>
              <a:rPr lang="en-US" sz="2500" dirty="0" smtClean="0">
                <a:solidFill>
                  <a:srgbClr val="FF0000"/>
                </a:solidFill>
              </a:rPr>
              <a:t>E</a:t>
            </a:r>
            <a:r>
              <a:rPr lang="en-US" sz="2500" baseline="-25000" dirty="0" smtClean="0">
                <a:solidFill>
                  <a:srgbClr val="FF0000"/>
                </a:solidFill>
              </a:rPr>
              <a:t>0</a:t>
            </a:r>
            <a:r>
              <a:rPr lang="en-US" sz="2500" dirty="0" smtClean="0">
                <a:solidFill>
                  <a:srgbClr val="FF0000"/>
                </a:solidFill>
              </a:rPr>
              <a:t>(H)=0</a:t>
            </a:r>
            <a:r>
              <a:rPr lang="en-US" sz="2500" dirty="0"/>
              <a:t> </a:t>
            </a:r>
            <a:r>
              <a:rPr lang="en-US" sz="2500" dirty="0" smtClean="0"/>
              <a:t>or </a:t>
            </a:r>
            <a:r>
              <a:rPr lang="en-US" sz="2500" dirty="0" smtClean="0">
                <a:solidFill>
                  <a:srgbClr val="FF0000"/>
                </a:solidFill>
              </a:rPr>
              <a:t>E</a:t>
            </a:r>
            <a:r>
              <a:rPr lang="en-US" sz="2500" baseline="-25000" dirty="0" smtClean="0">
                <a:solidFill>
                  <a:srgbClr val="FF0000"/>
                </a:solidFill>
              </a:rPr>
              <a:t>0</a:t>
            </a:r>
            <a:r>
              <a:rPr lang="en-US" sz="2500" dirty="0" smtClean="0">
                <a:solidFill>
                  <a:srgbClr val="FF0000"/>
                </a:solidFill>
              </a:rPr>
              <a:t>(H)&gt;</a:t>
            </a:r>
            <a:r>
              <a:rPr lang="en-US" sz="2500" dirty="0" err="1" smtClean="0">
                <a:solidFill>
                  <a:srgbClr val="FF0000"/>
                </a:solidFill>
              </a:rPr>
              <a:t>Δ</a:t>
            </a:r>
            <a:endParaRPr lang="en-US" sz="2500" dirty="0" smtClean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008000"/>
              </a:solidFill>
            </a:endParaRPr>
          </a:p>
          <a:p>
            <a:r>
              <a:rPr lang="en-US" sz="2500" dirty="0" smtClean="0"/>
              <a:t>E</a:t>
            </a:r>
            <a:r>
              <a:rPr lang="en-US" sz="2500" baseline="-25000" dirty="0" smtClean="0"/>
              <a:t>0</a:t>
            </a:r>
            <a:r>
              <a:rPr lang="en-US" sz="2500" dirty="0" smtClean="0"/>
              <a:t>(H) : minimum eigenvalue of H</a:t>
            </a:r>
            <a:endParaRPr lang="en-US" sz="2500" dirty="0"/>
          </a:p>
          <a:p>
            <a:endParaRPr lang="en-US" sz="2500" dirty="0" smtClean="0">
              <a:solidFill>
                <a:srgbClr val="008000"/>
              </a:solidFill>
            </a:endParaRPr>
          </a:p>
          <a:p>
            <a:r>
              <a:rPr lang="en-US" sz="2500" dirty="0" err="1" smtClean="0">
                <a:solidFill>
                  <a:srgbClr val="008000"/>
                </a:solidFill>
              </a:rPr>
              <a:t>Thm</a:t>
            </a:r>
            <a:r>
              <a:rPr lang="en-US" sz="2500" dirty="0" smtClean="0">
                <a:solidFill>
                  <a:srgbClr val="00800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Kitaev</a:t>
            </a:r>
            <a:r>
              <a:rPr lang="en-US" sz="2200" dirty="0" smtClean="0">
                <a:solidFill>
                  <a:srgbClr val="000090"/>
                </a:solidFill>
              </a:rPr>
              <a:t> ‘99) </a:t>
            </a:r>
            <a:r>
              <a:rPr lang="en-US" sz="2500" dirty="0" smtClean="0"/>
              <a:t>The local Hamiltonian problem is QMA-complete for </a:t>
            </a:r>
            <a:r>
              <a:rPr lang="en-US" sz="2500" dirty="0" err="1" smtClean="0">
                <a:solidFill>
                  <a:srgbClr val="FF0000"/>
                </a:solidFill>
              </a:rPr>
              <a:t>Δ</a:t>
            </a:r>
            <a:r>
              <a:rPr lang="en-US" sz="2500" dirty="0" smtClean="0">
                <a:solidFill>
                  <a:srgbClr val="FF0000"/>
                </a:solidFill>
              </a:rPr>
              <a:t> = 1/poly(n)</a:t>
            </a:r>
          </a:p>
          <a:p>
            <a:endParaRPr lang="en-US" sz="2500" dirty="0" smtClean="0">
              <a:solidFill>
                <a:srgbClr val="008000"/>
              </a:solidFill>
            </a:endParaRPr>
          </a:p>
          <a:p>
            <a:r>
              <a:rPr lang="en-US" sz="2500" dirty="0" smtClean="0">
                <a:solidFill>
                  <a:srgbClr val="000000"/>
                </a:solidFill>
              </a:rPr>
              <a:t>(analogue Cook-Levin </a:t>
            </a:r>
            <a:r>
              <a:rPr lang="en-US" sz="2500" dirty="0" err="1">
                <a:solidFill>
                  <a:srgbClr val="000000"/>
                </a:solidFill>
              </a:rPr>
              <a:t>t</a:t>
            </a:r>
            <a:r>
              <a:rPr lang="en-US" sz="2500" dirty="0" err="1" smtClean="0">
                <a:solidFill>
                  <a:srgbClr val="000000"/>
                </a:solidFill>
              </a:rPr>
              <a:t>hm</a:t>
            </a:r>
            <a:r>
              <a:rPr lang="en-US" sz="2500" dirty="0" smtClean="0">
                <a:solidFill>
                  <a:srgbClr val="000000"/>
                </a:solidFill>
              </a:rPr>
              <a:t>)</a:t>
            </a:r>
          </a:p>
          <a:p>
            <a:endParaRPr lang="en-US" sz="1200" dirty="0" smtClean="0">
              <a:solidFill>
                <a:srgbClr val="008000"/>
              </a:solidFill>
            </a:endParaRPr>
          </a:p>
          <a:p>
            <a:r>
              <a:rPr lang="en-US" sz="2500" dirty="0" smtClean="0">
                <a:solidFill>
                  <a:srgbClr val="008000"/>
                </a:solidFill>
              </a:rPr>
              <a:t>QMA </a:t>
            </a:r>
            <a:r>
              <a:rPr lang="en-US" sz="2500" dirty="0" smtClean="0"/>
              <a:t>is the quantum analogue </a:t>
            </a:r>
          </a:p>
          <a:p>
            <a:r>
              <a:rPr lang="en-US" sz="2500" dirty="0" smtClean="0"/>
              <a:t>of NP, where the proof and the </a:t>
            </a:r>
          </a:p>
          <a:p>
            <a:r>
              <a:rPr lang="en-US" sz="2500" dirty="0" smtClean="0"/>
              <a:t>computation are quantum</a:t>
            </a:r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2963607" y="4404618"/>
            <a:ext cx="6254751" cy="2610755"/>
            <a:chOff x="0" y="1071"/>
            <a:chExt cx="4646" cy="2001"/>
          </a:xfrm>
        </p:grpSpPr>
        <p:sp>
          <p:nvSpPr>
            <p:cNvPr id="10" name="Text Box 51"/>
            <p:cNvSpPr txBox="1">
              <a:spLocks noChangeArrowheads="1"/>
            </p:cNvSpPr>
            <p:nvPr/>
          </p:nvSpPr>
          <p:spPr bwMode="auto">
            <a:xfrm>
              <a:off x="0" y="2568"/>
              <a:ext cx="276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Input </a:t>
              </a:r>
            </a:p>
          </p:txBody>
        </p:sp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>
              <a:off x="3738" y="2549"/>
              <a:ext cx="908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rPr>
                <a:t>Witness</a:t>
              </a:r>
            </a:p>
            <a:p>
              <a:pPr>
                <a:defRPr/>
              </a:pPr>
              <a:endPara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grpSp>
          <p:nvGrpSpPr>
            <p:cNvPr id="12" name="Group 53"/>
            <p:cNvGrpSpPr>
              <a:grpSpLocks/>
            </p:cNvGrpSpPr>
            <p:nvPr/>
          </p:nvGrpSpPr>
          <p:grpSpPr bwMode="auto">
            <a:xfrm>
              <a:off x="1429" y="1071"/>
              <a:ext cx="2536" cy="1451"/>
              <a:chOff x="1429" y="1071"/>
              <a:chExt cx="2536" cy="1451"/>
            </a:xfrm>
          </p:grpSpPr>
          <p:grpSp>
            <p:nvGrpSpPr>
              <p:cNvPr id="13" name="Group 54"/>
              <p:cNvGrpSpPr>
                <a:grpSpLocks/>
              </p:cNvGrpSpPr>
              <p:nvPr/>
            </p:nvGrpSpPr>
            <p:grpSpPr bwMode="auto">
              <a:xfrm>
                <a:off x="1565" y="1071"/>
                <a:ext cx="2268" cy="998"/>
                <a:chOff x="3334" y="1702"/>
                <a:chExt cx="2268" cy="2085"/>
              </a:xfrm>
            </p:grpSpPr>
            <p:sp>
              <p:nvSpPr>
                <p:cNvPr id="18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5077" y="1702"/>
                  <a:ext cx="68" cy="84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pt-BR" sz="36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  <a:ea typeface="+mn-ea"/>
                  </a:endParaRPr>
                </a:p>
              </p:txBody>
            </p:sp>
            <p:sp>
              <p:nvSpPr>
                <p:cNvPr id="19" name="Rectangle 56"/>
                <p:cNvSpPr>
                  <a:spLocks noChangeArrowheads="1"/>
                </p:cNvSpPr>
                <p:nvPr/>
              </p:nvSpPr>
              <p:spPr bwMode="auto">
                <a:xfrm>
                  <a:off x="3334" y="1842"/>
                  <a:ext cx="2268" cy="1945"/>
                </a:xfrm>
                <a:prstGeom prst="rect">
                  <a:avLst/>
                </a:prstGeom>
                <a:solidFill>
                  <a:srgbClr val="FFFF99"/>
                </a:solidFill>
                <a:ln w="3810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20" name="Oval 57"/>
                <p:cNvSpPr>
                  <a:spLocks noChangeArrowheads="1"/>
                </p:cNvSpPr>
                <p:nvPr/>
              </p:nvSpPr>
              <p:spPr bwMode="auto">
                <a:xfrm>
                  <a:off x="3589" y="3566"/>
                  <a:ext cx="87" cy="1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21" name="Oval 58"/>
                <p:cNvSpPr>
                  <a:spLocks noChangeArrowheads="1"/>
                </p:cNvSpPr>
                <p:nvPr/>
              </p:nvSpPr>
              <p:spPr bwMode="auto">
                <a:xfrm>
                  <a:off x="4020" y="3566"/>
                  <a:ext cx="86" cy="1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22" name="Oval 59"/>
                <p:cNvSpPr>
                  <a:spLocks noChangeArrowheads="1"/>
                </p:cNvSpPr>
                <p:nvPr/>
              </p:nvSpPr>
              <p:spPr bwMode="auto">
                <a:xfrm>
                  <a:off x="4479" y="3566"/>
                  <a:ext cx="86" cy="1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23" name="Oval 60"/>
                <p:cNvSpPr>
                  <a:spLocks noChangeArrowheads="1"/>
                </p:cNvSpPr>
                <p:nvPr/>
              </p:nvSpPr>
              <p:spPr bwMode="auto">
                <a:xfrm>
                  <a:off x="4967" y="3566"/>
                  <a:ext cx="86" cy="1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24" name="Oval 61"/>
                <p:cNvSpPr>
                  <a:spLocks noChangeArrowheads="1"/>
                </p:cNvSpPr>
                <p:nvPr/>
              </p:nvSpPr>
              <p:spPr bwMode="auto">
                <a:xfrm>
                  <a:off x="5427" y="3566"/>
                  <a:ext cx="86" cy="1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25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618" y="1972"/>
                  <a:ext cx="0" cy="163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4048" y="1972"/>
                  <a:ext cx="0" cy="159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4508" y="1972"/>
                  <a:ext cx="0" cy="163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4996" y="1972"/>
                  <a:ext cx="0" cy="159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5456" y="1972"/>
                  <a:ext cx="0" cy="159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67"/>
                <p:cNvSpPr>
                  <a:spLocks noChangeArrowheads="1"/>
                </p:cNvSpPr>
                <p:nvPr/>
              </p:nvSpPr>
              <p:spPr bwMode="auto">
                <a:xfrm>
                  <a:off x="3560" y="3411"/>
                  <a:ext cx="546" cy="11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1" name="Rectangle 68"/>
                <p:cNvSpPr>
                  <a:spLocks noChangeArrowheads="1"/>
                </p:cNvSpPr>
                <p:nvPr/>
              </p:nvSpPr>
              <p:spPr bwMode="auto">
                <a:xfrm>
                  <a:off x="4479" y="3100"/>
                  <a:ext cx="546" cy="11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2" name="Rectangle 69"/>
                <p:cNvSpPr>
                  <a:spLocks noChangeArrowheads="1"/>
                </p:cNvSpPr>
                <p:nvPr/>
              </p:nvSpPr>
              <p:spPr bwMode="auto">
                <a:xfrm>
                  <a:off x="4967" y="3249"/>
                  <a:ext cx="546" cy="11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3" name="Rectangle 70"/>
                <p:cNvSpPr>
                  <a:spLocks noChangeArrowheads="1"/>
                </p:cNvSpPr>
                <p:nvPr/>
              </p:nvSpPr>
              <p:spPr bwMode="auto">
                <a:xfrm>
                  <a:off x="3560" y="2432"/>
                  <a:ext cx="546" cy="11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4" name="Rectangle 71"/>
                <p:cNvSpPr>
                  <a:spLocks noChangeArrowheads="1"/>
                </p:cNvSpPr>
                <p:nvPr/>
              </p:nvSpPr>
              <p:spPr bwMode="auto">
                <a:xfrm>
                  <a:off x="4014" y="2886"/>
                  <a:ext cx="546" cy="11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5" name="Rectangle 72"/>
                <p:cNvSpPr>
                  <a:spLocks noChangeArrowheads="1"/>
                </p:cNvSpPr>
                <p:nvPr/>
              </p:nvSpPr>
              <p:spPr bwMode="auto">
                <a:xfrm>
                  <a:off x="4468" y="2614"/>
                  <a:ext cx="546" cy="11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6" name="Rectangle 73"/>
                <p:cNvSpPr>
                  <a:spLocks noChangeArrowheads="1"/>
                </p:cNvSpPr>
                <p:nvPr/>
              </p:nvSpPr>
              <p:spPr bwMode="auto">
                <a:xfrm>
                  <a:off x="4468" y="2251"/>
                  <a:ext cx="546" cy="11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7" name="Rectangle 74"/>
                <p:cNvSpPr>
                  <a:spLocks noChangeArrowheads="1"/>
                </p:cNvSpPr>
                <p:nvPr/>
              </p:nvSpPr>
              <p:spPr bwMode="auto">
                <a:xfrm>
                  <a:off x="4967" y="2115"/>
                  <a:ext cx="545" cy="117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3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3605" y="3022"/>
                  <a:ext cx="408" cy="68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ea typeface="+mn-ea"/>
                    </a:rPr>
                    <a:t>U</a:t>
                  </a:r>
                  <a:r>
                    <a:rPr lang="en-US" sz="2800" baseline="-2500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ea typeface="+mn-ea"/>
                    </a:rPr>
                    <a:t>1</a:t>
                  </a:r>
                  <a:endParaRPr lang="en-US" sz="28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9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3650" y="2070"/>
                  <a:ext cx="409" cy="68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800" baseline="-2500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</a:rPr>
                    <a:t>….</a:t>
                  </a:r>
                  <a:endParaRPr lang="en-US" sz="28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endParaRPr>
                </a:p>
              </p:txBody>
            </p:sp>
            <p:sp>
              <p:nvSpPr>
                <p:cNvPr id="40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4967" y="2385"/>
                  <a:ext cx="411" cy="68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ea typeface="+mn-ea"/>
                    </a:rPr>
                    <a:t>U</a:t>
                  </a:r>
                  <a:r>
                    <a:rPr lang="en-US" sz="2800" baseline="-2500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ea typeface="+mn-ea"/>
                    </a:rPr>
                    <a:t>5</a:t>
                  </a:r>
                  <a:endParaRPr lang="en-US" sz="28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1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4059" y="2569"/>
                  <a:ext cx="408" cy="68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ea typeface="+mn-ea"/>
                    </a:rPr>
                    <a:t>U</a:t>
                  </a:r>
                  <a:r>
                    <a:rPr lang="en-US" sz="2800" baseline="-2500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ea typeface="+mn-ea"/>
                    </a:rPr>
                    <a:t>4</a:t>
                  </a:r>
                  <a:endParaRPr lang="en-US" sz="28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2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4512" y="2749"/>
                  <a:ext cx="409" cy="68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 dirty="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ea typeface="+mn-ea"/>
                    </a:rPr>
                    <a:t>U</a:t>
                  </a:r>
                  <a:r>
                    <a:rPr lang="en-US" sz="2800" baseline="-25000" dirty="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ea typeface="+mn-ea"/>
                    </a:rPr>
                    <a:t>3</a:t>
                  </a:r>
                  <a:endParaRPr lang="en-US" sz="28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3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5014" y="2887"/>
                  <a:ext cx="407" cy="68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80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ea typeface="+mn-ea"/>
                    </a:rPr>
                    <a:t>U</a:t>
                  </a:r>
                  <a:r>
                    <a:rPr lang="en-US" sz="2800" baseline="-2500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ea typeface="+mn-ea"/>
                    </a:rPr>
                    <a:t>2</a:t>
                  </a:r>
                  <a:endParaRPr lang="en-US" sz="28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</a:endParaRPr>
                </a:p>
              </p:txBody>
            </p:sp>
          </p:grpSp>
          <p:sp>
            <p:nvSpPr>
              <p:cNvPr id="14" name="Freeform 81"/>
              <p:cNvSpPr>
                <a:spLocks/>
              </p:cNvSpPr>
              <p:nvPr/>
            </p:nvSpPr>
            <p:spPr bwMode="auto">
              <a:xfrm>
                <a:off x="2653" y="2115"/>
                <a:ext cx="1312" cy="170"/>
              </a:xfrm>
              <a:custGeom>
                <a:avLst/>
                <a:gdLst>
                  <a:gd name="T0" fmla="*/ 0 w 1312"/>
                  <a:gd name="T1" fmla="*/ 0 h 170"/>
                  <a:gd name="T2" fmla="*/ 74 w 1312"/>
                  <a:gd name="T3" fmla="*/ 64 h 170"/>
                  <a:gd name="T4" fmla="*/ 357 w 1312"/>
                  <a:gd name="T5" fmla="*/ 37 h 170"/>
                  <a:gd name="T6" fmla="*/ 576 w 1312"/>
                  <a:gd name="T7" fmla="*/ 28 h 170"/>
                  <a:gd name="T8" fmla="*/ 604 w 1312"/>
                  <a:gd name="T9" fmla="*/ 55 h 170"/>
                  <a:gd name="T10" fmla="*/ 613 w 1312"/>
                  <a:gd name="T11" fmla="*/ 82 h 170"/>
                  <a:gd name="T12" fmla="*/ 668 w 1312"/>
                  <a:gd name="T13" fmla="*/ 55 h 170"/>
                  <a:gd name="T14" fmla="*/ 741 w 1312"/>
                  <a:gd name="T15" fmla="*/ 37 h 170"/>
                  <a:gd name="T16" fmla="*/ 887 w 1312"/>
                  <a:gd name="T17" fmla="*/ 73 h 170"/>
                  <a:gd name="T18" fmla="*/ 1034 w 1312"/>
                  <a:gd name="T19" fmla="*/ 128 h 170"/>
                  <a:gd name="T20" fmla="*/ 1098 w 1312"/>
                  <a:gd name="T21" fmla="*/ 156 h 170"/>
                  <a:gd name="T22" fmla="*/ 1299 w 1312"/>
                  <a:gd name="T23" fmla="*/ 119 h 170"/>
                  <a:gd name="T24" fmla="*/ 1308 w 1312"/>
                  <a:gd name="T25" fmla="*/ 55 h 1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12"/>
                  <a:gd name="T40" fmla="*/ 0 h 170"/>
                  <a:gd name="T41" fmla="*/ 1312 w 1312"/>
                  <a:gd name="T42" fmla="*/ 170 h 1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12" h="170">
                    <a:moveTo>
                      <a:pt x="0" y="0"/>
                    </a:moveTo>
                    <a:cubicBezTo>
                      <a:pt x="15" y="43"/>
                      <a:pt x="37" y="40"/>
                      <a:pt x="74" y="64"/>
                    </a:cubicBezTo>
                    <a:cubicBezTo>
                      <a:pt x="170" y="58"/>
                      <a:pt x="262" y="46"/>
                      <a:pt x="357" y="37"/>
                    </a:cubicBezTo>
                    <a:cubicBezTo>
                      <a:pt x="432" y="12"/>
                      <a:pt x="498" y="20"/>
                      <a:pt x="576" y="28"/>
                    </a:cubicBezTo>
                    <a:cubicBezTo>
                      <a:pt x="585" y="37"/>
                      <a:pt x="597" y="44"/>
                      <a:pt x="604" y="55"/>
                    </a:cubicBezTo>
                    <a:cubicBezTo>
                      <a:pt x="609" y="63"/>
                      <a:pt x="605" y="78"/>
                      <a:pt x="613" y="82"/>
                    </a:cubicBezTo>
                    <a:cubicBezTo>
                      <a:pt x="624" y="88"/>
                      <a:pt x="663" y="57"/>
                      <a:pt x="668" y="55"/>
                    </a:cubicBezTo>
                    <a:cubicBezTo>
                      <a:pt x="692" y="47"/>
                      <a:pt x="741" y="37"/>
                      <a:pt x="741" y="37"/>
                    </a:cubicBezTo>
                    <a:cubicBezTo>
                      <a:pt x="791" y="45"/>
                      <a:pt x="839" y="57"/>
                      <a:pt x="887" y="73"/>
                    </a:cubicBezTo>
                    <a:cubicBezTo>
                      <a:pt x="934" y="105"/>
                      <a:pt x="982" y="102"/>
                      <a:pt x="1034" y="128"/>
                    </a:cubicBezTo>
                    <a:cubicBezTo>
                      <a:pt x="1079" y="150"/>
                      <a:pt x="1057" y="141"/>
                      <a:pt x="1098" y="156"/>
                    </a:cubicBezTo>
                    <a:cubicBezTo>
                      <a:pt x="1174" y="151"/>
                      <a:pt x="1245" y="170"/>
                      <a:pt x="1299" y="119"/>
                    </a:cubicBezTo>
                    <a:cubicBezTo>
                      <a:pt x="1312" y="80"/>
                      <a:pt x="1308" y="101"/>
                      <a:pt x="1308" y="55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15" name="Freeform 82"/>
              <p:cNvSpPr>
                <a:spLocks/>
              </p:cNvSpPr>
              <p:nvPr/>
            </p:nvSpPr>
            <p:spPr bwMode="auto">
              <a:xfrm>
                <a:off x="1655" y="2160"/>
                <a:ext cx="773" cy="128"/>
              </a:xfrm>
              <a:custGeom>
                <a:avLst/>
                <a:gdLst>
                  <a:gd name="T0" fmla="*/ 13 w 773"/>
                  <a:gd name="T1" fmla="*/ 0 h 128"/>
                  <a:gd name="T2" fmla="*/ 40 w 773"/>
                  <a:gd name="T3" fmla="*/ 73 h 128"/>
                  <a:gd name="T4" fmla="*/ 214 w 773"/>
                  <a:gd name="T5" fmla="*/ 46 h 128"/>
                  <a:gd name="T6" fmla="*/ 306 w 773"/>
                  <a:gd name="T7" fmla="*/ 64 h 128"/>
                  <a:gd name="T8" fmla="*/ 342 w 773"/>
                  <a:gd name="T9" fmla="*/ 119 h 128"/>
                  <a:gd name="T10" fmla="*/ 443 w 773"/>
                  <a:gd name="T11" fmla="*/ 37 h 128"/>
                  <a:gd name="T12" fmla="*/ 580 w 773"/>
                  <a:gd name="T13" fmla="*/ 73 h 128"/>
                  <a:gd name="T14" fmla="*/ 616 w 773"/>
                  <a:gd name="T15" fmla="*/ 101 h 128"/>
                  <a:gd name="T16" fmla="*/ 708 w 773"/>
                  <a:gd name="T17" fmla="*/ 128 h 128"/>
                  <a:gd name="T18" fmla="*/ 763 w 773"/>
                  <a:gd name="T19" fmla="*/ 55 h 128"/>
                  <a:gd name="T20" fmla="*/ 772 w 773"/>
                  <a:gd name="T21" fmla="*/ 18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73"/>
                  <a:gd name="T34" fmla="*/ 0 h 128"/>
                  <a:gd name="T35" fmla="*/ 773 w 773"/>
                  <a:gd name="T36" fmla="*/ 128 h 1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73" h="128">
                    <a:moveTo>
                      <a:pt x="13" y="0"/>
                    </a:moveTo>
                    <a:cubicBezTo>
                      <a:pt x="0" y="40"/>
                      <a:pt x="5" y="50"/>
                      <a:pt x="40" y="73"/>
                    </a:cubicBezTo>
                    <a:cubicBezTo>
                      <a:pt x="98" y="63"/>
                      <a:pt x="155" y="53"/>
                      <a:pt x="214" y="46"/>
                    </a:cubicBezTo>
                    <a:cubicBezTo>
                      <a:pt x="245" y="50"/>
                      <a:pt x="284" y="42"/>
                      <a:pt x="306" y="64"/>
                    </a:cubicBezTo>
                    <a:cubicBezTo>
                      <a:pt x="321" y="79"/>
                      <a:pt x="342" y="119"/>
                      <a:pt x="342" y="119"/>
                    </a:cubicBezTo>
                    <a:cubicBezTo>
                      <a:pt x="372" y="74"/>
                      <a:pt x="393" y="49"/>
                      <a:pt x="443" y="37"/>
                    </a:cubicBezTo>
                    <a:cubicBezTo>
                      <a:pt x="485" y="45"/>
                      <a:pt x="540" y="51"/>
                      <a:pt x="580" y="73"/>
                    </a:cubicBezTo>
                    <a:cubicBezTo>
                      <a:pt x="593" y="80"/>
                      <a:pt x="603" y="93"/>
                      <a:pt x="616" y="101"/>
                    </a:cubicBezTo>
                    <a:cubicBezTo>
                      <a:pt x="642" y="116"/>
                      <a:pt x="679" y="119"/>
                      <a:pt x="708" y="128"/>
                    </a:cubicBezTo>
                    <a:cubicBezTo>
                      <a:pt x="737" y="99"/>
                      <a:pt x="736" y="81"/>
                      <a:pt x="763" y="55"/>
                    </a:cubicBezTo>
                    <a:cubicBezTo>
                      <a:pt x="773" y="25"/>
                      <a:pt x="772" y="37"/>
                      <a:pt x="772" y="18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16" name="Line 83"/>
              <p:cNvSpPr>
                <a:spLocks noChangeShapeType="1"/>
              </p:cNvSpPr>
              <p:nvPr/>
            </p:nvSpPr>
            <p:spPr bwMode="auto">
              <a:xfrm flipV="1">
                <a:off x="1429" y="2341"/>
                <a:ext cx="590" cy="181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84"/>
              <p:cNvSpPr>
                <a:spLocks noChangeShapeType="1"/>
              </p:cNvSpPr>
              <p:nvPr/>
            </p:nvSpPr>
            <p:spPr bwMode="auto">
              <a:xfrm flipH="1" flipV="1">
                <a:off x="3379" y="2296"/>
                <a:ext cx="499" cy="182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328353" y="3095625"/>
            <a:ext cx="8133022" cy="1016000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7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ular Callout 43"/>
          <p:cNvSpPr/>
          <p:nvPr/>
        </p:nvSpPr>
        <p:spPr>
          <a:xfrm>
            <a:off x="328353" y="3812969"/>
            <a:ext cx="8407753" cy="556577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meaning of it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353" y="1399502"/>
            <a:ext cx="78105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It’s believed </a:t>
            </a:r>
            <a:r>
              <a:rPr lang="en-US" sz="2700" dirty="0" smtClean="0">
                <a:solidFill>
                  <a:srgbClr val="FF0000"/>
                </a:solidFill>
              </a:rPr>
              <a:t>QMA ≠ NP</a:t>
            </a:r>
            <a:endParaRPr lang="en-US" sz="2700" dirty="0" smtClean="0"/>
          </a:p>
          <a:p>
            <a:endParaRPr lang="en-US" sz="2500" dirty="0" smtClean="0"/>
          </a:p>
          <a:p>
            <a:r>
              <a:rPr lang="en-US" sz="2500" dirty="0" smtClean="0"/>
              <a:t>Thus there is generally no efficient classical description of </a:t>
            </a:r>
            <a:r>
              <a:rPr lang="en-US" sz="2500" dirty="0" err="1" smtClean="0"/>
              <a:t>groundstates</a:t>
            </a:r>
            <a:r>
              <a:rPr lang="en-US" sz="2500" dirty="0" smtClean="0"/>
              <a:t> of local Hamiltonians  </a:t>
            </a:r>
          </a:p>
          <a:p>
            <a:endParaRPr lang="en-US" sz="2500" dirty="0" smtClean="0"/>
          </a:p>
          <a:p>
            <a:endParaRPr lang="en-US" sz="1000" dirty="0" smtClean="0">
              <a:solidFill>
                <a:srgbClr val="008000"/>
              </a:solidFill>
            </a:endParaRPr>
          </a:p>
          <a:p>
            <a:endParaRPr lang="en-US" sz="2500" dirty="0"/>
          </a:p>
          <a:p>
            <a:r>
              <a:rPr lang="en-US" sz="2500" dirty="0" smtClean="0"/>
              <a:t>       What’s the role of the promise gap </a:t>
            </a:r>
            <a:r>
              <a:rPr lang="en-US" sz="2500" dirty="0" err="1" smtClean="0">
                <a:solidFill>
                  <a:srgbClr val="FF0000"/>
                </a:solidFill>
              </a:rPr>
              <a:t>Δ</a:t>
            </a:r>
            <a:r>
              <a:rPr lang="en-US" sz="2500" dirty="0" smtClean="0"/>
              <a:t> on the hardness?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38222" y="6142419"/>
            <a:ext cx="7747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…. But first, what happens for CSP?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8566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PCP Theorem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524997"/>
            <a:ext cx="82896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PCP Theorem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Arora</a:t>
            </a:r>
            <a:r>
              <a:rPr lang="en-US" sz="2200" dirty="0" smtClean="0">
                <a:solidFill>
                  <a:srgbClr val="000090"/>
                </a:solidFill>
              </a:rPr>
              <a:t> et al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98, </a:t>
            </a:r>
            <a:r>
              <a:rPr lang="en-US" sz="2200" dirty="0" err="1" smtClean="0">
                <a:solidFill>
                  <a:srgbClr val="000090"/>
                </a:solidFill>
              </a:rPr>
              <a:t>Dinur</a:t>
            </a:r>
            <a:r>
              <a:rPr lang="en-US" sz="2200" dirty="0" smtClean="0">
                <a:solidFill>
                  <a:srgbClr val="000090"/>
                </a:solidFill>
              </a:rPr>
              <a:t> ‘07)</a:t>
            </a:r>
            <a:r>
              <a:rPr lang="en-US" sz="2500" dirty="0" smtClean="0"/>
              <a:t>: There is a 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FF0000"/>
                </a:solidFill>
              </a:rPr>
              <a:t> &gt; 0 </a:t>
            </a:r>
            <a:r>
              <a:rPr lang="en-US" sz="2500" dirty="0" err="1" smtClean="0"/>
              <a:t>s.t.</a:t>
            </a:r>
            <a:endParaRPr lang="en-US" sz="2500" dirty="0" smtClean="0"/>
          </a:p>
          <a:p>
            <a:r>
              <a:rPr lang="en-US" sz="2500" dirty="0" smtClean="0"/>
              <a:t>it’s NP-complete to determine whether for a CSP with </a:t>
            </a:r>
            <a:r>
              <a:rPr lang="en-US" sz="2500" dirty="0" smtClean="0">
                <a:solidFill>
                  <a:srgbClr val="FF0000"/>
                </a:solidFill>
              </a:rPr>
              <a:t>m</a:t>
            </a:r>
            <a:r>
              <a:rPr lang="en-US" sz="2500" dirty="0" smtClean="0"/>
              <a:t> constraints, </a:t>
            </a:r>
            <a:r>
              <a:rPr lang="en-US" sz="2500" dirty="0" err="1" smtClean="0">
                <a:solidFill>
                  <a:srgbClr val="FF0000"/>
                </a:solidFill>
              </a:rPr>
              <a:t>Unsat</a:t>
            </a:r>
            <a:r>
              <a:rPr lang="en-US" sz="2500" dirty="0" smtClean="0">
                <a:solidFill>
                  <a:srgbClr val="FF0000"/>
                </a:solidFill>
              </a:rPr>
              <a:t> = 0 </a:t>
            </a:r>
            <a:r>
              <a:rPr lang="en-US" sz="2500" dirty="0" smtClean="0"/>
              <a:t>or </a:t>
            </a:r>
            <a:r>
              <a:rPr lang="en-US" sz="2500" dirty="0" err="1" smtClean="0">
                <a:solidFill>
                  <a:srgbClr val="FF0000"/>
                </a:solidFill>
              </a:rPr>
              <a:t>Unsat</a:t>
            </a:r>
            <a:r>
              <a:rPr lang="en-US" sz="2500" dirty="0" smtClean="0">
                <a:solidFill>
                  <a:srgbClr val="FF0000"/>
                </a:solidFill>
              </a:rPr>
              <a:t> &gt; </a:t>
            </a:r>
            <a:r>
              <a:rPr lang="en-US" sz="2500" dirty="0" err="1" smtClean="0">
                <a:solidFill>
                  <a:srgbClr val="FF0000"/>
                </a:solidFill>
              </a:rPr>
              <a:t>εm</a:t>
            </a:r>
            <a:endParaRPr lang="en-US" sz="2500" dirty="0" smtClean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9764" y="3293512"/>
            <a:ext cx="89842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500" dirty="0" smtClean="0"/>
              <a:t>NP-hard even for </a:t>
            </a:r>
            <a:r>
              <a:rPr lang="en-US" sz="2500" dirty="0" err="1" smtClean="0">
                <a:solidFill>
                  <a:srgbClr val="FF0000"/>
                </a:solidFill>
              </a:rPr>
              <a:t>Δ</a:t>
            </a:r>
            <a:r>
              <a:rPr lang="en-US" sz="2500" dirty="0" smtClean="0">
                <a:solidFill>
                  <a:srgbClr val="FF0000"/>
                </a:solidFill>
              </a:rPr>
              <a:t>=</a:t>
            </a:r>
            <a:r>
              <a:rPr lang="en-US" sz="2500" dirty="0" err="1" smtClean="0">
                <a:solidFill>
                  <a:srgbClr val="FF0000"/>
                </a:solidFill>
              </a:rPr>
              <a:t>Ω</a:t>
            </a:r>
            <a:r>
              <a:rPr lang="en-US" sz="2500" dirty="0" smtClean="0">
                <a:solidFill>
                  <a:srgbClr val="FF0000"/>
                </a:solidFill>
              </a:rPr>
              <a:t>(m)</a:t>
            </a:r>
          </a:p>
          <a:p>
            <a:pPr marL="342900" indent="-342900">
              <a:buFontTx/>
              <a:buChar char="-"/>
            </a:pPr>
            <a:endParaRPr lang="en-US" sz="2500" dirty="0"/>
          </a:p>
          <a:p>
            <a:pPr marL="342900" indent="-342900">
              <a:buFontTx/>
              <a:buChar char="-"/>
            </a:pPr>
            <a:r>
              <a:rPr lang="en-US" sz="2500" dirty="0" smtClean="0"/>
              <a:t>Equivalent to the existence of </a:t>
            </a:r>
            <a:r>
              <a:rPr lang="en-US" sz="2500" b="1" dirty="0" smtClean="0">
                <a:solidFill>
                  <a:srgbClr val="008000"/>
                </a:solidFill>
              </a:rPr>
              <a:t>P</a:t>
            </a:r>
            <a:r>
              <a:rPr lang="en-US" sz="2500" dirty="0" smtClean="0"/>
              <a:t>robabilistically </a:t>
            </a:r>
            <a:r>
              <a:rPr lang="en-US" sz="2500" b="1" dirty="0">
                <a:solidFill>
                  <a:srgbClr val="008000"/>
                </a:solidFill>
              </a:rPr>
              <a:t>C</a:t>
            </a:r>
            <a:r>
              <a:rPr lang="en-US" sz="2500" dirty="0" smtClean="0"/>
              <a:t>heckable </a:t>
            </a:r>
            <a:r>
              <a:rPr lang="en-US" sz="2500" b="1" dirty="0">
                <a:solidFill>
                  <a:srgbClr val="008000"/>
                </a:solidFill>
              </a:rPr>
              <a:t>P</a:t>
            </a:r>
            <a:r>
              <a:rPr lang="en-US" sz="2500" dirty="0" smtClean="0"/>
              <a:t>roofs </a:t>
            </a:r>
          </a:p>
          <a:p>
            <a:r>
              <a:rPr lang="en-US" sz="2500" dirty="0" smtClean="0"/>
              <a:t>     for NP. </a:t>
            </a:r>
            <a:endParaRPr lang="en-US" sz="2200" dirty="0">
              <a:solidFill>
                <a:srgbClr val="000090"/>
              </a:solidFill>
            </a:endParaRPr>
          </a:p>
          <a:p>
            <a:endParaRPr lang="en-US" sz="2500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500" dirty="0" smtClean="0">
                <a:solidFill>
                  <a:srgbClr val="000000"/>
                </a:solidFill>
              </a:rPr>
              <a:t>Central tool in the theory of </a:t>
            </a:r>
            <a:r>
              <a:rPr lang="en-US" sz="2500" dirty="0" smtClean="0">
                <a:solidFill>
                  <a:srgbClr val="008000"/>
                </a:solidFill>
              </a:rPr>
              <a:t>hardness of approximation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(optimal threshold for 3-SAT (</a:t>
            </a:r>
            <a:r>
              <a:rPr lang="en-US" sz="2500" dirty="0" smtClean="0">
                <a:solidFill>
                  <a:srgbClr val="FF0000"/>
                </a:solidFill>
              </a:rPr>
              <a:t>7/8</a:t>
            </a:r>
            <a:r>
              <a:rPr lang="en-US" sz="2500" dirty="0" smtClean="0">
                <a:solidFill>
                  <a:srgbClr val="000000"/>
                </a:solidFill>
              </a:rPr>
              <a:t>-factor), max-clique (</a:t>
            </a:r>
            <a:r>
              <a:rPr lang="en-US" sz="2500" dirty="0" smtClean="0">
                <a:solidFill>
                  <a:srgbClr val="FF0000"/>
                </a:solidFill>
              </a:rPr>
              <a:t>n</a:t>
            </a:r>
            <a:r>
              <a:rPr lang="en-US" sz="2500" baseline="30000" dirty="0" smtClean="0">
                <a:solidFill>
                  <a:srgbClr val="FF0000"/>
                </a:solidFill>
              </a:rPr>
              <a:t>1-ε</a:t>
            </a:r>
            <a:r>
              <a:rPr lang="en-US" sz="2500" dirty="0" smtClean="0">
                <a:solidFill>
                  <a:srgbClr val="000000"/>
                </a:solidFill>
              </a:rPr>
              <a:t>-factor))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(</a:t>
            </a:r>
            <a:r>
              <a:rPr lang="en-US" sz="2500" dirty="0" err="1" smtClean="0">
                <a:solidFill>
                  <a:srgbClr val="000000"/>
                </a:solidFill>
              </a:rPr>
              <a:t>obs</a:t>
            </a:r>
            <a:r>
              <a:rPr lang="en-US" sz="2500" dirty="0" smtClean="0">
                <a:solidFill>
                  <a:srgbClr val="000000"/>
                </a:solidFill>
              </a:rPr>
              <a:t>: Unique Game Conjecture is about the existence of strong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          form of PCP)</a:t>
            </a:r>
          </a:p>
          <a:p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704" y="1524997"/>
            <a:ext cx="8255000" cy="13101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381000" y="3852333"/>
            <a:ext cx="9962444" cy="3245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1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PCP Theorem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524997"/>
            <a:ext cx="82896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PCP Theorem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Arora</a:t>
            </a:r>
            <a:r>
              <a:rPr lang="en-US" sz="2200" dirty="0" smtClean="0">
                <a:solidFill>
                  <a:srgbClr val="000090"/>
                </a:solidFill>
              </a:rPr>
              <a:t> et al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98, </a:t>
            </a:r>
            <a:r>
              <a:rPr lang="en-US" sz="2200" dirty="0" err="1" smtClean="0">
                <a:solidFill>
                  <a:srgbClr val="000090"/>
                </a:solidFill>
              </a:rPr>
              <a:t>Dinur</a:t>
            </a:r>
            <a:r>
              <a:rPr lang="en-US" sz="2200" dirty="0" smtClean="0">
                <a:solidFill>
                  <a:srgbClr val="000090"/>
                </a:solidFill>
              </a:rPr>
              <a:t> ‘07)</a:t>
            </a:r>
            <a:r>
              <a:rPr lang="en-US" sz="2500" dirty="0" smtClean="0"/>
              <a:t>: There is a 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FF0000"/>
                </a:solidFill>
              </a:rPr>
              <a:t> &gt; 0 </a:t>
            </a:r>
            <a:r>
              <a:rPr lang="en-US" sz="2500" dirty="0" err="1" smtClean="0"/>
              <a:t>s.t.</a:t>
            </a:r>
            <a:endParaRPr lang="en-US" sz="2500" dirty="0" smtClean="0"/>
          </a:p>
          <a:p>
            <a:r>
              <a:rPr lang="en-US" sz="2500" dirty="0" smtClean="0"/>
              <a:t>it’s NP-complete to determine whether for a CSP with </a:t>
            </a:r>
            <a:r>
              <a:rPr lang="en-US" sz="2500" dirty="0" smtClean="0">
                <a:solidFill>
                  <a:srgbClr val="FF0000"/>
                </a:solidFill>
              </a:rPr>
              <a:t>m</a:t>
            </a:r>
            <a:r>
              <a:rPr lang="en-US" sz="2500" dirty="0" smtClean="0"/>
              <a:t> constraints, </a:t>
            </a:r>
            <a:r>
              <a:rPr lang="en-US" sz="2500" dirty="0" err="1" smtClean="0">
                <a:solidFill>
                  <a:srgbClr val="FF0000"/>
                </a:solidFill>
              </a:rPr>
              <a:t>Unsat</a:t>
            </a:r>
            <a:r>
              <a:rPr lang="en-US" sz="2500" dirty="0" smtClean="0">
                <a:solidFill>
                  <a:srgbClr val="FF0000"/>
                </a:solidFill>
              </a:rPr>
              <a:t> = 0 </a:t>
            </a:r>
            <a:r>
              <a:rPr lang="en-US" sz="2500" dirty="0" smtClean="0"/>
              <a:t>or </a:t>
            </a:r>
            <a:r>
              <a:rPr lang="en-US" sz="2500" dirty="0" err="1" smtClean="0">
                <a:solidFill>
                  <a:srgbClr val="FF0000"/>
                </a:solidFill>
              </a:rPr>
              <a:t>Unsat</a:t>
            </a:r>
            <a:r>
              <a:rPr lang="en-US" sz="2500" dirty="0" smtClean="0">
                <a:solidFill>
                  <a:srgbClr val="FF0000"/>
                </a:solidFill>
              </a:rPr>
              <a:t> &gt; </a:t>
            </a:r>
            <a:r>
              <a:rPr lang="en-US" sz="2500" dirty="0" err="1" smtClean="0">
                <a:solidFill>
                  <a:srgbClr val="FF0000"/>
                </a:solidFill>
              </a:rPr>
              <a:t>εm</a:t>
            </a:r>
            <a:endParaRPr lang="en-US" sz="2500" dirty="0" smtClean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9764" y="3293512"/>
            <a:ext cx="89842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500" dirty="0" smtClean="0"/>
              <a:t>NP-hard even for </a:t>
            </a:r>
            <a:r>
              <a:rPr lang="en-US" sz="2500" dirty="0" err="1" smtClean="0">
                <a:solidFill>
                  <a:srgbClr val="FF0000"/>
                </a:solidFill>
              </a:rPr>
              <a:t>Δ</a:t>
            </a:r>
            <a:r>
              <a:rPr lang="en-US" sz="2500" dirty="0" smtClean="0">
                <a:solidFill>
                  <a:srgbClr val="FF0000"/>
                </a:solidFill>
              </a:rPr>
              <a:t>=</a:t>
            </a:r>
            <a:r>
              <a:rPr lang="en-US" sz="2500" dirty="0" err="1" smtClean="0">
                <a:solidFill>
                  <a:srgbClr val="FF0000"/>
                </a:solidFill>
              </a:rPr>
              <a:t>Ω</a:t>
            </a:r>
            <a:r>
              <a:rPr lang="en-US" sz="2500" dirty="0" smtClean="0">
                <a:solidFill>
                  <a:srgbClr val="FF0000"/>
                </a:solidFill>
              </a:rPr>
              <a:t>(m)</a:t>
            </a:r>
          </a:p>
          <a:p>
            <a:pPr marL="342900" indent="-342900">
              <a:buFontTx/>
              <a:buChar char="-"/>
            </a:pPr>
            <a:endParaRPr lang="en-US" sz="2500" dirty="0"/>
          </a:p>
          <a:p>
            <a:pPr marL="342900" indent="-342900">
              <a:buFontTx/>
              <a:buChar char="-"/>
            </a:pPr>
            <a:r>
              <a:rPr lang="en-US" sz="2500" dirty="0" smtClean="0"/>
              <a:t>Equivalent to the existence of </a:t>
            </a:r>
            <a:r>
              <a:rPr lang="en-US" sz="2500" b="1" dirty="0" smtClean="0">
                <a:solidFill>
                  <a:srgbClr val="008000"/>
                </a:solidFill>
              </a:rPr>
              <a:t>P</a:t>
            </a:r>
            <a:r>
              <a:rPr lang="en-US" sz="2500" dirty="0" smtClean="0"/>
              <a:t>robabilistically </a:t>
            </a:r>
            <a:r>
              <a:rPr lang="en-US" sz="2500" b="1" dirty="0">
                <a:solidFill>
                  <a:srgbClr val="008000"/>
                </a:solidFill>
              </a:rPr>
              <a:t>C</a:t>
            </a:r>
            <a:r>
              <a:rPr lang="en-US" sz="2500" dirty="0" smtClean="0"/>
              <a:t>heckable </a:t>
            </a:r>
            <a:r>
              <a:rPr lang="en-US" sz="2500" b="1" dirty="0">
                <a:solidFill>
                  <a:srgbClr val="008000"/>
                </a:solidFill>
              </a:rPr>
              <a:t>P</a:t>
            </a:r>
            <a:r>
              <a:rPr lang="en-US" sz="2500" dirty="0" smtClean="0"/>
              <a:t>roofs </a:t>
            </a:r>
          </a:p>
          <a:p>
            <a:r>
              <a:rPr lang="en-US" sz="2500" dirty="0" smtClean="0"/>
              <a:t>     for NP. </a:t>
            </a:r>
            <a:endParaRPr lang="en-US" sz="2200" dirty="0">
              <a:solidFill>
                <a:srgbClr val="000090"/>
              </a:solidFill>
            </a:endParaRPr>
          </a:p>
          <a:p>
            <a:endParaRPr lang="en-US" sz="2500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500" dirty="0" smtClean="0">
                <a:solidFill>
                  <a:srgbClr val="000000"/>
                </a:solidFill>
              </a:rPr>
              <a:t>Central tool in the theory of </a:t>
            </a:r>
            <a:r>
              <a:rPr lang="en-US" sz="2500" dirty="0" smtClean="0">
                <a:solidFill>
                  <a:srgbClr val="008000"/>
                </a:solidFill>
              </a:rPr>
              <a:t>hardness of approximation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(optimal threshold for 3-SAT (</a:t>
            </a:r>
            <a:r>
              <a:rPr lang="en-US" sz="2500" dirty="0" smtClean="0">
                <a:solidFill>
                  <a:srgbClr val="FF0000"/>
                </a:solidFill>
              </a:rPr>
              <a:t>7/8</a:t>
            </a:r>
            <a:r>
              <a:rPr lang="en-US" sz="2500" dirty="0" smtClean="0">
                <a:solidFill>
                  <a:srgbClr val="000000"/>
                </a:solidFill>
              </a:rPr>
              <a:t>-factor), max-clique (</a:t>
            </a:r>
            <a:r>
              <a:rPr lang="en-US" sz="2500" dirty="0" smtClean="0">
                <a:solidFill>
                  <a:srgbClr val="FF0000"/>
                </a:solidFill>
              </a:rPr>
              <a:t>n</a:t>
            </a:r>
            <a:r>
              <a:rPr lang="en-US" sz="2500" baseline="30000" dirty="0" smtClean="0">
                <a:solidFill>
                  <a:srgbClr val="FF0000"/>
                </a:solidFill>
              </a:rPr>
              <a:t>1-ε</a:t>
            </a:r>
            <a:r>
              <a:rPr lang="en-US" sz="2500" dirty="0" smtClean="0">
                <a:solidFill>
                  <a:srgbClr val="000000"/>
                </a:solidFill>
              </a:rPr>
              <a:t>-factor))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(</a:t>
            </a:r>
            <a:r>
              <a:rPr lang="en-US" sz="2500" dirty="0" err="1" smtClean="0">
                <a:solidFill>
                  <a:srgbClr val="000000"/>
                </a:solidFill>
              </a:rPr>
              <a:t>obs</a:t>
            </a:r>
            <a:r>
              <a:rPr lang="en-US" sz="2500" dirty="0" smtClean="0">
                <a:solidFill>
                  <a:srgbClr val="000000"/>
                </a:solidFill>
              </a:rPr>
              <a:t>: Unique Game Conjecture is about the existence of strong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          form of PCP)</a:t>
            </a:r>
          </a:p>
          <a:p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704" y="1524997"/>
            <a:ext cx="8255000" cy="13101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381000" y="4952999"/>
            <a:ext cx="9962444" cy="2144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1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PCP Theorem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524997"/>
            <a:ext cx="82896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PCP Theorem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Arora</a:t>
            </a:r>
            <a:r>
              <a:rPr lang="en-US" sz="2200" dirty="0" smtClean="0">
                <a:solidFill>
                  <a:srgbClr val="000090"/>
                </a:solidFill>
              </a:rPr>
              <a:t> et al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98, </a:t>
            </a:r>
            <a:r>
              <a:rPr lang="en-US" sz="2200" dirty="0" err="1" smtClean="0">
                <a:solidFill>
                  <a:srgbClr val="000090"/>
                </a:solidFill>
              </a:rPr>
              <a:t>Dinur</a:t>
            </a:r>
            <a:r>
              <a:rPr lang="en-US" sz="2200" dirty="0" smtClean="0">
                <a:solidFill>
                  <a:srgbClr val="000090"/>
                </a:solidFill>
              </a:rPr>
              <a:t> ‘07)</a:t>
            </a:r>
            <a:r>
              <a:rPr lang="en-US" sz="2500" dirty="0" smtClean="0"/>
              <a:t>: There is a 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FF0000"/>
                </a:solidFill>
              </a:rPr>
              <a:t> &gt; 0 </a:t>
            </a:r>
            <a:r>
              <a:rPr lang="en-US" sz="2500" dirty="0" err="1" smtClean="0"/>
              <a:t>s.t.</a:t>
            </a:r>
            <a:endParaRPr lang="en-US" sz="2500" dirty="0" smtClean="0"/>
          </a:p>
          <a:p>
            <a:r>
              <a:rPr lang="en-US" sz="2500" dirty="0" smtClean="0"/>
              <a:t>it’s NP-complete to determine whether for a CSP with </a:t>
            </a:r>
            <a:r>
              <a:rPr lang="en-US" sz="2500" dirty="0" smtClean="0">
                <a:solidFill>
                  <a:srgbClr val="FF0000"/>
                </a:solidFill>
              </a:rPr>
              <a:t>m</a:t>
            </a:r>
            <a:r>
              <a:rPr lang="en-US" sz="2500" dirty="0" smtClean="0"/>
              <a:t> constraints, </a:t>
            </a:r>
            <a:r>
              <a:rPr lang="en-US" sz="2500" dirty="0" err="1" smtClean="0">
                <a:solidFill>
                  <a:srgbClr val="FF0000"/>
                </a:solidFill>
              </a:rPr>
              <a:t>Unsat</a:t>
            </a:r>
            <a:r>
              <a:rPr lang="en-US" sz="2500" dirty="0" smtClean="0">
                <a:solidFill>
                  <a:srgbClr val="FF0000"/>
                </a:solidFill>
              </a:rPr>
              <a:t> = 0 </a:t>
            </a:r>
            <a:r>
              <a:rPr lang="en-US" sz="2500" dirty="0" smtClean="0"/>
              <a:t>or </a:t>
            </a:r>
            <a:r>
              <a:rPr lang="en-US" sz="2500" dirty="0" err="1" smtClean="0">
                <a:solidFill>
                  <a:srgbClr val="FF0000"/>
                </a:solidFill>
              </a:rPr>
              <a:t>Unsat</a:t>
            </a:r>
            <a:r>
              <a:rPr lang="en-US" sz="2500" dirty="0" smtClean="0">
                <a:solidFill>
                  <a:srgbClr val="FF0000"/>
                </a:solidFill>
              </a:rPr>
              <a:t> &gt; </a:t>
            </a:r>
            <a:r>
              <a:rPr lang="en-US" sz="2500" dirty="0" err="1" smtClean="0">
                <a:solidFill>
                  <a:srgbClr val="FF0000"/>
                </a:solidFill>
              </a:rPr>
              <a:t>εm</a:t>
            </a:r>
            <a:endParaRPr lang="en-US" sz="2500" dirty="0" smtClean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9764" y="3293512"/>
            <a:ext cx="89842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500" dirty="0" smtClean="0"/>
              <a:t>NP-hard even for </a:t>
            </a:r>
            <a:r>
              <a:rPr lang="en-US" sz="2500" dirty="0" err="1" smtClean="0">
                <a:solidFill>
                  <a:srgbClr val="FF0000"/>
                </a:solidFill>
              </a:rPr>
              <a:t>Δ</a:t>
            </a:r>
            <a:r>
              <a:rPr lang="en-US" sz="2500" dirty="0" smtClean="0">
                <a:solidFill>
                  <a:srgbClr val="FF0000"/>
                </a:solidFill>
              </a:rPr>
              <a:t>=</a:t>
            </a:r>
            <a:r>
              <a:rPr lang="en-US" sz="2500" dirty="0" err="1" smtClean="0">
                <a:solidFill>
                  <a:srgbClr val="FF0000"/>
                </a:solidFill>
              </a:rPr>
              <a:t>Ω</a:t>
            </a:r>
            <a:r>
              <a:rPr lang="en-US" sz="2500" dirty="0" smtClean="0">
                <a:solidFill>
                  <a:srgbClr val="FF0000"/>
                </a:solidFill>
              </a:rPr>
              <a:t>(m)</a:t>
            </a:r>
          </a:p>
          <a:p>
            <a:pPr marL="342900" indent="-342900">
              <a:buFontTx/>
              <a:buChar char="-"/>
            </a:pPr>
            <a:endParaRPr lang="en-US" sz="2500" dirty="0"/>
          </a:p>
          <a:p>
            <a:pPr marL="342900" indent="-342900">
              <a:buFontTx/>
              <a:buChar char="-"/>
            </a:pPr>
            <a:r>
              <a:rPr lang="en-US" sz="2500" dirty="0" smtClean="0"/>
              <a:t>Equivalent to the existence of </a:t>
            </a:r>
            <a:r>
              <a:rPr lang="en-US" sz="2500" b="1" dirty="0" smtClean="0">
                <a:solidFill>
                  <a:srgbClr val="008000"/>
                </a:solidFill>
              </a:rPr>
              <a:t>P</a:t>
            </a:r>
            <a:r>
              <a:rPr lang="en-US" sz="2500" dirty="0" smtClean="0"/>
              <a:t>robabilistically </a:t>
            </a:r>
            <a:r>
              <a:rPr lang="en-US" sz="2500" b="1" dirty="0">
                <a:solidFill>
                  <a:srgbClr val="008000"/>
                </a:solidFill>
              </a:rPr>
              <a:t>C</a:t>
            </a:r>
            <a:r>
              <a:rPr lang="en-US" sz="2500" dirty="0" smtClean="0"/>
              <a:t>heckable </a:t>
            </a:r>
            <a:r>
              <a:rPr lang="en-US" sz="2500" b="1" dirty="0">
                <a:solidFill>
                  <a:srgbClr val="008000"/>
                </a:solidFill>
              </a:rPr>
              <a:t>P</a:t>
            </a:r>
            <a:r>
              <a:rPr lang="en-US" sz="2500" dirty="0" smtClean="0"/>
              <a:t>roofs </a:t>
            </a:r>
          </a:p>
          <a:p>
            <a:r>
              <a:rPr lang="en-US" sz="2500" dirty="0" smtClean="0"/>
              <a:t>     for NP. </a:t>
            </a:r>
            <a:endParaRPr lang="en-US" sz="2200" dirty="0">
              <a:solidFill>
                <a:srgbClr val="000090"/>
              </a:solidFill>
            </a:endParaRPr>
          </a:p>
          <a:p>
            <a:endParaRPr lang="en-US" sz="2500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500" dirty="0" smtClean="0">
                <a:solidFill>
                  <a:srgbClr val="000000"/>
                </a:solidFill>
              </a:rPr>
              <a:t>Central tool in the theory of </a:t>
            </a:r>
            <a:r>
              <a:rPr lang="en-US" sz="2500" dirty="0" smtClean="0">
                <a:solidFill>
                  <a:srgbClr val="008000"/>
                </a:solidFill>
              </a:rPr>
              <a:t>hardness of approximation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(optimal threshold for 3-SAT (</a:t>
            </a:r>
            <a:r>
              <a:rPr lang="en-US" sz="2500" dirty="0" smtClean="0">
                <a:solidFill>
                  <a:srgbClr val="FF0000"/>
                </a:solidFill>
              </a:rPr>
              <a:t>7/8</a:t>
            </a:r>
            <a:r>
              <a:rPr lang="en-US" sz="2500" dirty="0" smtClean="0">
                <a:solidFill>
                  <a:srgbClr val="000000"/>
                </a:solidFill>
              </a:rPr>
              <a:t>-factor), max-clique (</a:t>
            </a:r>
            <a:r>
              <a:rPr lang="en-US" sz="2500" dirty="0" smtClean="0">
                <a:solidFill>
                  <a:srgbClr val="FF0000"/>
                </a:solidFill>
              </a:rPr>
              <a:t>n</a:t>
            </a:r>
            <a:r>
              <a:rPr lang="en-US" sz="2500" baseline="30000" dirty="0" smtClean="0">
                <a:solidFill>
                  <a:srgbClr val="FF0000"/>
                </a:solidFill>
              </a:rPr>
              <a:t>1-ε</a:t>
            </a:r>
            <a:r>
              <a:rPr lang="en-US" sz="2500" dirty="0" smtClean="0">
                <a:solidFill>
                  <a:srgbClr val="000000"/>
                </a:solidFill>
              </a:rPr>
              <a:t>-factor))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(</a:t>
            </a:r>
            <a:r>
              <a:rPr lang="en-US" sz="2500" dirty="0" err="1" smtClean="0">
                <a:solidFill>
                  <a:srgbClr val="008000"/>
                </a:solidFill>
              </a:rPr>
              <a:t>obs</a:t>
            </a:r>
            <a:r>
              <a:rPr lang="en-US" sz="2500" dirty="0" smtClean="0">
                <a:solidFill>
                  <a:srgbClr val="000000"/>
                </a:solidFill>
              </a:rPr>
              <a:t>: Unique Game Conjecture is about the existence of strong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          form of PCP)</a:t>
            </a:r>
          </a:p>
          <a:p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704" y="1524997"/>
            <a:ext cx="8255000" cy="13101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7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Two Holy Grails of QIS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86111" y="2074333"/>
            <a:ext cx="14111" cy="4487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961444"/>
            <a:ext cx="448733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Quantum Computation: 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 smtClean="0"/>
              <a:t>Use of well controlled </a:t>
            </a:r>
            <a:r>
              <a:rPr lang="en-US" sz="2600" b="1" dirty="0" smtClean="0">
                <a:solidFill>
                  <a:srgbClr val="3A793E"/>
                </a:solidFill>
              </a:rPr>
              <a:t>quantum systems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3A793E"/>
                </a:solidFill>
              </a:rPr>
              <a:t>for</a:t>
            </a:r>
            <a:r>
              <a:rPr lang="en-US" sz="2600" dirty="0" smtClean="0"/>
              <a:t> performing </a:t>
            </a:r>
            <a:r>
              <a:rPr lang="en-US" sz="2600" b="1" dirty="0" smtClean="0">
                <a:solidFill>
                  <a:srgbClr val="3A793E"/>
                </a:solidFill>
              </a:rPr>
              <a:t>computations</a:t>
            </a:r>
            <a:r>
              <a:rPr lang="en-US" sz="2600" dirty="0" smtClean="0"/>
              <a:t>. </a:t>
            </a:r>
          </a:p>
          <a:p>
            <a:pPr algn="ctr"/>
            <a:endParaRPr lang="en-US" sz="2600" dirty="0" smtClean="0"/>
          </a:p>
          <a:p>
            <a:pPr algn="ctr"/>
            <a:r>
              <a:rPr lang="en-US" sz="2600" b="1" dirty="0" smtClean="0">
                <a:solidFill>
                  <a:srgbClr val="3A793E"/>
                </a:solidFill>
              </a:rPr>
              <a:t>Exponential speed-ups </a:t>
            </a:r>
            <a:r>
              <a:rPr lang="en-US" sz="2600" dirty="0" smtClean="0"/>
              <a:t>over classical computing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4731025" y="1961444"/>
            <a:ext cx="4487333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Quantum Cryptography: 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 smtClean="0"/>
              <a:t>Use of well controlled </a:t>
            </a:r>
            <a:r>
              <a:rPr lang="en-US" sz="2600" b="1" dirty="0" smtClean="0">
                <a:solidFill>
                  <a:srgbClr val="3A793E"/>
                </a:solidFill>
              </a:rPr>
              <a:t>quantum systems for secret key distribution</a:t>
            </a:r>
          </a:p>
          <a:p>
            <a:pPr algn="ctr"/>
            <a:endParaRPr lang="en-US" sz="2600" dirty="0"/>
          </a:p>
          <a:p>
            <a:pPr algn="ctr"/>
            <a:r>
              <a:rPr lang="en-US" sz="2600" b="1" dirty="0" smtClean="0">
                <a:solidFill>
                  <a:srgbClr val="3A793E"/>
                </a:solidFill>
              </a:rPr>
              <a:t>Unconditional security</a:t>
            </a:r>
            <a:r>
              <a:rPr lang="en-US" sz="2600" dirty="0" smtClean="0"/>
              <a:t> based solely on the correctness of quantum mechanics</a:t>
            </a:r>
            <a:endParaRPr lang="en-US" sz="2600" dirty="0"/>
          </a:p>
        </p:txBody>
      </p:sp>
      <p:sp>
        <p:nvSpPr>
          <p:cNvPr id="10" name="Rectangular Callout 9"/>
          <p:cNvSpPr/>
          <p:nvPr/>
        </p:nvSpPr>
        <p:spPr>
          <a:xfrm>
            <a:off x="117431" y="2652889"/>
            <a:ext cx="4327569" cy="3471332"/>
          </a:xfrm>
          <a:prstGeom prst="wedgeRectCallout">
            <a:avLst>
              <a:gd name="adj1" fmla="val -15176"/>
              <a:gd name="adj2" fmla="val 14316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1432" y="2904446"/>
            <a:ext cx="367845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8000"/>
                </a:solidFill>
              </a:rPr>
              <a:t>State-of-the-art: 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</a:rPr>
              <a:t>5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qubits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computer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 smtClean="0"/>
              <a:t>Can prove with </a:t>
            </a:r>
            <a:r>
              <a:rPr lang="en-US" sz="2600" i="1" dirty="0" smtClean="0"/>
              <a:t>high probability</a:t>
            </a:r>
            <a:r>
              <a:rPr lang="en-US" sz="2600" dirty="0" smtClean="0"/>
              <a:t> that </a:t>
            </a:r>
            <a:r>
              <a:rPr lang="en-US" sz="2600" b="1" dirty="0" smtClean="0">
                <a:solidFill>
                  <a:srgbClr val="FF0000"/>
                </a:solidFill>
              </a:rPr>
              <a:t>15 = 3 x 5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816432" y="2652889"/>
            <a:ext cx="4283118" cy="3471332"/>
          </a:xfrm>
          <a:prstGeom prst="wedgeRectCallout">
            <a:avLst>
              <a:gd name="adj1" fmla="val -15176"/>
              <a:gd name="adj2" fmla="val 14316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38166" y="2904446"/>
            <a:ext cx="367845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8000"/>
                </a:solidFill>
              </a:rPr>
              <a:t>State-of-the-art: </a:t>
            </a:r>
          </a:p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100 km</a:t>
            </a:r>
            <a:endParaRPr lang="en-US" sz="2600" b="1" dirty="0">
              <a:solidFill>
                <a:srgbClr val="FF0000"/>
              </a:solidFill>
            </a:endParaRPr>
          </a:p>
          <a:p>
            <a:pPr algn="ctr"/>
            <a:endParaRPr lang="en-US" sz="2600" dirty="0" smtClean="0"/>
          </a:p>
          <a:p>
            <a:pPr algn="ctr"/>
            <a:r>
              <a:rPr lang="en-US" sz="2600" dirty="0" smtClean="0"/>
              <a:t>Still many technological challenges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6599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PCP?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093" y="1483989"/>
            <a:ext cx="8556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The </a:t>
            </a:r>
            <a:r>
              <a:rPr lang="en-US" sz="2500" dirty="0" err="1" smtClean="0">
                <a:solidFill>
                  <a:srgbClr val="000090"/>
                </a:solidFill>
              </a:rPr>
              <a:t>qPCP</a:t>
            </a:r>
            <a:r>
              <a:rPr lang="en-US" sz="2500" dirty="0" smtClean="0">
                <a:solidFill>
                  <a:srgbClr val="000090"/>
                </a:solidFill>
              </a:rPr>
              <a:t> conjecture</a:t>
            </a:r>
            <a:r>
              <a:rPr lang="en-US" sz="2500" dirty="0" smtClean="0"/>
              <a:t>: There is 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FF0000"/>
                </a:solidFill>
              </a:rPr>
              <a:t> &gt; 0 </a:t>
            </a:r>
            <a:r>
              <a:rPr lang="en-US" sz="2500" dirty="0" err="1" smtClean="0"/>
              <a:t>s.t.</a:t>
            </a:r>
            <a:r>
              <a:rPr lang="en-US" sz="2500" dirty="0" smtClean="0"/>
              <a:t> the following problem is QMA-complete: Given </a:t>
            </a:r>
            <a:r>
              <a:rPr lang="en-US" sz="2500" dirty="0">
                <a:solidFill>
                  <a:srgbClr val="FF0000"/>
                </a:solidFill>
              </a:rPr>
              <a:t>2</a:t>
            </a:r>
            <a:r>
              <a:rPr lang="en-US" sz="2500" dirty="0"/>
              <a:t>-local </a:t>
            </a:r>
            <a:r>
              <a:rPr lang="en-US" sz="2500" dirty="0" smtClean="0"/>
              <a:t>Hamiltonian </a:t>
            </a:r>
            <a:r>
              <a:rPr lang="en-US" sz="2500" dirty="0" smtClean="0">
                <a:solidFill>
                  <a:srgbClr val="FF0000"/>
                </a:solidFill>
              </a:rPr>
              <a:t>H</a:t>
            </a:r>
            <a:r>
              <a:rPr lang="en-US" sz="2500" dirty="0" smtClean="0"/>
              <a:t> </a:t>
            </a:r>
            <a:r>
              <a:rPr lang="en-US" sz="2500" dirty="0"/>
              <a:t>with </a:t>
            </a:r>
            <a:r>
              <a:rPr lang="en-US" sz="2500" dirty="0">
                <a:solidFill>
                  <a:srgbClr val="FF0000"/>
                </a:solidFill>
              </a:rPr>
              <a:t>m</a:t>
            </a:r>
            <a:r>
              <a:rPr lang="en-US" sz="2500" dirty="0"/>
              <a:t> local </a:t>
            </a:r>
            <a:r>
              <a:rPr lang="en-US" sz="2500" dirty="0" smtClean="0"/>
              <a:t>terms determine whether </a:t>
            </a:r>
          </a:p>
          <a:p>
            <a:r>
              <a:rPr lang="en-US" sz="2500" dirty="0" smtClean="0"/>
              <a:t>                             (</a:t>
            </a:r>
            <a:r>
              <a:rPr lang="en-US" sz="2500" dirty="0" err="1" smtClean="0"/>
              <a:t>i</a:t>
            </a:r>
            <a:r>
              <a:rPr lang="en-US" sz="2500" dirty="0" smtClean="0"/>
              <a:t>) </a:t>
            </a:r>
            <a:r>
              <a:rPr lang="en-US" sz="2500" dirty="0" smtClean="0">
                <a:solidFill>
                  <a:srgbClr val="FF0000"/>
                </a:solidFill>
              </a:rPr>
              <a:t>E</a:t>
            </a:r>
            <a:r>
              <a:rPr lang="en-US" sz="2500" baseline="-25000" dirty="0" smtClean="0">
                <a:solidFill>
                  <a:srgbClr val="FF0000"/>
                </a:solidFill>
              </a:rPr>
              <a:t>0</a:t>
            </a:r>
            <a:r>
              <a:rPr lang="en-US" sz="2500" dirty="0" smtClean="0">
                <a:solidFill>
                  <a:srgbClr val="FF0000"/>
                </a:solidFill>
              </a:rPr>
              <a:t>(H)=0     </a:t>
            </a:r>
            <a:r>
              <a:rPr lang="en-US" sz="2500" dirty="0" smtClean="0"/>
              <a:t>or     (ii) </a:t>
            </a:r>
            <a:r>
              <a:rPr lang="en-US" sz="2500" dirty="0" smtClean="0">
                <a:solidFill>
                  <a:srgbClr val="FF0000"/>
                </a:solidFill>
              </a:rPr>
              <a:t>E</a:t>
            </a:r>
            <a:r>
              <a:rPr lang="en-US" sz="2500" baseline="-25000" dirty="0" smtClean="0">
                <a:solidFill>
                  <a:srgbClr val="FF0000"/>
                </a:solidFill>
              </a:rPr>
              <a:t>0</a:t>
            </a:r>
            <a:r>
              <a:rPr lang="en-US" sz="2500" dirty="0" smtClean="0">
                <a:solidFill>
                  <a:srgbClr val="FF0000"/>
                </a:solidFill>
              </a:rPr>
              <a:t>(H) &gt; </a:t>
            </a:r>
            <a:r>
              <a:rPr lang="en-US" sz="2500" dirty="0" err="1" smtClean="0">
                <a:solidFill>
                  <a:srgbClr val="FF0000"/>
                </a:solidFill>
              </a:rPr>
              <a:t>εm</a:t>
            </a:r>
            <a:r>
              <a:rPr lang="en-US" sz="2500" dirty="0" smtClean="0">
                <a:solidFill>
                  <a:srgbClr val="FF0000"/>
                </a:solidFill>
              </a:rPr>
              <a:t>.</a:t>
            </a:r>
            <a:endParaRPr lang="en-US" sz="2500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277092" y="3570480"/>
            <a:ext cx="839354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Bravyi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DiVincenzo</a:t>
            </a:r>
            <a:r>
              <a:rPr lang="en-US" sz="2200" dirty="0" smtClean="0">
                <a:solidFill>
                  <a:srgbClr val="000090"/>
                </a:solidFill>
              </a:rPr>
              <a:t>, Loss, </a:t>
            </a:r>
            <a:r>
              <a:rPr lang="en-US" sz="2200" dirty="0" err="1" smtClean="0">
                <a:solidFill>
                  <a:srgbClr val="000090"/>
                </a:solidFill>
              </a:rPr>
              <a:t>Terhal</a:t>
            </a:r>
            <a:r>
              <a:rPr lang="en-US" sz="2200" dirty="0" smtClean="0">
                <a:solidFill>
                  <a:srgbClr val="000090"/>
                </a:solidFill>
              </a:rPr>
              <a:t> ‘08) </a:t>
            </a:r>
            <a:r>
              <a:rPr lang="en-US" sz="2500" dirty="0" smtClean="0"/>
              <a:t>Equivalent to conjecture for </a:t>
            </a:r>
            <a:r>
              <a:rPr lang="en-US" sz="2500" dirty="0" smtClean="0">
                <a:solidFill>
                  <a:srgbClr val="FF0000"/>
                </a:solidFill>
              </a:rPr>
              <a:t>O(1)</a:t>
            </a:r>
            <a:r>
              <a:rPr lang="en-US" sz="2500" dirty="0" smtClean="0"/>
              <a:t>-local Hamiltonians over </a:t>
            </a:r>
            <a:r>
              <a:rPr lang="en-US" sz="2500" dirty="0" err="1" smtClean="0"/>
              <a:t>q</a:t>
            </a:r>
            <a:r>
              <a:rPr lang="en-US" sz="2500" dirty="0" err="1" smtClean="0">
                <a:solidFill>
                  <a:srgbClr val="FF0000"/>
                </a:solidFill>
              </a:rPr>
              <a:t>d</a:t>
            </a:r>
            <a:r>
              <a:rPr lang="en-US" sz="2500" dirty="0" err="1" smtClean="0"/>
              <a:t>its</a:t>
            </a:r>
            <a:r>
              <a:rPr lang="en-US" sz="2500" dirty="0" smtClean="0"/>
              <a:t>.</a:t>
            </a:r>
          </a:p>
          <a:p>
            <a:endParaRPr lang="en-US" sz="1500" dirty="0">
              <a:solidFill>
                <a:srgbClr val="00009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500" dirty="0" smtClean="0"/>
              <a:t>Equivalent to estimating </a:t>
            </a:r>
            <a:r>
              <a:rPr lang="en-US" sz="2500" dirty="0" smtClean="0">
                <a:solidFill>
                  <a:srgbClr val="008000"/>
                </a:solidFill>
              </a:rPr>
              <a:t>mean </a:t>
            </a:r>
            <a:r>
              <a:rPr lang="en-US" sz="2500" dirty="0" err="1" smtClean="0">
                <a:solidFill>
                  <a:srgbClr val="008000"/>
                </a:solidFill>
              </a:rPr>
              <a:t>groundenergy</a:t>
            </a:r>
            <a:r>
              <a:rPr lang="en-US" sz="2500" dirty="0" smtClean="0">
                <a:solidFill>
                  <a:srgbClr val="008000"/>
                </a:solidFill>
              </a:rPr>
              <a:t> </a:t>
            </a:r>
            <a:r>
              <a:rPr lang="en-US" sz="2500" dirty="0" smtClean="0"/>
              <a:t>to </a:t>
            </a:r>
            <a:r>
              <a:rPr lang="en-US" sz="2500" dirty="0" smtClean="0">
                <a:solidFill>
                  <a:srgbClr val="008000"/>
                </a:solidFill>
              </a:rPr>
              <a:t>constant</a:t>
            </a:r>
            <a:r>
              <a:rPr lang="en-US" sz="2500" dirty="0" smtClean="0"/>
              <a:t> 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</a:t>
            </a:r>
            <a:r>
              <a:rPr lang="en-US" sz="2500" dirty="0" smtClean="0">
                <a:solidFill>
                  <a:srgbClr val="008000"/>
                </a:solidFill>
              </a:rPr>
              <a:t>accuracy</a:t>
            </a:r>
            <a:r>
              <a:rPr lang="en-US" sz="2500" dirty="0" smtClean="0"/>
              <a:t> (</a:t>
            </a:r>
            <a:r>
              <a:rPr lang="en-US" sz="2500" dirty="0" err="1" smtClean="0">
                <a:solidFill>
                  <a:srgbClr val="FF0000"/>
                </a:solidFill>
              </a:rPr>
              <a:t>e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o</a:t>
            </a:r>
            <a:r>
              <a:rPr lang="en-US" sz="2500" dirty="0">
                <a:solidFill>
                  <a:srgbClr val="FF0000"/>
                </a:solidFill>
              </a:rPr>
              <a:t>(H) := E</a:t>
            </a:r>
            <a:r>
              <a:rPr lang="en-US" sz="2500" baseline="-25000" dirty="0">
                <a:solidFill>
                  <a:srgbClr val="FF0000"/>
                </a:solidFill>
              </a:rPr>
              <a:t>0</a:t>
            </a:r>
            <a:r>
              <a:rPr lang="en-US" sz="2500" dirty="0">
                <a:solidFill>
                  <a:srgbClr val="FF0000"/>
                </a:solidFill>
              </a:rPr>
              <a:t>(H)/m</a:t>
            </a:r>
            <a:r>
              <a:rPr lang="en-US" sz="2500" dirty="0" smtClean="0"/>
              <a:t>)</a:t>
            </a:r>
          </a:p>
          <a:p>
            <a:endParaRPr lang="en-US" sz="1500" dirty="0"/>
          </a:p>
          <a:p>
            <a:r>
              <a:rPr lang="en-US" sz="2500" dirty="0" smtClean="0"/>
              <a:t>-</a:t>
            </a:r>
            <a:r>
              <a:rPr lang="en-US" sz="2500" dirty="0"/>
              <a:t> </a:t>
            </a:r>
            <a:r>
              <a:rPr lang="en-US" sz="2500" dirty="0" smtClean="0"/>
              <a:t>   And to estimate the energy at </a:t>
            </a:r>
            <a:r>
              <a:rPr lang="en-US" sz="2500" dirty="0" smtClean="0">
                <a:solidFill>
                  <a:srgbClr val="008000"/>
                </a:solidFill>
              </a:rPr>
              <a:t>constant temperature </a:t>
            </a:r>
          </a:p>
          <a:p>
            <a:endParaRPr lang="en-US" sz="1500" dirty="0">
              <a:solidFill>
                <a:srgbClr val="008000"/>
              </a:solidFill>
            </a:endParaRPr>
          </a:p>
          <a:p>
            <a:r>
              <a:rPr lang="en-US" sz="2500" dirty="0" smtClean="0"/>
              <a:t>-    At least</a:t>
            </a:r>
            <a:r>
              <a:rPr lang="en-US" sz="2500" dirty="0" smtClean="0">
                <a:solidFill>
                  <a:srgbClr val="008000"/>
                </a:solidFill>
              </a:rPr>
              <a:t> NP-hard </a:t>
            </a:r>
            <a:r>
              <a:rPr lang="en-US" sz="2500" dirty="0" smtClean="0"/>
              <a:t>(</a:t>
            </a:r>
            <a:r>
              <a:rPr lang="en-US" sz="2500" dirty="0"/>
              <a:t>b</a:t>
            </a:r>
            <a:r>
              <a:rPr lang="en-US" sz="2500" dirty="0" smtClean="0"/>
              <a:t>y PCP </a:t>
            </a:r>
            <a:r>
              <a:rPr lang="en-US" sz="2500" dirty="0" err="1" smtClean="0"/>
              <a:t>Thm</a:t>
            </a:r>
            <a:r>
              <a:rPr lang="en-US" sz="2500" dirty="0" smtClean="0"/>
              <a:t>) and </a:t>
            </a:r>
            <a:r>
              <a:rPr lang="en-US" sz="2500" dirty="0" smtClean="0">
                <a:solidFill>
                  <a:srgbClr val="008000"/>
                </a:solidFill>
              </a:rPr>
              <a:t>in QMA</a:t>
            </a:r>
            <a:endParaRPr lang="en-US" sz="2500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092" y="1483989"/>
            <a:ext cx="8393544" cy="17897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381000" y="4430889"/>
            <a:ext cx="9962444" cy="266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4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PCP?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093" y="1483989"/>
            <a:ext cx="8556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The </a:t>
            </a:r>
            <a:r>
              <a:rPr lang="en-US" sz="2500" dirty="0" err="1" smtClean="0">
                <a:solidFill>
                  <a:srgbClr val="000090"/>
                </a:solidFill>
              </a:rPr>
              <a:t>qPCP</a:t>
            </a:r>
            <a:r>
              <a:rPr lang="en-US" sz="2500" dirty="0" smtClean="0">
                <a:solidFill>
                  <a:srgbClr val="000090"/>
                </a:solidFill>
              </a:rPr>
              <a:t> conjecture</a:t>
            </a:r>
            <a:r>
              <a:rPr lang="en-US" sz="2500" dirty="0" smtClean="0"/>
              <a:t>: There is 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FF0000"/>
                </a:solidFill>
              </a:rPr>
              <a:t> &gt; 0 </a:t>
            </a:r>
            <a:r>
              <a:rPr lang="en-US" sz="2500" dirty="0" err="1" smtClean="0"/>
              <a:t>s.t.</a:t>
            </a:r>
            <a:r>
              <a:rPr lang="en-US" sz="2500" dirty="0" smtClean="0"/>
              <a:t> the following problem is QMA-complete: Given </a:t>
            </a:r>
            <a:r>
              <a:rPr lang="en-US" sz="2500" dirty="0">
                <a:solidFill>
                  <a:srgbClr val="FF0000"/>
                </a:solidFill>
              </a:rPr>
              <a:t>2</a:t>
            </a:r>
            <a:r>
              <a:rPr lang="en-US" sz="2500" dirty="0"/>
              <a:t>-local </a:t>
            </a:r>
            <a:r>
              <a:rPr lang="en-US" sz="2500" dirty="0" smtClean="0"/>
              <a:t>Hamiltonian </a:t>
            </a:r>
            <a:r>
              <a:rPr lang="en-US" sz="2500" dirty="0" smtClean="0">
                <a:solidFill>
                  <a:srgbClr val="FF0000"/>
                </a:solidFill>
              </a:rPr>
              <a:t>H</a:t>
            </a:r>
            <a:r>
              <a:rPr lang="en-US" sz="2500" dirty="0" smtClean="0"/>
              <a:t> </a:t>
            </a:r>
            <a:r>
              <a:rPr lang="en-US" sz="2500" dirty="0"/>
              <a:t>with </a:t>
            </a:r>
            <a:r>
              <a:rPr lang="en-US" sz="2500" dirty="0">
                <a:solidFill>
                  <a:srgbClr val="FF0000"/>
                </a:solidFill>
              </a:rPr>
              <a:t>m</a:t>
            </a:r>
            <a:r>
              <a:rPr lang="en-US" sz="2500" dirty="0"/>
              <a:t> local </a:t>
            </a:r>
            <a:r>
              <a:rPr lang="en-US" sz="2500" dirty="0" smtClean="0"/>
              <a:t>terms determine whether </a:t>
            </a:r>
          </a:p>
          <a:p>
            <a:r>
              <a:rPr lang="en-US" sz="2500" dirty="0" smtClean="0"/>
              <a:t>                             (</a:t>
            </a:r>
            <a:r>
              <a:rPr lang="en-US" sz="2500" dirty="0" err="1" smtClean="0"/>
              <a:t>i</a:t>
            </a:r>
            <a:r>
              <a:rPr lang="en-US" sz="2500" dirty="0" smtClean="0"/>
              <a:t>) </a:t>
            </a:r>
            <a:r>
              <a:rPr lang="en-US" sz="2500" dirty="0" smtClean="0">
                <a:solidFill>
                  <a:srgbClr val="FF0000"/>
                </a:solidFill>
              </a:rPr>
              <a:t>E</a:t>
            </a:r>
            <a:r>
              <a:rPr lang="en-US" sz="2500" baseline="-25000" dirty="0" smtClean="0">
                <a:solidFill>
                  <a:srgbClr val="FF0000"/>
                </a:solidFill>
              </a:rPr>
              <a:t>0</a:t>
            </a:r>
            <a:r>
              <a:rPr lang="en-US" sz="2500" dirty="0" smtClean="0">
                <a:solidFill>
                  <a:srgbClr val="FF0000"/>
                </a:solidFill>
              </a:rPr>
              <a:t>(H)=0     </a:t>
            </a:r>
            <a:r>
              <a:rPr lang="en-US" sz="2500" dirty="0" smtClean="0"/>
              <a:t>or     (ii) </a:t>
            </a:r>
            <a:r>
              <a:rPr lang="en-US" sz="2500" dirty="0" smtClean="0">
                <a:solidFill>
                  <a:srgbClr val="FF0000"/>
                </a:solidFill>
              </a:rPr>
              <a:t>E</a:t>
            </a:r>
            <a:r>
              <a:rPr lang="en-US" sz="2500" baseline="-25000" dirty="0" smtClean="0">
                <a:solidFill>
                  <a:srgbClr val="FF0000"/>
                </a:solidFill>
              </a:rPr>
              <a:t>0</a:t>
            </a:r>
            <a:r>
              <a:rPr lang="en-US" sz="2500" dirty="0" smtClean="0">
                <a:solidFill>
                  <a:srgbClr val="FF0000"/>
                </a:solidFill>
              </a:rPr>
              <a:t>(H) &gt; </a:t>
            </a:r>
            <a:r>
              <a:rPr lang="en-US" sz="2500" dirty="0" err="1" smtClean="0">
                <a:solidFill>
                  <a:srgbClr val="FF0000"/>
                </a:solidFill>
              </a:rPr>
              <a:t>εm</a:t>
            </a:r>
            <a:r>
              <a:rPr lang="en-US" sz="2500" dirty="0" smtClean="0">
                <a:solidFill>
                  <a:srgbClr val="FF0000"/>
                </a:solidFill>
              </a:rPr>
              <a:t>.</a:t>
            </a:r>
            <a:endParaRPr lang="en-US" sz="2500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277092" y="3570480"/>
            <a:ext cx="839354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Bravyi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DiVincenzo</a:t>
            </a:r>
            <a:r>
              <a:rPr lang="en-US" sz="2200" dirty="0" smtClean="0">
                <a:solidFill>
                  <a:srgbClr val="000090"/>
                </a:solidFill>
              </a:rPr>
              <a:t>, Loss, </a:t>
            </a:r>
            <a:r>
              <a:rPr lang="en-US" sz="2200" dirty="0" err="1" smtClean="0">
                <a:solidFill>
                  <a:srgbClr val="000090"/>
                </a:solidFill>
              </a:rPr>
              <a:t>Terhal</a:t>
            </a:r>
            <a:r>
              <a:rPr lang="en-US" sz="2200" dirty="0" smtClean="0">
                <a:solidFill>
                  <a:srgbClr val="000090"/>
                </a:solidFill>
              </a:rPr>
              <a:t> ‘08) </a:t>
            </a:r>
            <a:r>
              <a:rPr lang="en-US" sz="2500" dirty="0" smtClean="0"/>
              <a:t>Equivalent to conjecture for </a:t>
            </a:r>
            <a:r>
              <a:rPr lang="en-US" sz="2500" dirty="0" smtClean="0">
                <a:solidFill>
                  <a:srgbClr val="FF0000"/>
                </a:solidFill>
              </a:rPr>
              <a:t>O(1)</a:t>
            </a:r>
            <a:r>
              <a:rPr lang="en-US" sz="2500" dirty="0" smtClean="0"/>
              <a:t>-local Hamiltonians over </a:t>
            </a:r>
            <a:r>
              <a:rPr lang="en-US" sz="2500" dirty="0" err="1" smtClean="0"/>
              <a:t>q</a:t>
            </a:r>
            <a:r>
              <a:rPr lang="en-US" sz="2500" dirty="0" err="1" smtClean="0">
                <a:solidFill>
                  <a:srgbClr val="FF0000"/>
                </a:solidFill>
              </a:rPr>
              <a:t>d</a:t>
            </a:r>
            <a:r>
              <a:rPr lang="en-US" sz="2500" dirty="0" err="1" smtClean="0"/>
              <a:t>its</a:t>
            </a:r>
            <a:r>
              <a:rPr lang="en-US" sz="2500" dirty="0" smtClean="0"/>
              <a:t>.</a:t>
            </a:r>
          </a:p>
          <a:p>
            <a:endParaRPr lang="en-US" sz="1500" dirty="0">
              <a:solidFill>
                <a:srgbClr val="00009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500" dirty="0" smtClean="0"/>
              <a:t>Equivalent to estimating </a:t>
            </a:r>
            <a:r>
              <a:rPr lang="en-US" sz="2500" dirty="0" smtClean="0">
                <a:solidFill>
                  <a:srgbClr val="008000"/>
                </a:solidFill>
              </a:rPr>
              <a:t>mean </a:t>
            </a:r>
            <a:r>
              <a:rPr lang="en-US" sz="2500" dirty="0" err="1" smtClean="0">
                <a:solidFill>
                  <a:srgbClr val="008000"/>
                </a:solidFill>
              </a:rPr>
              <a:t>groundenergy</a:t>
            </a:r>
            <a:r>
              <a:rPr lang="en-US" sz="2500" dirty="0" smtClean="0">
                <a:solidFill>
                  <a:srgbClr val="008000"/>
                </a:solidFill>
              </a:rPr>
              <a:t> </a:t>
            </a:r>
            <a:r>
              <a:rPr lang="en-US" sz="2500" dirty="0" smtClean="0"/>
              <a:t>to </a:t>
            </a:r>
            <a:r>
              <a:rPr lang="en-US" sz="2500" dirty="0" smtClean="0">
                <a:solidFill>
                  <a:srgbClr val="008000"/>
                </a:solidFill>
              </a:rPr>
              <a:t>constant</a:t>
            </a:r>
            <a:r>
              <a:rPr lang="en-US" sz="2500" dirty="0" smtClean="0"/>
              <a:t> 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</a:t>
            </a:r>
            <a:r>
              <a:rPr lang="en-US" sz="2500" dirty="0" smtClean="0">
                <a:solidFill>
                  <a:srgbClr val="008000"/>
                </a:solidFill>
              </a:rPr>
              <a:t>accuracy</a:t>
            </a:r>
            <a:r>
              <a:rPr lang="en-US" sz="2500" dirty="0" smtClean="0"/>
              <a:t> (</a:t>
            </a:r>
            <a:r>
              <a:rPr lang="en-US" sz="2500" dirty="0" err="1" smtClean="0">
                <a:solidFill>
                  <a:srgbClr val="FF0000"/>
                </a:solidFill>
              </a:rPr>
              <a:t>e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o</a:t>
            </a:r>
            <a:r>
              <a:rPr lang="en-US" sz="2500" dirty="0">
                <a:solidFill>
                  <a:srgbClr val="FF0000"/>
                </a:solidFill>
              </a:rPr>
              <a:t>(H) := E</a:t>
            </a:r>
            <a:r>
              <a:rPr lang="en-US" sz="2500" baseline="-25000" dirty="0">
                <a:solidFill>
                  <a:srgbClr val="FF0000"/>
                </a:solidFill>
              </a:rPr>
              <a:t>0</a:t>
            </a:r>
            <a:r>
              <a:rPr lang="en-US" sz="2500" dirty="0">
                <a:solidFill>
                  <a:srgbClr val="FF0000"/>
                </a:solidFill>
              </a:rPr>
              <a:t>(H)/m</a:t>
            </a:r>
            <a:r>
              <a:rPr lang="en-US" sz="2500" dirty="0" smtClean="0"/>
              <a:t>)</a:t>
            </a:r>
          </a:p>
          <a:p>
            <a:endParaRPr lang="en-US" sz="1500" dirty="0"/>
          </a:p>
          <a:p>
            <a:r>
              <a:rPr lang="en-US" sz="2500" dirty="0" smtClean="0"/>
              <a:t>-</a:t>
            </a:r>
            <a:r>
              <a:rPr lang="en-US" sz="2500" dirty="0"/>
              <a:t> </a:t>
            </a:r>
            <a:r>
              <a:rPr lang="en-US" sz="2500" dirty="0" smtClean="0"/>
              <a:t>   And to estimate the energy at </a:t>
            </a:r>
            <a:r>
              <a:rPr lang="en-US" sz="2500" dirty="0" smtClean="0">
                <a:solidFill>
                  <a:srgbClr val="008000"/>
                </a:solidFill>
              </a:rPr>
              <a:t>constant temperature </a:t>
            </a:r>
          </a:p>
          <a:p>
            <a:endParaRPr lang="en-US" sz="1500" dirty="0">
              <a:solidFill>
                <a:srgbClr val="008000"/>
              </a:solidFill>
            </a:endParaRPr>
          </a:p>
          <a:p>
            <a:r>
              <a:rPr lang="en-US" sz="2500" dirty="0" smtClean="0"/>
              <a:t>-    At least</a:t>
            </a:r>
            <a:r>
              <a:rPr lang="en-US" sz="2500" dirty="0" smtClean="0">
                <a:solidFill>
                  <a:srgbClr val="008000"/>
                </a:solidFill>
              </a:rPr>
              <a:t> NP-hard </a:t>
            </a:r>
            <a:r>
              <a:rPr lang="en-US" sz="2500" dirty="0" smtClean="0"/>
              <a:t>(</a:t>
            </a:r>
            <a:r>
              <a:rPr lang="en-US" sz="2500" dirty="0"/>
              <a:t>b</a:t>
            </a:r>
            <a:r>
              <a:rPr lang="en-US" sz="2500" dirty="0" smtClean="0"/>
              <a:t>y PCP </a:t>
            </a:r>
            <a:r>
              <a:rPr lang="en-US" sz="2500" dirty="0" err="1" smtClean="0"/>
              <a:t>Thm</a:t>
            </a:r>
            <a:r>
              <a:rPr lang="en-US" sz="2500" dirty="0" smtClean="0"/>
              <a:t>) and </a:t>
            </a:r>
            <a:r>
              <a:rPr lang="en-US" sz="2500" dirty="0" smtClean="0">
                <a:solidFill>
                  <a:srgbClr val="008000"/>
                </a:solidFill>
              </a:rPr>
              <a:t>in QMA</a:t>
            </a:r>
            <a:endParaRPr lang="en-US" sz="2500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092" y="1483989"/>
            <a:ext cx="8393544" cy="17897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381000" y="5559778"/>
            <a:ext cx="9962444" cy="1538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2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PCP?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093" y="1483989"/>
            <a:ext cx="8556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The </a:t>
            </a:r>
            <a:r>
              <a:rPr lang="en-US" sz="2500" dirty="0" err="1" smtClean="0">
                <a:solidFill>
                  <a:srgbClr val="000090"/>
                </a:solidFill>
              </a:rPr>
              <a:t>qPCP</a:t>
            </a:r>
            <a:r>
              <a:rPr lang="en-US" sz="2500" dirty="0" smtClean="0">
                <a:solidFill>
                  <a:srgbClr val="000090"/>
                </a:solidFill>
              </a:rPr>
              <a:t> conjecture</a:t>
            </a:r>
            <a:r>
              <a:rPr lang="en-US" sz="2500" dirty="0" smtClean="0"/>
              <a:t>: There is 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FF0000"/>
                </a:solidFill>
              </a:rPr>
              <a:t> &gt; 0 </a:t>
            </a:r>
            <a:r>
              <a:rPr lang="en-US" sz="2500" dirty="0" err="1" smtClean="0"/>
              <a:t>s.t.</a:t>
            </a:r>
            <a:r>
              <a:rPr lang="en-US" sz="2500" dirty="0" smtClean="0"/>
              <a:t> the following problem is QMA-complete: Given </a:t>
            </a:r>
            <a:r>
              <a:rPr lang="en-US" sz="2500" dirty="0">
                <a:solidFill>
                  <a:srgbClr val="FF0000"/>
                </a:solidFill>
              </a:rPr>
              <a:t>2</a:t>
            </a:r>
            <a:r>
              <a:rPr lang="en-US" sz="2500" dirty="0"/>
              <a:t>-local </a:t>
            </a:r>
            <a:r>
              <a:rPr lang="en-US" sz="2500" dirty="0" smtClean="0"/>
              <a:t>Hamiltonian </a:t>
            </a:r>
            <a:r>
              <a:rPr lang="en-US" sz="2500" dirty="0" smtClean="0">
                <a:solidFill>
                  <a:srgbClr val="FF0000"/>
                </a:solidFill>
              </a:rPr>
              <a:t>H</a:t>
            </a:r>
            <a:r>
              <a:rPr lang="en-US" sz="2500" dirty="0" smtClean="0"/>
              <a:t> </a:t>
            </a:r>
            <a:r>
              <a:rPr lang="en-US" sz="2500" dirty="0"/>
              <a:t>with </a:t>
            </a:r>
            <a:r>
              <a:rPr lang="en-US" sz="2500" dirty="0">
                <a:solidFill>
                  <a:srgbClr val="FF0000"/>
                </a:solidFill>
              </a:rPr>
              <a:t>m</a:t>
            </a:r>
            <a:r>
              <a:rPr lang="en-US" sz="2500" dirty="0"/>
              <a:t> local </a:t>
            </a:r>
            <a:r>
              <a:rPr lang="en-US" sz="2500" dirty="0" smtClean="0"/>
              <a:t>terms determine whether </a:t>
            </a:r>
          </a:p>
          <a:p>
            <a:r>
              <a:rPr lang="en-US" sz="2500" dirty="0" smtClean="0"/>
              <a:t>                             (</a:t>
            </a:r>
            <a:r>
              <a:rPr lang="en-US" sz="2500" dirty="0" err="1" smtClean="0"/>
              <a:t>i</a:t>
            </a:r>
            <a:r>
              <a:rPr lang="en-US" sz="2500" dirty="0" smtClean="0"/>
              <a:t>) </a:t>
            </a:r>
            <a:r>
              <a:rPr lang="en-US" sz="2500" dirty="0" smtClean="0">
                <a:solidFill>
                  <a:srgbClr val="FF0000"/>
                </a:solidFill>
              </a:rPr>
              <a:t>E</a:t>
            </a:r>
            <a:r>
              <a:rPr lang="en-US" sz="2500" baseline="-25000" dirty="0" smtClean="0">
                <a:solidFill>
                  <a:srgbClr val="FF0000"/>
                </a:solidFill>
              </a:rPr>
              <a:t>0</a:t>
            </a:r>
            <a:r>
              <a:rPr lang="en-US" sz="2500" dirty="0" smtClean="0">
                <a:solidFill>
                  <a:srgbClr val="FF0000"/>
                </a:solidFill>
              </a:rPr>
              <a:t>(H)=0     </a:t>
            </a:r>
            <a:r>
              <a:rPr lang="en-US" sz="2500" dirty="0" smtClean="0"/>
              <a:t>or     (ii) </a:t>
            </a:r>
            <a:r>
              <a:rPr lang="en-US" sz="2500" dirty="0" smtClean="0">
                <a:solidFill>
                  <a:srgbClr val="FF0000"/>
                </a:solidFill>
              </a:rPr>
              <a:t>E</a:t>
            </a:r>
            <a:r>
              <a:rPr lang="en-US" sz="2500" baseline="-25000" dirty="0" smtClean="0">
                <a:solidFill>
                  <a:srgbClr val="FF0000"/>
                </a:solidFill>
              </a:rPr>
              <a:t>0</a:t>
            </a:r>
            <a:r>
              <a:rPr lang="en-US" sz="2500" dirty="0" smtClean="0">
                <a:solidFill>
                  <a:srgbClr val="FF0000"/>
                </a:solidFill>
              </a:rPr>
              <a:t>(H) &gt; </a:t>
            </a:r>
            <a:r>
              <a:rPr lang="en-US" sz="2500" dirty="0" err="1" smtClean="0">
                <a:solidFill>
                  <a:srgbClr val="FF0000"/>
                </a:solidFill>
              </a:rPr>
              <a:t>εm</a:t>
            </a:r>
            <a:r>
              <a:rPr lang="en-US" sz="2500" dirty="0" smtClean="0">
                <a:solidFill>
                  <a:srgbClr val="FF0000"/>
                </a:solidFill>
              </a:rPr>
              <a:t>.</a:t>
            </a:r>
            <a:endParaRPr lang="en-US" sz="2500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277092" y="3570480"/>
            <a:ext cx="839354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Bravyi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DiVincenzo</a:t>
            </a:r>
            <a:r>
              <a:rPr lang="en-US" sz="2200" dirty="0" smtClean="0">
                <a:solidFill>
                  <a:srgbClr val="000090"/>
                </a:solidFill>
              </a:rPr>
              <a:t>, Loss, </a:t>
            </a:r>
            <a:r>
              <a:rPr lang="en-US" sz="2200" dirty="0" err="1" smtClean="0">
                <a:solidFill>
                  <a:srgbClr val="000090"/>
                </a:solidFill>
              </a:rPr>
              <a:t>Terhal</a:t>
            </a:r>
            <a:r>
              <a:rPr lang="en-US" sz="2200" dirty="0" smtClean="0">
                <a:solidFill>
                  <a:srgbClr val="000090"/>
                </a:solidFill>
              </a:rPr>
              <a:t> ‘08) </a:t>
            </a:r>
            <a:r>
              <a:rPr lang="en-US" sz="2500" dirty="0" smtClean="0"/>
              <a:t>Equivalent to conjecture for </a:t>
            </a:r>
            <a:r>
              <a:rPr lang="en-US" sz="2500" dirty="0" smtClean="0">
                <a:solidFill>
                  <a:srgbClr val="FF0000"/>
                </a:solidFill>
              </a:rPr>
              <a:t>O(1)</a:t>
            </a:r>
            <a:r>
              <a:rPr lang="en-US" sz="2500" dirty="0" smtClean="0"/>
              <a:t>-local Hamiltonians over </a:t>
            </a:r>
            <a:r>
              <a:rPr lang="en-US" sz="2500" dirty="0" err="1" smtClean="0"/>
              <a:t>q</a:t>
            </a:r>
            <a:r>
              <a:rPr lang="en-US" sz="2500" dirty="0" err="1" smtClean="0">
                <a:solidFill>
                  <a:srgbClr val="FF0000"/>
                </a:solidFill>
              </a:rPr>
              <a:t>d</a:t>
            </a:r>
            <a:r>
              <a:rPr lang="en-US" sz="2500" dirty="0" err="1" smtClean="0"/>
              <a:t>its</a:t>
            </a:r>
            <a:r>
              <a:rPr lang="en-US" sz="2500" dirty="0" smtClean="0"/>
              <a:t>.</a:t>
            </a:r>
          </a:p>
          <a:p>
            <a:endParaRPr lang="en-US" sz="1500" dirty="0">
              <a:solidFill>
                <a:srgbClr val="00009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500" dirty="0" smtClean="0"/>
              <a:t>Equivalent to estimating </a:t>
            </a:r>
            <a:r>
              <a:rPr lang="en-US" sz="2500" dirty="0" smtClean="0">
                <a:solidFill>
                  <a:srgbClr val="008000"/>
                </a:solidFill>
              </a:rPr>
              <a:t>mean </a:t>
            </a:r>
            <a:r>
              <a:rPr lang="en-US" sz="2500" dirty="0" err="1" smtClean="0">
                <a:solidFill>
                  <a:srgbClr val="008000"/>
                </a:solidFill>
              </a:rPr>
              <a:t>groundenergy</a:t>
            </a:r>
            <a:r>
              <a:rPr lang="en-US" sz="2500" dirty="0" smtClean="0">
                <a:solidFill>
                  <a:srgbClr val="008000"/>
                </a:solidFill>
              </a:rPr>
              <a:t> </a:t>
            </a:r>
            <a:r>
              <a:rPr lang="en-US" sz="2500" dirty="0" smtClean="0"/>
              <a:t>to </a:t>
            </a:r>
            <a:r>
              <a:rPr lang="en-US" sz="2500" dirty="0" smtClean="0">
                <a:solidFill>
                  <a:srgbClr val="008000"/>
                </a:solidFill>
              </a:rPr>
              <a:t>constant</a:t>
            </a:r>
            <a:r>
              <a:rPr lang="en-US" sz="2500" dirty="0" smtClean="0"/>
              <a:t> 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</a:t>
            </a:r>
            <a:r>
              <a:rPr lang="en-US" sz="2500" dirty="0" smtClean="0">
                <a:solidFill>
                  <a:srgbClr val="008000"/>
                </a:solidFill>
              </a:rPr>
              <a:t>accuracy</a:t>
            </a:r>
            <a:r>
              <a:rPr lang="en-US" sz="2500" dirty="0" smtClean="0"/>
              <a:t> (</a:t>
            </a:r>
            <a:r>
              <a:rPr lang="en-US" sz="2500" dirty="0" err="1" smtClean="0">
                <a:solidFill>
                  <a:srgbClr val="FF0000"/>
                </a:solidFill>
              </a:rPr>
              <a:t>e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o</a:t>
            </a:r>
            <a:r>
              <a:rPr lang="en-US" sz="2500" dirty="0">
                <a:solidFill>
                  <a:srgbClr val="FF0000"/>
                </a:solidFill>
              </a:rPr>
              <a:t>(H) := E</a:t>
            </a:r>
            <a:r>
              <a:rPr lang="en-US" sz="2500" baseline="-25000" dirty="0">
                <a:solidFill>
                  <a:srgbClr val="FF0000"/>
                </a:solidFill>
              </a:rPr>
              <a:t>0</a:t>
            </a:r>
            <a:r>
              <a:rPr lang="en-US" sz="2500" dirty="0">
                <a:solidFill>
                  <a:srgbClr val="FF0000"/>
                </a:solidFill>
              </a:rPr>
              <a:t>(H)/m</a:t>
            </a:r>
            <a:r>
              <a:rPr lang="en-US" sz="2500" dirty="0" smtClean="0"/>
              <a:t>)</a:t>
            </a:r>
          </a:p>
          <a:p>
            <a:endParaRPr lang="en-US" sz="1500" dirty="0"/>
          </a:p>
          <a:p>
            <a:r>
              <a:rPr lang="en-US" sz="2500" dirty="0" smtClean="0"/>
              <a:t>-</a:t>
            </a:r>
            <a:r>
              <a:rPr lang="en-US" sz="2500" dirty="0"/>
              <a:t> </a:t>
            </a:r>
            <a:r>
              <a:rPr lang="en-US" sz="2500" dirty="0" smtClean="0"/>
              <a:t>   And to estimate the energy at </a:t>
            </a:r>
            <a:r>
              <a:rPr lang="en-US" sz="2500" dirty="0" smtClean="0">
                <a:solidFill>
                  <a:srgbClr val="008000"/>
                </a:solidFill>
              </a:rPr>
              <a:t>constant temperature </a:t>
            </a:r>
          </a:p>
          <a:p>
            <a:endParaRPr lang="en-US" sz="1500" dirty="0">
              <a:solidFill>
                <a:srgbClr val="008000"/>
              </a:solidFill>
            </a:endParaRPr>
          </a:p>
          <a:p>
            <a:r>
              <a:rPr lang="en-US" sz="2500" dirty="0" smtClean="0"/>
              <a:t>-    At least</a:t>
            </a:r>
            <a:r>
              <a:rPr lang="en-US" sz="2500" dirty="0" smtClean="0">
                <a:solidFill>
                  <a:srgbClr val="008000"/>
                </a:solidFill>
              </a:rPr>
              <a:t> NP-hard </a:t>
            </a:r>
            <a:r>
              <a:rPr lang="en-US" sz="2500" dirty="0" smtClean="0"/>
              <a:t>(</a:t>
            </a:r>
            <a:r>
              <a:rPr lang="en-US" sz="2500" dirty="0"/>
              <a:t>b</a:t>
            </a:r>
            <a:r>
              <a:rPr lang="en-US" sz="2500" dirty="0" smtClean="0"/>
              <a:t>y PCP </a:t>
            </a:r>
            <a:r>
              <a:rPr lang="en-US" sz="2500" dirty="0" err="1" smtClean="0"/>
              <a:t>Thm</a:t>
            </a:r>
            <a:r>
              <a:rPr lang="en-US" sz="2500" dirty="0" smtClean="0"/>
              <a:t>) and </a:t>
            </a:r>
            <a:r>
              <a:rPr lang="en-US" sz="2500" dirty="0" smtClean="0">
                <a:solidFill>
                  <a:srgbClr val="008000"/>
                </a:solidFill>
              </a:rPr>
              <a:t>in QMA</a:t>
            </a:r>
            <a:endParaRPr lang="en-US" sz="2500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092" y="1483989"/>
            <a:ext cx="8393544" cy="17897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381000" y="6138333"/>
            <a:ext cx="9962444" cy="959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1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PCP?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093" y="1483989"/>
            <a:ext cx="8556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The </a:t>
            </a:r>
            <a:r>
              <a:rPr lang="en-US" sz="2500" dirty="0" err="1" smtClean="0">
                <a:solidFill>
                  <a:srgbClr val="000090"/>
                </a:solidFill>
              </a:rPr>
              <a:t>qPCP</a:t>
            </a:r>
            <a:r>
              <a:rPr lang="en-US" sz="2500" dirty="0" smtClean="0">
                <a:solidFill>
                  <a:srgbClr val="000090"/>
                </a:solidFill>
              </a:rPr>
              <a:t> conjecture</a:t>
            </a:r>
            <a:r>
              <a:rPr lang="en-US" sz="2500" dirty="0" smtClean="0"/>
              <a:t>: There is 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FF0000"/>
                </a:solidFill>
              </a:rPr>
              <a:t> &gt; 0 </a:t>
            </a:r>
            <a:r>
              <a:rPr lang="en-US" sz="2500" dirty="0" err="1" smtClean="0"/>
              <a:t>s.t.</a:t>
            </a:r>
            <a:r>
              <a:rPr lang="en-US" sz="2500" dirty="0" smtClean="0"/>
              <a:t> the following problem is QMA-complete: Given </a:t>
            </a:r>
            <a:r>
              <a:rPr lang="en-US" sz="2500" dirty="0">
                <a:solidFill>
                  <a:srgbClr val="FF0000"/>
                </a:solidFill>
              </a:rPr>
              <a:t>2</a:t>
            </a:r>
            <a:r>
              <a:rPr lang="en-US" sz="2500" dirty="0"/>
              <a:t>-local </a:t>
            </a:r>
            <a:r>
              <a:rPr lang="en-US" sz="2500" dirty="0" smtClean="0"/>
              <a:t>Hamiltonian </a:t>
            </a:r>
            <a:r>
              <a:rPr lang="en-US" sz="2500" dirty="0" smtClean="0">
                <a:solidFill>
                  <a:srgbClr val="FF0000"/>
                </a:solidFill>
              </a:rPr>
              <a:t>H</a:t>
            </a:r>
            <a:r>
              <a:rPr lang="en-US" sz="2500" dirty="0" smtClean="0"/>
              <a:t> </a:t>
            </a:r>
            <a:r>
              <a:rPr lang="en-US" sz="2500" dirty="0"/>
              <a:t>with </a:t>
            </a:r>
            <a:r>
              <a:rPr lang="en-US" sz="2500" dirty="0">
                <a:solidFill>
                  <a:srgbClr val="FF0000"/>
                </a:solidFill>
              </a:rPr>
              <a:t>m</a:t>
            </a:r>
            <a:r>
              <a:rPr lang="en-US" sz="2500" dirty="0"/>
              <a:t> local </a:t>
            </a:r>
            <a:r>
              <a:rPr lang="en-US" sz="2500" dirty="0" smtClean="0"/>
              <a:t>terms determine whether </a:t>
            </a:r>
          </a:p>
          <a:p>
            <a:r>
              <a:rPr lang="en-US" sz="2500" dirty="0" smtClean="0"/>
              <a:t>                             (</a:t>
            </a:r>
            <a:r>
              <a:rPr lang="en-US" sz="2500" dirty="0" err="1" smtClean="0"/>
              <a:t>i</a:t>
            </a:r>
            <a:r>
              <a:rPr lang="en-US" sz="2500" dirty="0" smtClean="0"/>
              <a:t>) </a:t>
            </a:r>
            <a:r>
              <a:rPr lang="en-US" sz="2500" dirty="0" smtClean="0">
                <a:solidFill>
                  <a:srgbClr val="FF0000"/>
                </a:solidFill>
              </a:rPr>
              <a:t>E</a:t>
            </a:r>
            <a:r>
              <a:rPr lang="en-US" sz="2500" baseline="-25000" dirty="0" smtClean="0">
                <a:solidFill>
                  <a:srgbClr val="FF0000"/>
                </a:solidFill>
              </a:rPr>
              <a:t>0</a:t>
            </a:r>
            <a:r>
              <a:rPr lang="en-US" sz="2500" dirty="0" smtClean="0">
                <a:solidFill>
                  <a:srgbClr val="FF0000"/>
                </a:solidFill>
              </a:rPr>
              <a:t>(H)=0     </a:t>
            </a:r>
            <a:r>
              <a:rPr lang="en-US" sz="2500" dirty="0" smtClean="0"/>
              <a:t>or     (ii) </a:t>
            </a:r>
            <a:r>
              <a:rPr lang="en-US" sz="2500" dirty="0" smtClean="0">
                <a:solidFill>
                  <a:srgbClr val="FF0000"/>
                </a:solidFill>
              </a:rPr>
              <a:t>E</a:t>
            </a:r>
            <a:r>
              <a:rPr lang="en-US" sz="2500" baseline="-25000" dirty="0" smtClean="0">
                <a:solidFill>
                  <a:srgbClr val="FF0000"/>
                </a:solidFill>
              </a:rPr>
              <a:t>0</a:t>
            </a:r>
            <a:r>
              <a:rPr lang="en-US" sz="2500" dirty="0" smtClean="0">
                <a:solidFill>
                  <a:srgbClr val="FF0000"/>
                </a:solidFill>
              </a:rPr>
              <a:t>(H) &gt; </a:t>
            </a:r>
            <a:r>
              <a:rPr lang="en-US" sz="2500" dirty="0" err="1" smtClean="0">
                <a:solidFill>
                  <a:srgbClr val="FF0000"/>
                </a:solidFill>
              </a:rPr>
              <a:t>εm</a:t>
            </a:r>
            <a:r>
              <a:rPr lang="en-US" sz="2500" dirty="0" smtClean="0">
                <a:solidFill>
                  <a:srgbClr val="FF0000"/>
                </a:solidFill>
              </a:rPr>
              <a:t>.</a:t>
            </a:r>
            <a:endParaRPr lang="en-US" sz="2500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277092" y="3570480"/>
            <a:ext cx="839354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Bravyi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DiVincenzo</a:t>
            </a:r>
            <a:r>
              <a:rPr lang="en-US" sz="2200" dirty="0" smtClean="0">
                <a:solidFill>
                  <a:srgbClr val="000090"/>
                </a:solidFill>
              </a:rPr>
              <a:t>, Loss, </a:t>
            </a:r>
            <a:r>
              <a:rPr lang="en-US" sz="2200" dirty="0" err="1" smtClean="0">
                <a:solidFill>
                  <a:srgbClr val="000090"/>
                </a:solidFill>
              </a:rPr>
              <a:t>Terhal</a:t>
            </a:r>
            <a:r>
              <a:rPr lang="en-US" sz="2200" dirty="0" smtClean="0">
                <a:solidFill>
                  <a:srgbClr val="000090"/>
                </a:solidFill>
              </a:rPr>
              <a:t> ‘08) </a:t>
            </a:r>
            <a:r>
              <a:rPr lang="en-US" sz="2500" dirty="0" smtClean="0"/>
              <a:t>Equivalent to conjecture for </a:t>
            </a:r>
            <a:r>
              <a:rPr lang="en-US" sz="2500" dirty="0" smtClean="0">
                <a:solidFill>
                  <a:srgbClr val="FF0000"/>
                </a:solidFill>
              </a:rPr>
              <a:t>O(1)</a:t>
            </a:r>
            <a:r>
              <a:rPr lang="en-US" sz="2500" dirty="0" smtClean="0"/>
              <a:t>-local Hamiltonians over </a:t>
            </a:r>
            <a:r>
              <a:rPr lang="en-US" sz="2500" dirty="0" err="1" smtClean="0"/>
              <a:t>q</a:t>
            </a:r>
            <a:r>
              <a:rPr lang="en-US" sz="2500" dirty="0" err="1" smtClean="0">
                <a:solidFill>
                  <a:srgbClr val="FF0000"/>
                </a:solidFill>
              </a:rPr>
              <a:t>d</a:t>
            </a:r>
            <a:r>
              <a:rPr lang="en-US" sz="2500" dirty="0" err="1" smtClean="0"/>
              <a:t>its</a:t>
            </a:r>
            <a:r>
              <a:rPr lang="en-US" sz="2500" dirty="0" smtClean="0"/>
              <a:t>.</a:t>
            </a:r>
          </a:p>
          <a:p>
            <a:endParaRPr lang="en-US" sz="1500" dirty="0">
              <a:solidFill>
                <a:srgbClr val="00009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500" dirty="0" smtClean="0"/>
              <a:t>Equivalent to estimating </a:t>
            </a:r>
            <a:r>
              <a:rPr lang="en-US" sz="2500" dirty="0" smtClean="0">
                <a:solidFill>
                  <a:srgbClr val="008000"/>
                </a:solidFill>
              </a:rPr>
              <a:t>mean </a:t>
            </a:r>
            <a:r>
              <a:rPr lang="en-US" sz="2500" dirty="0" err="1" smtClean="0">
                <a:solidFill>
                  <a:srgbClr val="008000"/>
                </a:solidFill>
              </a:rPr>
              <a:t>groundenergy</a:t>
            </a:r>
            <a:r>
              <a:rPr lang="en-US" sz="2500" dirty="0" smtClean="0">
                <a:solidFill>
                  <a:srgbClr val="008000"/>
                </a:solidFill>
              </a:rPr>
              <a:t> </a:t>
            </a:r>
            <a:r>
              <a:rPr lang="en-US" sz="2500" dirty="0" smtClean="0"/>
              <a:t>to </a:t>
            </a:r>
            <a:r>
              <a:rPr lang="en-US" sz="2500" dirty="0" smtClean="0">
                <a:solidFill>
                  <a:srgbClr val="008000"/>
                </a:solidFill>
              </a:rPr>
              <a:t>constant</a:t>
            </a:r>
            <a:r>
              <a:rPr lang="en-US" sz="2500" dirty="0" smtClean="0"/>
              <a:t> 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</a:t>
            </a:r>
            <a:r>
              <a:rPr lang="en-US" sz="2500" dirty="0" smtClean="0">
                <a:solidFill>
                  <a:srgbClr val="008000"/>
                </a:solidFill>
              </a:rPr>
              <a:t>accuracy</a:t>
            </a:r>
            <a:r>
              <a:rPr lang="en-US" sz="2500" dirty="0" smtClean="0"/>
              <a:t> (</a:t>
            </a:r>
            <a:r>
              <a:rPr lang="en-US" sz="2500" dirty="0" err="1" smtClean="0">
                <a:solidFill>
                  <a:srgbClr val="FF0000"/>
                </a:solidFill>
              </a:rPr>
              <a:t>e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o</a:t>
            </a:r>
            <a:r>
              <a:rPr lang="en-US" sz="2500" dirty="0">
                <a:solidFill>
                  <a:srgbClr val="FF0000"/>
                </a:solidFill>
              </a:rPr>
              <a:t>(H) := E</a:t>
            </a:r>
            <a:r>
              <a:rPr lang="en-US" sz="2500" baseline="-25000" dirty="0">
                <a:solidFill>
                  <a:srgbClr val="FF0000"/>
                </a:solidFill>
              </a:rPr>
              <a:t>0</a:t>
            </a:r>
            <a:r>
              <a:rPr lang="en-US" sz="2500" dirty="0">
                <a:solidFill>
                  <a:srgbClr val="FF0000"/>
                </a:solidFill>
              </a:rPr>
              <a:t>(H)/m</a:t>
            </a:r>
            <a:r>
              <a:rPr lang="en-US" sz="2500" dirty="0" smtClean="0"/>
              <a:t>)</a:t>
            </a:r>
          </a:p>
          <a:p>
            <a:endParaRPr lang="en-US" sz="1500" dirty="0"/>
          </a:p>
          <a:p>
            <a:r>
              <a:rPr lang="en-US" sz="2500" dirty="0" smtClean="0"/>
              <a:t>-</a:t>
            </a:r>
            <a:r>
              <a:rPr lang="en-US" sz="2500" dirty="0"/>
              <a:t> </a:t>
            </a:r>
            <a:r>
              <a:rPr lang="en-US" sz="2500" dirty="0" smtClean="0"/>
              <a:t>   And to estimate the energy at </a:t>
            </a:r>
            <a:r>
              <a:rPr lang="en-US" sz="2500" dirty="0" smtClean="0">
                <a:solidFill>
                  <a:srgbClr val="008000"/>
                </a:solidFill>
              </a:rPr>
              <a:t>constant temperature </a:t>
            </a:r>
          </a:p>
          <a:p>
            <a:endParaRPr lang="en-US" sz="1500" dirty="0">
              <a:solidFill>
                <a:srgbClr val="008000"/>
              </a:solidFill>
            </a:endParaRPr>
          </a:p>
          <a:p>
            <a:r>
              <a:rPr lang="en-US" sz="2500" dirty="0" smtClean="0"/>
              <a:t>-    At least</a:t>
            </a:r>
            <a:r>
              <a:rPr lang="en-US" sz="2500" dirty="0" smtClean="0">
                <a:solidFill>
                  <a:srgbClr val="008000"/>
                </a:solidFill>
              </a:rPr>
              <a:t> NP-hard </a:t>
            </a:r>
            <a:r>
              <a:rPr lang="en-US" sz="2500" dirty="0" smtClean="0"/>
              <a:t>(</a:t>
            </a:r>
            <a:r>
              <a:rPr lang="en-US" sz="2500" dirty="0"/>
              <a:t>b</a:t>
            </a:r>
            <a:r>
              <a:rPr lang="en-US" sz="2500" dirty="0" smtClean="0"/>
              <a:t>y PCP </a:t>
            </a:r>
            <a:r>
              <a:rPr lang="en-US" sz="2500" dirty="0" err="1" smtClean="0"/>
              <a:t>Thm</a:t>
            </a:r>
            <a:r>
              <a:rPr lang="en-US" sz="2500" dirty="0" smtClean="0"/>
              <a:t>) and </a:t>
            </a:r>
            <a:r>
              <a:rPr lang="en-US" sz="2500" dirty="0" smtClean="0">
                <a:solidFill>
                  <a:srgbClr val="008000"/>
                </a:solidFill>
              </a:rPr>
              <a:t>in QMA</a:t>
            </a:r>
            <a:endParaRPr lang="en-US" sz="2500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092" y="1483989"/>
            <a:ext cx="8393544" cy="178978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1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47888" y="1608667"/>
            <a:ext cx="6561667" cy="43462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PCP?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95111" y="1608667"/>
            <a:ext cx="7648222" cy="496711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67964" y="1608667"/>
            <a:ext cx="5675925" cy="32455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08889" y="2765777"/>
            <a:ext cx="1298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90"/>
                </a:solidFill>
              </a:rPr>
              <a:t>NP</a:t>
            </a:r>
            <a:endParaRPr lang="en-US" sz="3000" b="1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4666" y="5040068"/>
            <a:ext cx="1298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90"/>
                </a:solidFill>
              </a:rPr>
              <a:t>QMA</a:t>
            </a:r>
            <a:endParaRPr lang="en-US" sz="3000" b="1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1022" y="5028358"/>
            <a:ext cx="1298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0090"/>
                </a:solidFill>
              </a:rPr>
              <a:t>qPCP</a:t>
            </a:r>
            <a:endParaRPr lang="en-US" sz="3000" b="1" dirty="0">
              <a:solidFill>
                <a:srgbClr val="00009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314222" y="4628444"/>
            <a:ext cx="42334" cy="9539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412066" y="5954889"/>
            <a:ext cx="42334" cy="4797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61667" y="3132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4222" y="4854222"/>
            <a:ext cx="1298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12066" y="5954889"/>
            <a:ext cx="1298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581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Previous Work and Obstructions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500" y="1555750"/>
            <a:ext cx="822325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Aharonov</a:t>
            </a:r>
            <a:r>
              <a:rPr lang="en-US" sz="2200" dirty="0" smtClean="0">
                <a:solidFill>
                  <a:srgbClr val="000090"/>
                </a:solidFill>
              </a:rPr>
              <a:t>, Arad, Landau, </a:t>
            </a:r>
            <a:r>
              <a:rPr lang="en-US" sz="2200" dirty="0" err="1" smtClean="0">
                <a:solidFill>
                  <a:srgbClr val="000090"/>
                </a:solidFill>
              </a:rPr>
              <a:t>Vazirani</a:t>
            </a:r>
            <a:r>
              <a:rPr lang="en-US" sz="2200" dirty="0" smtClean="0">
                <a:solidFill>
                  <a:srgbClr val="000090"/>
                </a:solidFill>
              </a:rPr>
              <a:t> ‘08) </a:t>
            </a:r>
          </a:p>
          <a:p>
            <a:r>
              <a:rPr lang="en-US" sz="2500" dirty="0" smtClean="0"/>
              <a:t>Quantum version of 1 of 3 parts of </a:t>
            </a:r>
            <a:r>
              <a:rPr lang="en-US" sz="2500" dirty="0" err="1" smtClean="0"/>
              <a:t>Dinur’s</a:t>
            </a:r>
            <a:r>
              <a:rPr lang="en-US" sz="2500" dirty="0" smtClean="0"/>
              <a:t> proof of the PCP </a:t>
            </a:r>
            <a:r>
              <a:rPr lang="en-US" sz="2500" dirty="0" err="1" smtClean="0"/>
              <a:t>thm</a:t>
            </a:r>
            <a:r>
              <a:rPr lang="en-US" sz="2500" dirty="0"/>
              <a:t> </a:t>
            </a:r>
            <a:r>
              <a:rPr lang="en-US" sz="2500" dirty="0" smtClean="0">
                <a:solidFill>
                  <a:srgbClr val="008000"/>
                </a:solidFill>
              </a:rPr>
              <a:t>(gap amplification</a:t>
            </a:r>
            <a:r>
              <a:rPr lang="en-US" sz="2500" dirty="0" smtClean="0"/>
              <a:t>)</a:t>
            </a:r>
          </a:p>
          <a:p>
            <a:endParaRPr lang="en-US" sz="1000" dirty="0"/>
          </a:p>
          <a:p>
            <a:r>
              <a:rPr lang="en-US" sz="2500" dirty="0" smtClean="0">
                <a:solidFill>
                  <a:srgbClr val="FF0000"/>
                </a:solidFill>
              </a:rPr>
              <a:t>But: </a:t>
            </a:r>
            <a:r>
              <a:rPr lang="en-US" sz="2500" dirty="0" smtClean="0"/>
              <a:t>The other two parts (</a:t>
            </a:r>
            <a:r>
              <a:rPr lang="en-US" sz="2500" dirty="0" smtClean="0">
                <a:solidFill>
                  <a:srgbClr val="008000"/>
                </a:solidFill>
              </a:rPr>
              <a:t>alphabet </a:t>
            </a:r>
            <a:r>
              <a:rPr lang="en-US" sz="2500" dirty="0" smtClean="0">
                <a:solidFill>
                  <a:srgbClr val="000000"/>
                </a:solidFill>
              </a:rPr>
              <a:t>and</a:t>
            </a:r>
            <a:r>
              <a:rPr lang="en-US" sz="2500" dirty="0" smtClean="0">
                <a:solidFill>
                  <a:srgbClr val="008000"/>
                </a:solidFill>
              </a:rPr>
              <a:t> degree reductions</a:t>
            </a:r>
            <a:r>
              <a:rPr lang="en-US" sz="2500" dirty="0" smtClean="0"/>
              <a:t>) involve massive copying of information; not clear how to do it with a highly entangled assignment</a:t>
            </a:r>
          </a:p>
          <a:p>
            <a:endParaRPr lang="en-US" sz="2500" dirty="0">
              <a:solidFill>
                <a:srgbClr val="000090"/>
              </a:solidFill>
            </a:endParaRP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9736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Previous Work and Obstructions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500" y="1555750"/>
            <a:ext cx="82232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Aharonov</a:t>
            </a:r>
            <a:r>
              <a:rPr lang="en-US" sz="2200" dirty="0" smtClean="0">
                <a:solidFill>
                  <a:srgbClr val="000090"/>
                </a:solidFill>
              </a:rPr>
              <a:t>, Arad, Landau, </a:t>
            </a:r>
            <a:r>
              <a:rPr lang="en-US" sz="2200" dirty="0" err="1" smtClean="0">
                <a:solidFill>
                  <a:srgbClr val="000090"/>
                </a:solidFill>
              </a:rPr>
              <a:t>Vazirani</a:t>
            </a:r>
            <a:r>
              <a:rPr lang="en-US" sz="2200" dirty="0" smtClean="0">
                <a:solidFill>
                  <a:srgbClr val="000090"/>
                </a:solidFill>
              </a:rPr>
              <a:t> ‘08) </a:t>
            </a:r>
          </a:p>
          <a:p>
            <a:r>
              <a:rPr lang="en-US" sz="2500" dirty="0" smtClean="0"/>
              <a:t>Quantum version of 1 of 3 parts of </a:t>
            </a:r>
            <a:r>
              <a:rPr lang="en-US" sz="2500" dirty="0" err="1" smtClean="0"/>
              <a:t>Dinur’s</a:t>
            </a:r>
            <a:r>
              <a:rPr lang="en-US" sz="2500" dirty="0" smtClean="0"/>
              <a:t> proof of the PCP </a:t>
            </a:r>
            <a:r>
              <a:rPr lang="en-US" sz="2500" dirty="0" err="1" smtClean="0"/>
              <a:t>thm</a:t>
            </a:r>
            <a:r>
              <a:rPr lang="en-US" sz="2500" dirty="0"/>
              <a:t> </a:t>
            </a:r>
            <a:r>
              <a:rPr lang="en-US" sz="2500" dirty="0" smtClean="0">
                <a:solidFill>
                  <a:srgbClr val="008000"/>
                </a:solidFill>
              </a:rPr>
              <a:t>(gap amplification</a:t>
            </a:r>
            <a:r>
              <a:rPr lang="en-US" sz="2500" dirty="0" smtClean="0"/>
              <a:t>)</a:t>
            </a:r>
          </a:p>
          <a:p>
            <a:endParaRPr lang="en-US" sz="1000" dirty="0"/>
          </a:p>
          <a:p>
            <a:r>
              <a:rPr lang="en-US" sz="2500" dirty="0" smtClean="0">
                <a:solidFill>
                  <a:srgbClr val="FF0000"/>
                </a:solidFill>
              </a:rPr>
              <a:t>But: </a:t>
            </a:r>
            <a:r>
              <a:rPr lang="en-US" sz="2500" dirty="0" smtClean="0"/>
              <a:t>The other two parts (</a:t>
            </a:r>
            <a:r>
              <a:rPr lang="en-US" sz="2500" dirty="0" smtClean="0">
                <a:solidFill>
                  <a:srgbClr val="008000"/>
                </a:solidFill>
              </a:rPr>
              <a:t>alphabet </a:t>
            </a:r>
            <a:r>
              <a:rPr lang="en-US" sz="2500" dirty="0" smtClean="0">
                <a:solidFill>
                  <a:srgbClr val="000000"/>
                </a:solidFill>
              </a:rPr>
              <a:t>and</a:t>
            </a:r>
            <a:r>
              <a:rPr lang="en-US" sz="2500" dirty="0" smtClean="0">
                <a:solidFill>
                  <a:srgbClr val="008000"/>
                </a:solidFill>
              </a:rPr>
              <a:t> degree reductions</a:t>
            </a:r>
            <a:r>
              <a:rPr lang="en-US" sz="2500" dirty="0" smtClean="0"/>
              <a:t>) involve massive copying of information; not clear how to do it with a highly entangled assignment</a:t>
            </a:r>
          </a:p>
          <a:p>
            <a:endParaRPr lang="en-US" sz="2500" dirty="0"/>
          </a:p>
          <a:p>
            <a:r>
              <a:rPr lang="en-US" sz="2300" dirty="0" smtClean="0">
                <a:solidFill>
                  <a:srgbClr val="000090"/>
                </a:solidFill>
              </a:rPr>
              <a:t>(</a:t>
            </a:r>
            <a:r>
              <a:rPr lang="en-US" sz="2300" dirty="0" err="1" smtClean="0">
                <a:solidFill>
                  <a:srgbClr val="000090"/>
                </a:solidFill>
              </a:rPr>
              <a:t>Bravyi</a:t>
            </a:r>
            <a:r>
              <a:rPr lang="en-US" sz="2300" dirty="0" smtClean="0">
                <a:solidFill>
                  <a:srgbClr val="000090"/>
                </a:solidFill>
              </a:rPr>
              <a:t>, </a:t>
            </a:r>
            <a:r>
              <a:rPr lang="en-US" sz="2300" dirty="0" err="1" smtClean="0">
                <a:solidFill>
                  <a:srgbClr val="000090"/>
                </a:solidFill>
              </a:rPr>
              <a:t>Vyalyi</a:t>
            </a:r>
            <a:r>
              <a:rPr lang="en-US" sz="2300" dirty="0" smtClean="0">
                <a:solidFill>
                  <a:srgbClr val="000090"/>
                </a:solidFill>
              </a:rPr>
              <a:t> </a:t>
            </a:r>
            <a:r>
              <a:rPr lang="fr-FR" sz="2300" dirty="0" smtClean="0">
                <a:solidFill>
                  <a:srgbClr val="000090"/>
                </a:solidFill>
              </a:rPr>
              <a:t>’</a:t>
            </a:r>
            <a:r>
              <a:rPr lang="en-US" sz="2300" dirty="0" smtClean="0">
                <a:solidFill>
                  <a:srgbClr val="000090"/>
                </a:solidFill>
              </a:rPr>
              <a:t>03; Arad </a:t>
            </a:r>
            <a:r>
              <a:rPr lang="fr-FR" sz="2300" dirty="0" smtClean="0">
                <a:solidFill>
                  <a:srgbClr val="000090"/>
                </a:solidFill>
              </a:rPr>
              <a:t>’</a:t>
            </a:r>
            <a:r>
              <a:rPr lang="en-US" sz="2300" dirty="0" smtClean="0">
                <a:solidFill>
                  <a:srgbClr val="000090"/>
                </a:solidFill>
              </a:rPr>
              <a:t>10; Hastings </a:t>
            </a:r>
            <a:r>
              <a:rPr lang="fr-FR" sz="2300" dirty="0" smtClean="0">
                <a:solidFill>
                  <a:srgbClr val="000090"/>
                </a:solidFill>
              </a:rPr>
              <a:t>’</a:t>
            </a:r>
            <a:r>
              <a:rPr lang="en-US" sz="2300" dirty="0" smtClean="0">
                <a:solidFill>
                  <a:srgbClr val="000090"/>
                </a:solidFill>
              </a:rPr>
              <a:t>12; Freedman, Hastings </a:t>
            </a:r>
            <a:r>
              <a:rPr lang="fr-FR" sz="2300" dirty="0" smtClean="0">
                <a:solidFill>
                  <a:srgbClr val="000090"/>
                </a:solidFill>
              </a:rPr>
              <a:t>’</a:t>
            </a:r>
            <a:r>
              <a:rPr lang="en-US" sz="2300" dirty="0" smtClean="0">
                <a:solidFill>
                  <a:srgbClr val="000090"/>
                </a:solidFill>
              </a:rPr>
              <a:t>13; </a:t>
            </a:r>
            <a:r>
              <a:rPr lang="en-US" sz="2300" dirty="0" err="1" smtClean="0">
                <a:solidFill>
                  <a:srgbClr val="000090"/>
                </a:solidFill>
              </a:rPr>
              <a:t>Aharonov</a:t>
            </a:r>
            <a:r>
              <a:rPr lang="en-US" sz="2300" dirty="0">
                <a:solidFill>
                  <a:srgbClr val="000090"/>
                </a:solidFill>
              </a:rPr>
              <a:t>,</a:t>
            </a:r>
            <a:r>
              <a:rPr lang="en-US" sz="2300" dirty="0" smtClean="0">
                <a:solidFill>
                  <a:srgbClr val="000090"/>
                </a:solidFill>
              </a:rPr>
              <a:t> </a:t>
            </a:r>
            <a:r>
              <a:rPr lang="en-US" sz="2300" dirty="0" err="1" smtClean="0">
                <a:solidFill>
                  <a:srgbClr val="000090"/>
                </a:solidFill>
              </a:rPr>
              <a:t>Eldar</a:t>
            </a:r>
            <a:r>
              <a:rPr lang="en-US" sz="2300" dirty="0" smtClean="0">
                <a:solidFill>
                  <a:srgbClr val="000090"/>
                </a:solidFill>
              </a:rPr>
              <a:t> </a:t>
            </a:r>
            <a:r>
              <a:rPr lang="fr-FR" sz="2300" dirty="0" smtClean="0">
                <a:solidFill>
                  <a:srgbClr val="000090"/>
                </a:solidFill>
              </a:rPr>
              <a:t>’</a:t>
            </a:r>
            <a:r>
              <a:rPr lang="en-US" sz="2300" dirty="0" smtClean="0">
                <a:solidFill>
                  <a:srgbClr val="000090"/>
                </a:solidFill>
              </a:rPr>
              <a:t>13, …) </a:t>
            </a:r>
          </a:p>
          <a:p>
            <a:r>
              <a:rPr lang="en-US" sz="2500" dirty="0" smtClean="0"/>
              <a:t>No-go for large class of </a:t>
            </a:r>
            <a:r>
              <a:rPr lang="en-US" sz="2500" i="1" dirty="0" smtClean="0"/>
              <a:t>commuting</a:t>
            </a:r>
            <a:r>
              <a:rPr lang="en-US" sz="2500" dirty="0" smtClean="0"/>
              <a:t> Hamiltonians and almost commuting Hamiltonians</a:t>
            </a:r>
            <a:r>
              <a:rPr lang="en-US" sz="2500" dirty="0" smtClean="0">
                <a:solidFill>
                  <a:srgbClr val="000090"/>
                </a:solidFill>
              </a:rPr>
              <a:t> </a:t>
            </a:r>
          </a:p>
          <a:p>
            <a:endParaRPr lang="en-US" sz="2500" dirty="0" smtClean="0">
              <a:solidFill>
                <a:srgbClr val="000090"/>
              </a:solidFill>
            </a:endParaRPr>
          </a:p>
          <a:p>
            <a:r>
              <a:rPr lang="en-US" sz="2500" dirty="0" smtClean="0">
                <a:solidFill>
                  <a:srgbClr val="FF0000"/>
                </a:solidFill>
              </a:rPr>
              <a:t>But: </a:t>
            </a:r>
            <a:r>
              <a:rPr lang="en-US" sz="2500" dirty="0"/>
              <a:t>C</a:t>
            </a:r>
            <a:r>
              <a:rPr lang="en-US" sz="2500" dirty="0" smtClean="0"/>
              <a:t>ommuting case might always be in NP</a:t>
            </a:r>
          </a:p>
          <a:p>
            <a:endParaRPr lang="en-US" sz="2500" dirty="0">
              <a:solidFill>
                <a:srgbClr val="000090"/>
              </a:solidFill>
            </a:endParaRP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9290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Approximation in NP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88" y="1097268"/>
            <a:ext cx="85328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(B., Harrow ‘12) </a:t>
            </a:r>
            <a:r>
              <a:rPr lang="en-US" sz="2200" dirty="0" smtClean="0"/>
              <a:t>Let </a:t>
            </a:r>
            <a:r>
              <a:rPr lang="en-US" sz="2200" dirty="0" smtClean="0">
                <a:solidFill>
                  <a:srgbClr val="FF0000"/>
                </a:solidFill>
              </a:rPr>
              <a:t>H</a:t>
            </a:r>
            <a:r>
              <a:rPr lang="en-US" sz="2200" dirty="0" smtClean="0"/>
              <a:t> be a </a:t>
            </a:r>
            <a:r>
              <a:rPr lang="en-US" sz="22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/>
              <a:t>-local Hamiltonian on </a:t>
            </a:r>
            <a:r>
              <a:rPr lang="en-US" sz="2200" dirty="0" err="1" smtClean="0"/>
              <a:t>qu</a:t>
            </a:r>
            <a:r>
              <a:rPr lang="en-US" sz="2200" dirty="0" err="1" smtClean="0">
                <a:solidFill>
                  <a:srgbClr val="FF0000"/>
                </a:solidFill>
              </a:rPr>
              <a:t>d</a:t>
            </a:r>
            <a:r>
              <a:rPr lang="en-US" sz="2200" dirty="0" err="1" smtClean="0"/>
              <a:t>its</a:t>
            </a:r>
            <a:r>
              <a:rPr lang="en-US" sz="2200" dirty="0" smtClean="0"/>
              <a:t> with interaction graph </a:t>
            </a:r>
            <a:r>
              <a:rPr lang="en-US" sz="2200" dirty="0" smtClean="0">
                <a:solidFill>
                  <a:srgbClr val="FF0000"/>
                </a:solidFill>
              </a:rPr>
              <a:t>G(V, E)</a:t>
            </a:r>
            <a:r>
              <a:rPr lang="en-US" sz="2200" dirty="0"/>
              <a:t> </a:t>
            </a:r>
            <a:r>
              <a:rPr lang="en-US" sz="2200" dirty="0" smtClean="0"/>
              <a:t>and </a:t>
            </a:r>
            <a:r>
              <a:rPr lang="en-US" sz="2200" dirty="0" smtClean="0">
                <a:solidFill>
                  <a:srgbClr val="FF0000"/>
                </a:solidFill>
              </a:rPr>
              <a:t>|E|</a:t>
            </a:r>
            <a:r>
              <a:rPr lang="en-US" sz="2200" dirty="0" smtClean="0"/>
              <a:t> local terms.</a:t>
            </a:r>
          </a:p>
          <a:p>
            <a:endParaRPr lang="en-US" sz="1000" dirty="0" smtClean="0"/>
          </a:p>
          <a:p>
            <a:endParaRPr lang="en-US" sz="2200" dirty="0" smtClean="0">
              <a:solidFill>
                <a:srgbClr val="000090"/>
              </a:solidFill>
            </a:endParaRPr>
          </a:p>
          <a:p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4654904" y="415925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5034845" y="415925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882445" y="477731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848931" y="446404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541133" y="457252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349700" y="426772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242633" y="457252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6303082" y="399732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6683023" y="399732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6530623" y="461538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6497109" y="430212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189311" y="441060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6997878" y="410580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890811" y="441060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685368" y="525973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65309" y="525973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5912909" y="587780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5879395" y="556453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5571597" y="567301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380164" y="536821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273097" y="567301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7800623" y="389307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8180564" y="389307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8028164" y="451114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7994650" y="419787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7686852" y="430635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8495419" y="400155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8388352" y="430635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366355" y="525973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7746296" y="525973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7593896" y="587780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560382" y="556453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252584" y="567301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8061151" y="536821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7954084" y="567301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>
            <a:stCxn id="129" idx="0"/>
            <a:endCxn id="138" idx="0"/>
          </p:cNvCxnSpPr>
          <p:nvPr/>
        </p:nvCxnSpPr>
        <p:spPr>
          <a:xfrm>
            <a:off x="5356404" y="4572528"/>
            <a:ext cx="442735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24" idx="2"/>
            <a:endCxn id="158" idx="4"/>
          </p:cNvCxnSpPr>
          <p:nvPr/>
        </p:nvCxnSpPr>
        <p:spPr>
          <a:xfrm>
            <a:off x="5034845" y="4267729"/>
            <a:ext cx="2639308" cy="1513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51" idx="4"/>
            <a:endCxn id="145" idx="4"/>
          </p:cNvCxnSpPr>
          <p:nvPr/>
        </p:nvCxnSpPr>
        <p:spPr>
          <a:xfrm flipH="1">
            <a:off x="6386868" y="4523315"/>
            <a:ext cx="1413755" cy="1366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26" idx="2"/>
            <a:endCxn id="143" idx="1"/>
          </p:cNvCxnSpPr>
          <p:nvPr/>
        </p:nvCxnSpPr>
        <p:spPr>
          <a:xfrm>
            <a:off x="4848931" y="4572528"/>
            <a:ext cx="755989" cy="11322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21" idx="5"/>
            <a:endCxn id="129" idx="3"/>
          </p:cNvCxnSpPr>
          <p:nvPr/>
        </p:nvCxnSpPr>
        <p:spPr>
          <a:xfrm>
            <a:off x="4849122" y="4344435"/>
            <a:ext cx="426834" cy="4132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34" idx="3"/>
            <a:endCxn id="141" idx="3"/>
          </p:cNvCxnSpPr>
          <p:nvPr/>
        </p:nvCxnSpPr>
        <p:spPr>
          <a:xfrm flipH="1">
            <a:off x="5946232" y="4487307"/>
            <a:ext cx="584200" cy="1575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30" idx="4"/>
            <a:endCxn id="148" idx="2"/>
          </p:cNvCxnSpPr>
          <p:nvPr/>
        </p:nvCxnSpPr>
        <p:spPr>
          <a:xfrm flipV="1">
            <a:off x="6416853" y="4001558"/>
            <a:ext cx="1763711" cy="212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50" idx="3"/>
            <a:endCxn id="157" idx="1"/>
          </p:cNvCxnSpPr>
          <p:nvPr/>
        </p:nvCxnSpPr>
        <p:spPr>
          <a:xfrm flipH="1">
            <a:off x="7627219" y="4383063"/>
            <a:ext cx="400754" cy="1526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61" idx="6"/>
            <a:endCxn id="128" idx="1"/>
          </p:cNvCxnSpPr>
          <p:nvPr/>
        </p:nvCxnSpPr>
        <p:spPr>
          <a:xfrm flipH="1" flipV="1">
            <a:off x="5383023" y="4299502"/>
            <a:ext cx="2798602" cy="1481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53" idx="4"/>
            <a:endCxn id="160" idx="0"/>
          </p:cNvCxnSpPr>
          <p:nvPr/>
        </p:nvCxnSpPr>
        <p:spPr>
          <a:xfrm flipH="1">
            <a:off x="8174922" y="4523315"/>
            <a:ext cx="327201" cy="8449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40" idx="4"/>
            <a:endCxn id="127" idx="4"/>
          </p:cNvCxnSpPr>
          <p:nvPr/>
        </p:nvCxnSpPr>
        <p:spPr>
          <a:xfrm flipH="1" flipV="1">
            <a:off x="4654904" y="4789486"/>
            <a:ext cx="1524176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44" idx="0"/>
            <a:endCxn id="133" idx="0"/>
          </p:cNvCxnSpPr>
          <p:nvPr/>
        </p:nvCxnSpPr>
        <p:spPr>
          <a:xfrm flipV="1">
            <a:off x="6493935" y="4615389"/>
            <a:ext cx="150459" cy="75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30" idx="4"/>
            <a:endCxn id="143" idx="7"/>
          </p:cNvCxnSpPr>
          <p:nvPr/>
        </p:nvCxnSpPr>
        <p:spPr>
          <a:xfrm flipH="1">
            <a:off x="5765815" y="4214281"/>
            <a:ext cx="651038" cy="14905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48" idx="2"/>
            <a:endCxn id="150" idx="2"/>
          </p:cNvCxnSpPr>
          <p:nvPr/>
        </p:nvCxnSpPr>
        <p:spPr>
          <a:xfrm flipH="1">
            <a:off x="7994650" y="4001558"/>
            <a:ext cx="185914" cy="304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52" idx="5"/>
            <a:endCxn id="137" idx="5"/>
          </p:cNvCxnSpPr>
          <p:nvPr/>
        </p:nvCxnSpPr>
        <p:spPr>
          <a:xfrm flipH="1">
            <a:off x="7085029" y="4186743"/>
            <a:ext cx="1604608" cy="4090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37" idx="4"/>
            <a:endCxn id="159" idx="1"/>
          </p:cNvCxnSpPr>
          <p:nvPr/>
        </p:nvCxnSpPr>
        <p:spPr>
          <a:xfrm>
            <a:off x="7004582" y="4627559"/>
            <a:ext cx="281325" cy="10772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37" idx="6"/>
            <a:endCxn id="134" idx="0"/>
          </p:cNvCxnSpPr>
          <p:nvPr/>
        </p:nvCxnSpPr>
        <p:spPr>
          <a:xfrm flipH="1" flipV="1">
            <a:off x="6610880" y="4302122"/>
            <a:ext cx="507472" cy="216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24" idx="7"/>
            <a:endCxn id="130" idx="2"/>
          </p:cNvCxnSpPr>
          <p:nvPr/>
        </p:nvCxnSpPr>
        <p:spPr>
          <a:xfrm flipV="1">
            <a:off x="5229063" y="4105802"/>
            <a:ext cx="1074019" cy="852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77093" y="1097268"/>
            <a:ext cx="8612908" cy="24936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Approximation in NP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88" y="1097268"/>
            <a:ext cx="85328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(B., Harrow ‘12) </a:t>
            </a:r>
            <a:r>
              <a:rPr lang="en-US" sz="2200" dirty="0" smtClean="0"/>
              <a:t>Let </a:t>
            </a:r>
            <a:r>
              <a:rPr lang="en-US" sz="2200" dirty="0" smtClean="0">
                <a:solidFill>
                  <a:srgbClr val="FF0000"/>
                </a:solidFill>
              </a:rPr>
              <a:t>H</a:t>
            </a:r>
            <a:r>
              <a:rPr lang="en-US" sz="2200" dirty="0" smtClean="0"/>
              <a:t> be a </a:t>
            </a:r>
            <a:r>
              <a:rPr lang="en-US" sz="22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/>
              <a:t>-local Hamiltonian on </a:t>
            </a:r>
            <a:r>
              <a:rPr lang="en-US" sz="2200" dirty="0" err="1" smtClean="0"/>
              <a:t>qu</a:t>
            </a:r>
            <a:r>
              <a:rPr lang="en-US" sz="2200" dirty="0" err="1" smtClean="0">
                <a:solidFill>
                  <a:srgbClr val="FF0000"/>
                </a:solidFill>
              </a:rPr>
              <a:t>d</a:t>
            </a:r>
            <a:r>
              <a:rPr lang="en-US" sz="2200" dirty="0" err="1" smtClean="0"/>
              <a:t>its</a:t>
            </a:r>
            <a:r>
              <a:rPr lang="en-US" sz="2200" dirty="0" smtClean="0"/>
              <a:t> with interaction graph </a:t>
            </a:r>
            <a:r>
              <a:rPr lang="en-US" sz="2200" dirty="0" smtClean="0">
                <a:solidFill>
                  <a:srgbClr val="FF0000"/>
                </a:solidFill>
              </a:rPr>
              <a:t>G(V, E)</a:t>
            </a:r>
            <a:r>
              <a:rPr lang="en-US" sz="2200" dirty="0"/>
              <a:t> </a:t>
            </a:r>
            <a:r>
              <a:rPr lang="en-US" sz="2200" dirty="0" smtClean="0"/>
              <a:t>and </a:t>
            </a:r>
            <a:r>
              <a:rPr lang="en-US" sz="2200" dirty="0" smtClean="0">
                <a:solidFill>
                  <a:srgbClr val="FF0000"/>
                </a:solidFill>
              </a:rPr>
              <a:t>|E|</a:t>
            </a:r>
            <a:r>
              <a:rPr lang="en-US" sz="2200" dirty="0" smtClean="0"/>
              <a:t> local terms.</a:t>
            </a:r>
          </a:p>
          <a:p>
            <a:endParaRPr lang="en-US" sz="1000" dirty="0" smtClean="0"/>
          </a:p>
          <a:p>
            <a:r>
              <a:rPr lang="en-US" sz="2200" dirty="0" smtClean="0"/>
              <a:t>Let </a:t>
            </a:r>
            <a:r>
              <a:rPr lang="en-US" sz="2200" dirty="0" smtClean="0">
                <a:solidFill>
                  <a:srgbClr val="FF0000"/>
                </a:solidFill>
              </a:rPr>
              <a:t>{X</a:t>
            </a:r>
            <a:r>
              <a:rPr lang="en-US" sz="2200" baseline="-25000" dirty="0" smtClean="0">
                <a:solidFill>
                  <a:srgbClr val="FF0000"/>
                </a:solidFill>
              </a:rPr>
              <a:t>i</a:t>
            </a:r>
            <a:r>
              <a:rPr lang="en-US" sz="2200" dirty="0" smtClean="0">
                <a:solidFill>
                  <a:srgbClr val="FF0000"/>
                </a:solidFill>
              </a:rPr>
              <a:t>} </a:t>
            </a:r>
            <a:r>
              <a:rPr lang="en-US" sz="2200" dirty="0" smtClean="0"/>
              <a:t>be a partition of the sites with each </a:t>
            </a:r>
            <a:r>
              <a:rPr lang="en-US" sz="2200" dirty="0" smtClean="0">
                <a:solidFill>
                  <a:srgbClr val="FF0000"/>
                </a:solidFill>
              </a:rPr>
              <a:t>X</a:t>
            </a:r>
            <a:r>
              <a:rPr lang="en-US" sz="2200" baseline="-25000" dirty="0" smtClean="0">
                <a:solidFill>
                  <a:srgbClr val="FF0000"/>
                </a:solidFill>
              </a:rPr>
              <a:t>i</a:t>
            </a:r>
            <a:r>
              <a:rPr lang="en-US" sz="2200" dirty="0" smtClean="0"/>
              <a:t> having </a:t>
            </a:r>
            <a:r>
              <a:rPr lang="en-US" sz="2200" dirty="0" smtClean="0">
                <a:solidFill>
                  <a:srgbClr val="FF0000"/>
                </a:solidFill>
              </a:rPr>
              <a:t>m</a:t>
            </a:r>
            <a:r>
              <a:rPr lang="en-US" sz="2200" dirty="0" smtClean="0"/>
              <a:t> sites. </a:t>
            </a:r>
            <a:endParaRPr lang="en-US" sz="2200" dirty="0" smtClean="0">
              <a:solidFill>
                <a:srgbClr val="000090"/>
              </a:solidFill>
            </a:endParaRPr>
          </a:p>
          <a:p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4654904" y="415925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4406901" y="3978275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5034845" y="415925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882445" y="477731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848931" y="446404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541133" y="457252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349700" y="426772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242633" y="457252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6303082" y="399732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6055079" y="3816348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6683023" y="399732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6530623" y="461538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6497109" y="430212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189311" y="441060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6997878" y="410580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890811" y="441060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685368" y="525973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5437365" y="5078762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65309" y="525973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5912909" y="587780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5879395" y="556453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5571597" y="567301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380164" y="536821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273097" y="567301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7800623" y="389307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552620" y="3712104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8180564" y="389307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8028164" y="451114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7994650" y="419787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7686852" y="430635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8495419" y="400155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8388352" y="430635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366355" y="525973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7118352" y="5078762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7746296" y="525973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7593896" y="587780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560382" y="556453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252584" y="567301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8061151" y="536821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7954084" y="567301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4768673" y="5089525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5" name="Straight Connector 164"/>
          <p:cNvCxnSpPr>
            <a:stCxn id="129" idx="0"/>
            <a:endCxn id="138" idx="0"/>
          </p:cNvCxnSpPr>
          <p:nvPr/>
        </p:nvCxnSpPr>
        <p:spPr>
          <a:xfrm>
            <a:off x="5356404" y="4572528"/>
            <a:ext cx="442735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24" idx="2"/>
            <a:endCxn id="158" idx="4"/>
          </p:cNvCxnSpPr>
          <p:nvPr/>
        </p:nvCxnSpPr>
        <p:spPr>
          <a:xfrm>
            <a:off x="5034845" y="4267729"/>
            <a:ext cx="2639308" cy="1513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51" idx="4"/>
            <a:endCxn id="145" idx="4"/>
          </p:cNvCxnSpPr>
          <p:nvPr/>
        </p:nvCxnSpPr>
        <p:spPr>
          <a:xfrm flipH="1">
            <a:off x="6386868" y="4523315"/>
            <a:ext cx="1413755" cy="1366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26" idx="2"/>
            <a:endCxn id="143" idx="1"/>
          </p:cNvCxnSpPr>
          <p:nvPr/>
        </p:nvCxnSpPr>
        <p:spPr>
          <a:xfrm>
            <a:off x="4848931" y="4572528"/>
            <a:ext cx="755989" cy="11322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21" idx="5"/>
            <a:endCxn id="129" idx="3"/>
          </p:cNvCxnSpPr>
          <p:nvPr/>
        </p:nvCxnSpPr>
        <p:spPr>
          <a:xfrm>
            <a:off x="4849122" y="4344435"/>
            <a:ext cx="426834" cy="4132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34" idx="3"/>
            <a:endCxn id="141" idx="3"/>
          </p:cNvCxnSpPr>
          <p:nvPr/>
        </p:nvCxnSpPr>
        <p:spPr>
          <a:xfrm flipH="1">
            <a:off x="5946232" y="4487307"/>
            <a:ext cx="584200" cy="1575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30" idx="4"/>
            <a:endCxn id="148" idx="2"/>
          </p:cNvCxnSpPr>
          <p:nvPr/>
        </p:nvCxnSpPr>
        <p:spPr>
          <a:xfrm flipV="1">
            <a:off x="6416853" y="4001558"/>
            <a:ext cx="1763711" cy="212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50" idx="3"/>
            <a:endCxn id="157" idx="1"/>
          </p:cNvCxnSpPr>
          <p:nvPr/>
        </p:nvCxnSpPr>
        <p:spPr>
          <a:xfrm flipH="1">
            <a:off x="7627219" y="4383063"/>
            <a:ext cx="400754" cy="1526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61" idx="6"/>
            <a:endCxn id="128" idx="1"/>
          </p:cNvCxnSpPr>
          <p:nvPr/>
        </p:nvCxnSpPr>
        <p:spPr>
          <a:xfrm flipH="1" flipV="1">
            <a:off x="5383023" y="4299502"/>
            <a:ext cx="2798602" cy="1481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53" idx="4"/>
            <a:endCxn id="160" idx="0"/>
          </p:cNvCxnSpPr>
          <p:nvPr/>
        </p:nvCxnSpPr>
        <p:spPr>
          <a:xfrm flipH="1">
            <a:off x="8174922" y="4523315"/>
            <a:ext cx="327201" cy="8449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40" idx="4"/>
            <a:endCxn id="127" idx="4"/>
          </p:cNvCxnSpPr>
          <p:nvPr/>
        </p:nvCxnSpPr>
        <p:spPr>
          <a:xfrm flipH="1" flipV="1">
            <a:off x="4654904" y="4789486"/>
            <a:ext cx="1524176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44" idx="0"/>
            <a:endCxn id="133" idx="0"/>
          </p:cNvCxnSpPr>
          <p:nvPr/>
        </p:nvCxnSpPr>
        <p:spPr>
          <a:xfrm flipV="1">
            <a:off x="6493935" y="4615389"/>
            <a:ext cx="150459" cy="75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30" idx="4"/>
            <a:endCxn id="143" idx="7"/>
          </p:cNvCxnSpPr>
          <p:nvPr/>
        </p:nvCxnSpPr>
        <p:spPr>
          <a:xfrm flipH="1">
            <a:off x="5765815" y="4214281"/>
            <a:ext cx="651038" cy="14905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48" idx="2"/>
            <a:endCxn id="150" idx="2"/>
          </p:cNvCxnSpPr>
          <p:nvPr/>
        </p:nvCxnSpPr>
        <p:spPr>
          <a:xfrm flipH="1">
            <a:off x="7994650" y="4001558"/>
            <a:ext cx="185914" cy="304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52" idx="5"/>
            <a:endCxn id="137" idx="5"/>
          </p:cNvCxnSpPr>
          <p:nvPr/>
        </p:nvCxnSpPr>
        <p:spPr>
          <a:xfrm flipH="1">
            <a:off x="7085029" y="4186743"/>
            <a:ext cx="1604608" cy="4090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37" idx="4"/>
            <a:endCxn id="159" idx="1"/>
          </p:cNvCxnSpPr>
          <p:nvPr/>
        </p:nvCxnSpPr>
        <p:spPr>
          <a:xfrm>
            <a:off x="7004582" y="4627559"/>
            <a:ext cx="281325" cy="10772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/>
        </p:nvSpPr>
        <p:spPr>
          <a:xfrm>
            <a:off x="8615893" y="4728103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8" name="Straight Connector 197"/>
          <p:cNvCxnSpPr>
            <a:stCxn id="137" idx="6"/>
            <a:endCxn id="134" idx="0"/>
          </p:cNvCxnSpPr>
          <p:nvPr/>
        </p:nvCxnSpPr>
        <p:spPr>
          <a:xfrm flipH="1" flipV="1">
            <a:off x="6610880" y="4302122"/>
            <a:ext cx="507472" cy="216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24" idx="7"/>
            <a:endCxn id="130" idx="2"/>
          </p:cNvCxnSpPr>
          <p:nvPr/>
        </p:nvCxnSpPr>
        <p:spPr>
          <a:xfrm flipV="1">
            <a:off x="5229063" y="4105802"/>
            <a:ext cx="1074019" cy="852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6770865" y="4871681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77093" y="1097268"/>
            <a:ext cx="8612908" cy="24936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727106" y="6190012"/>
            <a:ext cx="21590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m &lt; O(log(n))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2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Approximation in NP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88" y="1097268"/>
            <a:ext cx="853281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(B., Harrow ‘12) </a:t>
            </a:r>
            <a:r>
              <a:rPr lang="en-US" sz="2200" dirty="0" smtClean="0"/>
              <a:t>Let </a:t>
            </a:r>
            <a:r>
              <a:rPr lang="en-US" sz="2200" dirty="0" smtClean="0">
                <a:solidFill>
                  <a:srgbClr val="FF0000"/>
                </a:solidFill>
              </a:rPr>
              <a:t>H</a:t>
            </a:r>
            <a:r>
              <a:rPr lang="en-US" sz="2200" dirty="0" smtClean="0"/>
              <a:t> be a </a:t>
            </a:r>
            <a:r>
              <a:rPr lang="en-US" sz="22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/>
              <a:t>-local Hamiltonian on </a:t>
            </a:r>
            <a:r>
              <a:rPr lang="en-US" sz="2200" dirty="0" err="1" smtClean="0"/>
              <a:t>qu</a:t>
            </a:r>
            <a:r>
              <a:rPr lang="en-US" sz="2200" dirty="0" err="1" smtClean="0">
                <a:solidFill>
                  <a:srgbClr val="FF0000"/>
                </a:solidFill>
              </a:rPr>
              <a:t>d</a:t>
            </a:r>
            <a:r>
              <a:rPr lang="en-US" sz="2200" dirty="0" err="1" smtClean="0"/>
              <a:t>its</a:t>
            </a:r>
            <a:r>
              <a:rPr lang="en-US" sz="2200" dirty="0" smtClean="0"/>
              <a:t> with interaction graph </a:t>
            </a:r>
            <a:r>
              <a:rPr lang="en-US" sz="2200" dirty="0" smtClean="0">
                <a:solidFill>
                  <a:srgbClr val="FF0000"/>
                </a:solidFill>
              </a:rPr>
              <a:t>G(V, E)</a:t>
            </a:r>
            <a:r>
              <a:rPr lang="en-US" sz="2200" dirty="0"/>
              <a:t> </a:t>
            </a:r>
            <a:r>
              <a:rPr lang="en-US" sz="2200" dirty="0" smtClean="0"/>
              <a:t>and </a:t>
            </a:r>
            <a:r>
              <a:rPr lang="en-US" sz="2200" dirty="0" smtClean="0">
                <a:solidFill>
                  <a:srgbClr val="FF0000"/>
                </a:solidFill>
              </a:rPr>
              <a:t>|E|</a:t>
            </a:r>
            <a:r>
              <a:rPr lang="en-US" sz="2200" dirty="0" smtClean="0"/>
              <a:t> local terms.</a:t>
            </a:r>
          </a:p>
          <a:p>
            <a:endParaRPr lang="en-US" sz="1000" dirty="0" smtClean="0"/>
          </a:p>
          <a:p>
            <a:r>
              <a:rPr lang="en-US" sz="2200" dirty="0" smtClean="0"/>
              <a:t>Let </a:t>
            </a:r>
            <a:r>
              <a:rPr lang="en-US" sz="2200" dirty="0" smtClean="0">
                <a:solidFill>
                  <a:srgbClr val="FF0000"/>
                </a:solidFill>
              </a:rPr>
              <a:t>{X</a:t>
            </a:r>
            <a:r>
              <a:rPr lang="en-US" sz="2200" baseline="-25000" dirty="0" smtClean="0">
                <a:solidFill>
                  <a:srgbClr val="FF0000"/>
                </a:solidFill>
              </a:rPr>
              <a:t>i</a:t>
            </a:r>
            <a:r>
              <a:rPr lang="en-US" sz="2200" dirty="0" smtClean="0">
                <a:solidFill>
                  <a:srgbClr val="FF0000"/>
                </a:solidFill>
              </a:rPr>
              <a:t>} </a:t>
            </a:r>
            <a:r>
              <a:rPr lang="en-US" sz="2200" dirty="0" smtClean="0"/>
              <a:t>be a partition of the sites with each </a:t>
            </a:r>
            <a:r>
              <a:rPr lang="en-US" sz="2200" dirty="0" smtClean="0">
                <a:solidFill>
                  <a:srgbClr val="FF0000"/>
                </a:solidFill>
              </a:rPr>
              <a:t>X</a:t>
            </a:r>
            <a:r>
              <a:rPr lang="en-US" sz="2200" baseline="-25000" dirty="0" smtClean="0">
                <a:solidFill>
                  <a:srgbClr val="FF0000"/>
                </a:solidFill>
              </a:rPr>
              <a:t>i</a:t>
            </a:r>
            <a:r>
              <a:rPr lang="en-US" sz="2200" dirty="0" smtClean="0"/>
              <a:t> having </a:t>
            </a:r>
            <a:r>
              <a:rPr lang="en-US" sz="2200" dirty="0" smtClean="0">
                <a:solidFill>
                  <a:srgbClr val="FF0000"/>
                </a:solidFill>
              </a:rPr>
              <a:t>m</a:t>
            </a:r>
            <a:r>
              <a:rPr lang="en-US" sz="2200" dirty="0" smtClean="0"/>
              <a:t> sites. </a:t>
            </a:r>
          </a:p>
          <a:p>
            <a:r>
              <a:rPr lang="en-US" sz="2200" dirty="0" smtClean="0"/>
              <a:t>Then there are products states </a:t>
            </a:r>
            <a:r>
              <a:rPr lang="en-US" sz="2200" dirty="0" err="1" smtClean="0">
                <a:solidFill>
                  <a:srgbClr val="FF0000"/>
                </a:solidFill>
              </a:rPr>
              <a:t>ψ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200" dirty="0" smtClean="0"/>
              <a:t> in </a:t>
            </a:r>
            <a:r>
              <a:rPr lang="en-US" sz="2200" dirty="0" smtClean="0">
                <a:solidFill>
                  <a:srgbClr val="FF0000"/>
                </a:solidFill>
              </a:rPr>
              <a:t>X</a:t>
            </a:r>
            <a:r>
              <a:rPr lang="en-US" sz="2200" baseline="-25000" dirty="0" smtClean="0">
                <a:solidFill>
                  <a:srgbClr val="FF0000"/>
                </a:solidFill>
              </a:rPr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s.t.</a:t>
            </a:r>
            <a:r>
              <a:rPr lang="en-US" sz="2200" dirty="0" smtClean="0"/>
              <a:t> </a:t>
            </a:r>
            <a:endParaRPr lang="en-US" sz="2200" dirty="0"/>
          </a:p>
          <a:p>
            <a:endParaRPr lang="en-US" sz="2200" dirty="0" smtClean="0">
              <a:solidFill>
                <a:srgbClr val="000090"/>
              </a:solidFill>
            </a:endParaRPr>
          </a:p>
          <a:p>
            <a:endParaRPr lang="en-US" sz="2200" dirty="0">
              <a:solidFill>
                <a:srgbClr val="00009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469781"/>
              </p:ext>
            </p:extLst>
          </p:nvPr>
        </p:nvGraphicFramePr>
        <p:xfrm>
          <a:off x="320675" y="2547904"/>
          <a:ext cx="860742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49" name="Equation" r:id="rId3" imgW="4381500" imgH="533400" progId="Equation.3">
                  <p:embed/>
                </p:oleObj>
              </mc:Choice>
              <mc:Fallback>
                <p:oleObj name="Equation" r:id="rId3" imgW="43815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2547904"/>
                        <a:ext cx="8607425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7093" y="4159250"/>
            <a:ext cx="397740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FF0000"/>
                </a:solidFill>
              </a:rPr>
              <a:t>E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500" baseline="-250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         </a:t>
            </a:r>
            <a:r>
              <a:rPr lang="en-US" sz="2500" dirty="0" smtClean="0"/>
              <a:t>: expectation over X</a:t>
            </a:r>
            <a:r>
              <a:rPr lang="en-US" sz="2500" baseline="-25000" dirty="0" smtClean="0"/>
              <a:t>i</a:t>
            </a:r>
            <a:endParaRPr lang="en-US" sz="2500" dirty="0" smtClean="0"/>
          </a:p>
          <a:p>
            <a:r>
              <a:rPr lang="en-US" sz="2500" dirty="0" err="1" smtClean="0">
                <a:solidFill>
                  <a:srgbClr val="FF0000"/>
                </a:solidFill>
              </a:rPr>
              <a:t>deg</a:t>
            </a:r>
            <a:r>
              <a:rPr lang="en-US" sz="2500" dirty="0" smtClean="0">
                <a:solidFill>
                  <a:srgbClr val="FF0000"/>
                </a:solidFill>
              </a:rPr>
              <a:t>(G) </a:t>
            </a:r>
            <a:r>
              <a:rPr lang="en-US" sz="2500" dirty="0" smtClean="0"/>
              <a:t>: degree of G</a:t>
            </a:r>
          </a:p>
          <a:p>
            <a:r>
              <a:rPr lang="en-US" sz="2500" dirty="0" err="1" smtClean="0">
                <a:solidFill>
                  <a:srgbClr val="FF0000"/>
                </a:solidFill>
              </a:rPr>
              <a:t>Φ</a:t>
            </a:r>
            <a:r>
              <a:rPr lang="en-US" sz="2500" dirty="0" smtClean="0">
                <a:solidFill>
                  <a:srgbClr val="FF0000"/>
                </a:solidFill>
              </a:rPr>
              <a:t>(X</a:t>
            </a:r>
            <a:r>
              <a:rPr lang="en-US" sz="2500" baseline="-25000" dirty="0" smtClean="0">
                <a:solidFill>
                  <a:srgbClr val="FF0000"/>
                </a:solidFill>
              </a:rPr>
              <a:t>i</a:t>
            </a:r>
            <a:r>
              <a:rPr lang="en-US" sz="2500" dirty="0" smtClean="0">
                <a:solidFill>
                  <a:srgbClr val="FF0000"/>
                </a:solidFill>
              </a:rPr>
              <a:t>)    </a:t>
            </a:r>
            <a:r>
              <a:rPr lang="en-US" sz="2500" dirty="0" smtClean="0"/>
              <a:t>: expansion of X</a:t>
            </a:r>
            <a:r>
              <a:rPr lang="en-US" sz="2500" baseline="-25000" dirty="0" smtClean="0"/>
              <a:t>i</a:t>
            </a:r>
            <a:endParaRPr lang="en-US" sz="2500" dirty="0" smtClean="0"/>
          </a:p>
          <a:p>
            <a:r>
              <a:rPr lang="en-US" sz="2500" dirty="0" smtClean="0">
                <a:solidFill>
                  <a:srgbClr val="FF0000"/>
                </a:solidFill>
              </a:rPr>
              <a:t>S(X</a:t>
            </a:r>
            <a:r>
              <a:rPr lang="en-US" sz="2500" baseline="-25000" dirty="0" smtClean="0">
                <a:solidFill>
                  <a:srgbClr val="FF0000"/>
                </a:solidFill>
              </a:rPr>
              <a:t>i</a:t>
            </a:r>
            <a:r>
              <a:rPr lang="en-US" sz="2500" dirty="0" smtClean="0">
                <a:solidFill>
                  <a:srgbClr val="FF0000"/>
                </a:solidFill>
              </a:rPr>
              <a:t>)     </a:t>
            </a:r>
            <a:r>
              <a:rPr lang="en-US" sz="2500" dirty="0" smtClean="0"/>
              <a:t>: entropy of </a:t>
            </a:r>
          </a:p>
          <a:p>
            <a:r>
              <a:rPr lang="en-US" sz="2500" dirty="0" smtClean="0"/>
              <a:t>               </a:t>
            </a:r>
            <a:r>
              <a:rPr lang="en-US" sz="2500" dirty="0" err="1" smtClean="0"/>
              <a:t>groundstate</a:t>
            </a:r>
            <a:r>
              <a:rPr lang="en-US" sz="2500" dirty="0" smtClean="0"/>
              <a:t> in X</a:t>
            </a:r>
            <a:r>
              <a:rPr lang="en-US" sz="2500" baseline="-25000" dirty="0" smtClean="0"/>
              <a:t>i</a:t>
            </a:r>
            <a:endParaRPr lang="en-US" sz="2500" dirty="0" smtClean="0"/>
          </a:p>
        </p:txBody>
      </p:sp>
      <p:sp>
        <p:nvSpPr>
          <p:cNvPr id="121" name="Oval 120"/>
          <p:cNvSpPr/>
          <p:nvPr/>
        </p:nvSpPr>
        <p:spPr>
          <a:xfrm>
            <a:off x="4654904" y="415925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4406901" y="3978275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5034845" y="415925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882445" y="477731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848931" y="446404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541133" y="457252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349700" y="426772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242633" y="457252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6303082" y="399732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6055079" y="3816348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6683023" y="399732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6530623" y="461538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6497109" y="430212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189311" y="441060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6997878" y="410580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890811" y="441060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685368" y="525973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5437365" y="5078762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65309" y="525973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5912909" y="587780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5879395" y="556453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5571597" y="567301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380164" y="536821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273097" y="567301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7800623" y="389307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552620" y="3712104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8180564" y="389307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8028164" y="451114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7994650" y="419787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7686852" y="430635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8495419" y="400155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8388352" y="430635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366355" y="525973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7118352" y="5078762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7746296" y="525973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7593896" y="587780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560382" y="556453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252584" y="567301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8061151" y="536821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7954084" y="567301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4768673" y="5089525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5" name="Straight Connector 164"/>
          <p:cNvCxnSpPr>
            <a:stCxn id="129" idx="0"/>
            <a:endCxn id="138" idx="0"/>
          </p:cNvCxnSpPr>
          <p:nvPr/>
        </p:nvCxnSpPr>
        <p:spPr>
          <a:xfrm>
            <a:off x="5356404" y="4572528"/>
            <a:ext cx="442735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24" idx="2"/>
            <a:endCxn id="158" idx="4"/>
          </p:cNvCxnSpPr>
          <p:nvPr/>
        </p:nvCxnSpPr>
        <p:spPr>
          <a:xfrm>
            <a:off x="5034845" y="4267729"/>
            <a:ext cx="2639308" cy="1513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51" idx="4"/>
            <a:endCxn id="145" idx="4"/>
          </p:cNvCxnSpPr>
          <p:nvPr/>
        </p:nvCxnSpPr>
        <p:spPr>
          <a:xfrm flipH="1">
            <a:off x="6386868" y="4523315"/>
            <a:ext cx="1413755" cy="1366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26" idx="2"/>
            <a:endCxn id="143" idx="1"/>
          </p:cNvCxnSpPr>
          <p:nvPr/>
        </p:nvCxnSpPr>
        <p:spPr>
          <a:xfrm>
            <a:off x="4848931" y="4572528"/>
            <a:ext cx="755989" cy="11322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21" idx="5"/>
            <a:endCxn id="129" idx="3"/>
          </p:cNvCxnSpPr>
          <p:nvPr/>
        </p:nvCxnSpPr>
        <p:spPr>
          <a:xfrm>
            <a:off x="4849122" y="4344435"/>
            <a:ext cx="426834" cy="4132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34" idx="3"/>
            <a:endCxn id="141" idx="3"/>
          </p:cNvCxnSpPr>
          <p:nvPr/>
        </p:nvCxnSpPr>
        <p:spPr>
          <a:xfrm flipH="1">
            <a:off x="5946232" y="4487307"/>
            <a:ext cx="584200" cy="1575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30" idx="4"/>
            <a:endCxn id="148" idx="2"/>
          </p:cNvCxnSpPr>
          <p:nvPr/>
        </p:nvCxnSpPr>
        <p:spPr>
          <a:xfrm flipV="1">
            <a:off x="6416853" y="4001558"/>
            <a:ext cx="1763711" cy="212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50" idx="3"/>
            <a:endCxn id="157" idx="1"/>
          </p:cNvCxnSpPr>
          <p:nvPr/>
        </p:nvCxnSpPr>
        <p:spPr>
          <a:xfrm flipH="1">
            <a:off x="7627219" y="4383063"/>
            <a:ext cx="400754" cy="1526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61" idx="6"/>
            <a:endCxn id="128" idx="1"/>
          </p:cNvCxnSpPr>
          <p:nvPr/>
        </p:nvCxnSpPr>
        <p:spPr>
          <a:xfrm flipH="1" flipV="1">
            <a:off x="5383023" y="4299502"/>
            <a:ext cx="2798602" cy="1481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53" idx="4"/>
            <a:endCxn id="160" idx="0"/>
          </p:cNvCxnSpPr>
          <p:nvPr/>
        </p:nvCxnSpPr>
        <p:spPr>
          <a:xfrm flipH="1">
            <a:off x="8174922" y="4523315"/>
            <a:ext cx="327201" cy="8449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40" idx="4"/>
            <a:endCxn id="127" idx="4"/>
          </p:cNvCxnSpPr>
          <p:nvPr/>
        </p:nvCxnSpPr>
        <p:spPr>
          <a:xfrm flipH="1" flipV="1">
            <a:off x="4654904" y="4789486"/>
            <a:ext cx="1524176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44" idx="0"/>
            <a:endCxn id="133" idx="0"/>
          </p:cNvCxnSpPr>
          <p:nvPr/>
        </p:nvCxnSpPr>
        <p:spPr>
          <a:xfrm flipV="1">
            <a:off x="6493935" y="4615389"/>
            <a:ext cx="150459" cy="75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30" idx="4"/>
            <a:endCxn id="143" idx="7"/>
          </p:cNvCxnSpPr>
          <p:nvPr/>
        </p:nvCxnSpPr>
        <p:spPr>
          <a:xfrm flipH="1">
            <a:off x="5765815" y="4214281"/>
            <a:ext cx="651038" cy="14905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48" idx="2"/>
            <a:endCxn id="150" idx="2"/>
          </p:cNvCxnSpPr>
          <p:nvPr/>
        </p:nvCxnSpPr>
        <p:spPr>
          <a:xfrm flipH="1">
            <a:off x="7994650" y="4001558"/>
            <a:ext cx="185914" cy="304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52" idx="5"/>
            <a:endCxn id="137" idx="5"/>
          </p:cNvCxnSpPr>
          <p:nvPr/>
        </p:nvCxnSpPr>
        <p:spPr>
          <a:xfrm flipH="1">
            <a:off x="7085029" y="4186743"/>
            <a:ext cx="1604608" cy="4090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37" idx="4"/>
            <a:endCxn id="159" idx="1"/>
          </p:cNvCxnSpPr>
          <p:nvPr/>
        </p:nvCxnSpPr>
        <p:spPr>
          <a:xfrm>
            <a:off x="7004582" y="4627559"/>
            <a:ext cx="281325" cy="10772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/>
        </p:nvSpPr>
        <p:spPr>
          <a:xfrm>
            <a:off x="8615893" y="4728103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8" name="Straight Connector 197"/>
          <p:cNvCxnSpPr>
            <a:stCxn id="137" idx="6"/>
            <a:endCxn id="134" idx="0"/>
          </p:cNvCxnSpPr>
          <p:nvPr/>
        </p:nvCxnSpPr>
        <p:spPr>
          <a:xfrm flipH="1" flipV="1">
            <a:off x="6610880" y="4302122"/>
            <a:ext cx="507472" cy="216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24" idx="7"/>
            <a:endCxn id="130" idx="2"/>
          </p:cNvCxnSpPr>
          <p:nvPr/>
        </p:nvCxnSpPr>
        <p:spPr>
          <a:xfrm flipV="1">
            <a:off x="5229063" y="4105802"/>
            <a:ext cx="1074019" cy="852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6770865" y="4871681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77093" y="1097268"/>
            <a:ext cx="8612908" cy="24936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27106" y="6190012"/>
            <a:ext cx="21590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m &lt; O(log(n))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0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45" y="2342444"/>
            <a:ext cx="2088444" cy="2781129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What If…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111" y="1502281"/>
            <a:ext cx="73095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3366FF"/>
                </a:solidFill>
              </a:rPr>
              <a:t>…one can never build a quantum computer? </a:t>
            </a:r>
            <a:endParaRPr lang="en-US" sz="3000" b="1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342444"/>
            <a:ext cx="6223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Answer 1: </a:t>
            </a:r>
            <a:r>
              <a:rPr lang="en-US" sz="2600" dirty="0" smtClean="0"/>
              <a:t>Then we </a:t>
            </a:r>
            <a:r>
              <a:rPr lang="en-US" sz="2600" b="1" dirty="0" smtClean="0">
                <a:solidFill>
                  <a:srgbClr val="008000"/>
                </a:solidFill>
              </a:rPr>
              <a:t>ought to know </a:t>
            </a:r>
            <a:r>
              <a:rPr lang="en-US" sz="2600" dirty="0" smtClean="0"/>
              <a:t>why: </a:t>
            </a:r>
            <a:r>
              <a:rPr lang="en-US" sz="2600" b="1" dirty="0">
                <a:solidFill>
                  <a:srgbClr val="008000"/>
                </a:solidFill>
              </a:rPr>
              <a:t>new physical </a:t>
            </a:r>
            <a:r>
              <a:rPr lang="en-US" sz="2600" b="1" dirty="0" smtClean="0">
                <a:solidFill>
                  <a:srgbClr val="008000"/>
                </a:solidFill>
              </a:rPr>
              <a:t>principle </a:t>
            </a:r>
            <a:r>
              <a:rPr lang="en-US" sz="2600" dirty="0" smtClean="0"/>
              <a:t>that makes</a:t>
            </a:r>
          </a:p>
          <a:p>
            <a:r>
              <a:rPr lang="en-US" sz="2600" b="1" dirty="0" smtClean="0">
                <a:solidFill>
                  <a:srgbClr val="008000"/>
                </a:solidFill>
              </a:rPr>
              <a:t>quantum computers impossible?</a:t>
            </a:r>
          </a:p>
          <a:p>
            <a:endParaRPr lang="en-US" sz="2600" dirty="0" smtClean="0"/>
          </a:p>
          <a:p>
            <a:r>
              <a:rPr lang="en-US" sz="2600" b="1" dirty="0" smtClean="0">
                <a:solidFill>
                  <a:srgbClr val="FF0000"/>
                </a:solidFill>
              </a:rPr>
              <a:t>Answer 2: </a:t>
            </a:r>
            <a:r>
              <a:rPr lang="en-US" sz="2600" b="1" dirty="0" smtClean="0">
                <a:solidFill>
                  <a:srgbClr val="008000"/>
                </a:solidFill>
              </a:rPr>
              <a:t>QIS</a:t>
            </a:r>
            <a:r>
              <a:rPr lang="en-US" sz="2600" dirty="0" smtClean="0"/>
              <a:t> is interesting and </a:t>
            </a:r>
            <a:r>
              <a:rPr lang="en-US" sz="2600" b="1" dirty="0" smtClean="0">
                <a:solidFill>
                  <a:srgbClr val="008000"/>
                </a:solidFill>
              </a:rPr>
              <a:t>useful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008000"/>
                </a:solidFill>
              </a:rPr>
              <a:t>independent</a:t>
            </a:r>
            <a:r>
              <a:rPr lang="en-US" sz="2600" dirty="0" smtClean="0"/>
              <a:t> of building a </a:t>
            </a:r>
            <a:r>
              <a:rPr lang="en-US" sz="2600" b="1" dirty="0" smtClean="0">
                <a:solidFill>
                  <a:srgbClr val="008000"/>
                </a:solidFill>
              </a:rPr>
              <a:t>quantum computer </a:t>
            </a:r>
            <a:endParaRPr lang="en-US" sz="2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3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Approximation in NP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88" y="1097268"/>
            <a:ext cx="853281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(B., Harrow ‘12) </a:t>
            </a:r>
            <a:r>
              <a:rPr lang="en-US" sz="2200" dirty="0" smtClean="0"/>
              <a:t>Let </a:t>
            </a:r>
            <a:r>
              <a:rPr lang="en-US" sz="2200" dirty="0" smtClean="0">
                <a:solidFill>
                  <a:srgbClr val="FF0000"/>
                </a:solidFill>
              </a:rPr>
              <a:t>H</a:t>
            </a:r>
            <a:r>
              <a:rPr lang="en-US" sz="2200" dirty="0" smtClean="0"/>
              <a:t> be a </a:t>
            </a:r>
            <a:r>
              <a:rPr lang="en-US" sz="22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/>
              <a:t>-local Hamiltonian on </a:t>
            </a:r>
            <a:r>
              <a:rPr lang="en-US" sz="2200" dirty="0" err="1" smtClean="0"/>
              <a:t>qu</a:t>
            </a:r>
            <a:r>
              <a:rPr lang="en-US" sz="2200" dirty="0" err="1" smtClean="0">
                <a:solidFill>
                  <a:srgbClr val="FF0000"/>
                </a:solidFill>
              </a:rPr>
              <a:t>d</a:t>
            </a:r>
            <a:r>
              <a:rPr lang="en-US" sz="2200" dirty="0" err="1" smtClean="0"/>
              <a:t>its</a:t>
            </a:r>
            <a:r>
              <a:rPr lang="en-US" sz="2200" dirty="0" smtClean="0"/>
              <a:t> with interaction graph </a:t>
            </a:r>
            <a:r>
              <a:rPr lang="en-US" sz="2200" dirty="0" smtClean="0">
                <a:solidFill>
                  <a:srgbClr val="FF0000"/>
                </a:solidFill>
              </a:rPr>
              <a:t>G(V, E)</a:t>
            </a:r>
            <a:r>
              <a:rPr lang="en-US" sz="2200" dirty="0"/>
              <a:t> </a:t>
            </a:r>
            <a:r>
              <a:rPr lang="en-US" sz="2200" dirty="0" smtClean="0"/>
              <a:t>and </a:t>
            </a:r>
            <a:r>
              <a:rPr lang="en-US" sz="2200" dirty="0" smtClean="0">
                <a:solidFill>
                  <a:srgbClr val="FF0000"/>
                </a:solidFill>
              </a:rPr>
              <a:t>|E|</a:t>
            </a:r>
            <a:r>
              <a:rPr lang="en-US" sz="2200" dirty="0" smtClean="0"/>
              <a:t> local terms.</a:t>
            </a:r>
          </a:p>
          <a:p>
            <a:endParaRPr lang="en-US" sz="1000" dirty="0" smtClean="0"/>
          </a:p>
          <a:p>
            <a:r>
              <a:rPr lang="en-US" sz="2200" dirty="0" smtClean="0"/>
              <a:t>Let </a:t>
            </a:r>
            <a:r>
              <a:rPr lang="en-US" sz="2200" dirty="0" smtClean="0">
                <a:solidFill>
                  <a:srgbClr val="FF0000"/>
                </a:solidFill>
              </a:rPr>
              <a:t>{X</a:t>
            </a:r>
            <a:r>
              <a:rPr lang="en-US" sz="2200" baseline="-25000" dirty="0" smtClean="0">
                <a:solidFill>
                  <a:srgbClr val="FF0000"/>
                </a:solidFill>
              </a:rPr>
              <a:t>i</a:t>
            </a:r>
            <a:r>
              <a:rPr lang="en-US" sz="2200" dirty="0" smtClean="0">
                <a:solidFill>
                  <a:srgbClr val="FF0000"/>
                </a:solidFill>
              </a:rPr>
              <a:t>} </a:t>
            </a:r>
            <a:r>
              <a:rPr lang="en-US" sz="2200" dirty="0" smtClean="0"/>
              <a:t>be a partition of the sites with each </a:t>
            </a:r>
            <a:r>
              <a:rPr lang="en-US" sz="2200" dirty="0" smtClean="0">
                <a:solidFill>
                  <a:srgbClr val="FF0000"/>
                </a:solidFill>
              </a:rPr>
              <a:t>X</a:t>
            </a:r>
            <a:r>
              <a:rPr lang="en-US" sz="2200" baseline="-25000" dirty="0" smtClean="0">
                <a:solidFill>
                  <a:srgbClr val="FF0000"/>
                </a:solidFill>
              </a:rPr>
              <a:t>i</a:t>
            </a:r>
            <a:r>
              <a:rPr lang="en-US" sz="2200" dirty="0" smtClean="0"/>
              <a:t> having </a:t>
            </a:r>
            <a:r>
              <a:rPr lang="en-US" sz="2200" dirty="0" smtClean="0">
                <a:solidFill>
                  <a:srgbClr val="FF0000"/>
                </a:solidFill>
              </a:rPr>
              <a:t>m</a:t>
            </a:r>
            <a:r>
              <a:rPr lang="en-US" sz="2200" dirty="0" smtClean="0"/>
              <a:t> sites. </a:t>
            </a:r>
          </a:p>
          <a:p>
            <a:r>
              <a:rPr lang="en-US" sz="2200" dirty="0" smtClean="0"/>
              <a:t>Then there are products states </a:t>
            </a:r>
            <a:r>
              <a:rPr lang="en-US" sz="2200" dirty="0" err="1" smtClean="0">
                <a:solidFill>
                  <a:srgbClr val="FF0000"/>
                </a:solidFill>
              </a:rPr>
              <a:t>ψ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200" dirty="0" smtClean="0"/>
              <a:t> in </a:t>
            </a:r>
            <a:r>
              <a:rPr lang="en-US" sz="2200" dirty="0" smtClean="0">
                <a:solidFill>
                  <a:srgbClr val="FF0000"/>
                </a:solidFill>
              </a:rPr>
              <a:t>X</a:t>
            </a:r>
            <a:r>
              <a:rPr lang="en-US" sz="2200" baseline="-25000" dirty="0" smtClean="0">
                <a:solidFill>
                  <a:srgbClr val="FF0000"/>
                </a:solidFill>
              </a:rPr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s.t.</a:t>
            </a:r>
            <a:r>
              <a:rPr lang="en-US" sz="2200" dirty="0" smtClean="0"/>
              <a:t> </a:t>
            </a:r>
            <a:endParaRPr lang="en-US" sz="2200" dirty="0"/>
          </a:p>
          <a:p>
            <a:endParaRPr lang="en-US" sz="2200" dirty="0" smtClean="0">
              <a:solidFill>
                <a:srgbClr val="000090"/>
              </a:solidFill>
            </a:endParaRPr>
          </a:p>
          <a:p>
            <a:endParaRPr lang="en-US" sz="2200" dirty="0">
              <a:solidFill>
                <a:srgbClr val="00009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924180"/>
              </p:ext>
            </p:extLst>
          </p:nvPr>
        </p:nvGraphicFramePr>
        <p:xfrm>
          <a:off x="320675" y="2547904"/>
          <a:ext cx="860742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2" name="Equation" r:id="rId3" imgW="4381500" imgH="533400" progId="Equation.3">
                  <p:embed/>
                </p:oleObj>
              </mc:Choice>
              <mc:Fallback>
                <p:oleObj name="Equation" r:id="rId3" imgW="43815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2547904"/>
                        <a:ext cx="8607425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7093" y="4159250"/>
            <a:ext cx="397740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FF0000"/>
                </a:solidFill>
              </a:rPr>
              <a:t>E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500" baseline="-250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         </a:t>
            </a:r>
            <a:r>
              <a:rPr lang="en-US" sz="2500" dirty="0" smtClean="0"/>
              <a:t>: expectation over X</a:t>
            </a:r>
            <a:r>
              <a:rPr lang="en-US" sz="2500" baseline="-25000" dirty="0" smtClean="0"/>
              <a:t>i</a:t>
            </a:r>
            <a:endParaRPr lang="en-US" sz="2500" dirty="0" smtClean="0"/>
          </a:p>
          <a:p>
            <a:r>
              <a:rPr lang="en-US" sz="2500" dirty="0" err="1" smtClean="0">
                <a:solidFill>
                  <a:srgbClr val="FF0000"/>
                </a:solidFill>
              </a:rPr>
              <a:t>deg</a:t>
            </a:r>
            <a:r>
              <a:rPr lang="en-US" sz="2500" dirty="0" smtClean="0">
                <a:solidFill>
                  <a:srgbClr val="FF0000"/>
                </a:solidFill>
              </a:rPr>
              <a:t>(G) </a:t>
            </a:r>
            <a:r>
              <a:rPr lang="en-US" sz="2500" dirty="0" smtClean="0"/>
              <a:t>: degree of G</a:t>
            </a:r>
          </a:p>
          <a:p>
            <a:r>
              <a:rPr lang="en-US" sz="2500" dirty="0" err="1" smtClean="0">
                <a:solidFill>
                  <a:srgbClr val="FF0000"/>
                </a:solidFill>
              </a:rPr>
              <a:t>Φ</a:t>
            </a:r>
            <a:r>
              <a:rPr lang="en-US" sz="2500" dirty="0" smtClean="0">
                <a:solidFill>
                  <a:srgbClr val="FF0000"/>
                </a:solidFill>
              </a:rPr>
              <a:t>(X</a:t>
            </a:r>
            <a:r>
              <a:rPr lang="en-US" sz="2500" baseline="-25000" dirty="0" smtClean="0">
                <a:solidFill>
                  <a:srgbClr val="FF0000"/>
                </a:solidFill>
              </a:rPr>
              <a:t>i</a:t>
            </a:r>
            <a:r>
              <a:rPr lang="en-US" sz="2500" dirty="0" smtClean="0">
                <a:solidFill>
                  <a:srgbClr val="FF0000"/>
                </a:solidFill>
              </a:rPr>
              <a:t>)    </a:t>
            </a:r>
            <a:r>
              <a:rPr lang="en-US" sz="2500" dirty="0" smtClean="0"/>
              <a:t>: expansion of X</a:t>
            </a:r>
            <a:r>
              <a:rPr lang="en-US" sz="2500" baseline="-25000" dirty="0" smtClean="0"/>
              <a:t>i</a:t>
            </a:r>
            <a:endParaRPr lang="en-US" sz="2500" dirty="0" smtClean="0"/>
          </a:p>
          <a:p>
            <a:r>
              <a:rPr lang="en-US" sz="2500" dirty="0" smtClean="0">
                <a:solidFill>
                  <a:srgbClr val="FF0000"/>
                </a:solidFill>
              </a:rPr>
              <a:t>S(X</a:t>
            </a:r>
            <a:r>
              <a:rPr lang="en-US" sz="2500" baseline="-25000" dirty="0" smtClean="0">
                <a:solidFill>
                  <a:srgbClr val="FF0000"/>
                </a:solidFill>
              </a:rPr>
              <a:t>i</a:t>
            </a:r>
            <a:r>
              <a:rPr lang="en-US" sz="2500" dirty="0" smtClean="0">
                <a:solidFill>
                  <a:srgbClr val="FF0000"/>
                </a:solidFill>
              </a:rPr>
              <a:t>)     </a:t>
            </a:r>
            <a:r>
              <a:rPr lang="en-US" sz="2500" dirty="0" smtClean="0"/>
              <a:t>: entropy of </a:t>
            </a:r>
          </a:p>
          <a:p>
            <a:r>
              <a:rPr lang="en-US" sz="2500" dirty="0" smtClean="0"/>
              <a:t>               </a:t>
            </a:r>
            <a:r>
              <a:rPr lang="en-US" sz="2500" dirty="0" err="1" smtClean="0"/>
              <a:t>groundstate</a:t>
            </a:r>
            <a:r>
              <a:rPr lang="en-US" sz="2500" dirty="0" smtClean="0"/>
              <a:t> in X</a:t>
            </a:r>
            <a:r>
              <a:rPr lang="en-US" sz="2500" baseline="-25000" dirty="0" smtClean="0"/>
              <a:t>i</a:t>
            </a:r>
            <a:endParaRPr lang="en-US" sz="2500" dirty="0" smtClean="0"/>
          </a:p>
        </p:txBody>
      </p:sp>
      <p:sp>
        <p:nvSpPr>
          <p:cNvPr id="121" name="Oval 120"/>
          <p:cNvSpPr/>
          <p:nvPr/>
        </p:nvSpPr>
        <p:spPr>
          <a:xfrm>
            <a:off x="4654904" y="415925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4406901" y="3978275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5034845" y="415925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882445" y="477731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848931" y="446404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541133" y="457252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349700" y="426772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242633" y="457252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6303082" y="399732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6055079" y="3816348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6683023" y="399732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6530623" y="461538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6497109" y="430212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189311" y="441060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6997878" y="410580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890811" y="441060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685368" y="525973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5437365" y="5078762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6065309" y="525973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5912909" y="587780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5879395" y="556453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5571597" y="567301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380164" y="536821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273097" y="567301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7800623" y="389307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552620" y="3712104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8180564" y="389307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8028164" y="451114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7994650" y="419787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7686852" y="430635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8495419" y="400155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8388352" y="430635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366355" y="525973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7118352" y="5078762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7746296" y="525973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7593896" y="587780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560382" y="556453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252584" y="567301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8061151" y="536821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7954084" y="567301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4768673" y="5089525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5" name="Straight Connector 164"/>
          <p:cNvCxnSpPr>
            <a:stCxn id="129" idx="0"/>
            <a:endCxn id="138" idx="0"/>
          </p:cNvCxnSpPr>
          <p:nvPr/>
        </p:nvCxnSpPr>
        <p:spPr>
          <a:xfrm>
            <a:off x="5356404" y="4572528"/>
            <a:ext cx="442735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24" idx="2"/>
            <a:endCxn id="158" idx="4"/>
          </p:cNvCxnSpPr>
          <p:nvPr/>
        </p:nvCxnSpPr>
        <p:spPr>
          <a:xfrm>
            <a:off x="5034845" y="4267729"/>
            <a:ext cx="2639308" cy="1513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51" idx="4"/>
            <a:endCxn id="145" idx="4"/>
          </p:cNvCxnSpPr>
          <p:nvPr/>
        </p:nvCxnSpPr>
        <p:spPr>
          <a:xfrm flipH="1">
            <a:off x="6386868" y="4523315"/>
            <a:ext cx="1413755" cy="1366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26" idx="2"/>
            <a:endCxn id="143" idx="1"/>
          </p:cNvCxnSpPr>
          <p:nvPr/>
        </p:nvCxnSpPr>
        <p:spPr>
          <a:xfrm>
            <a:off x="4848931" y="4572528"/>
            <a:ext cx="755989" cy="11322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21" idx="5"/>
            <a:endCxn id="129" idx="3"/>
          </p:cNvCxnSpPr>
          <p:nvPr/>
        </p:nvCxnSpPr>
        <p:spPr>
          <a:xfrm>
            <a:off x="4849122" y="4344435"/>
            <a:ext cx="426834" cy="4132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34" idx="3"/>
            <a:endCxn id="141" idx="3"/>
          </p:cNvCxnSpPr>
          <p:nvPr/>
        </p:nvCxnSpPr>
        <p:spPr>
          <a:xfrm flipH="1">
            <a:off x="5946232" y="4487307"/>
            <a:ext cx="584200" cy="1575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30" idx="4"/>
            <a:endCxn id="148" idx="2"/>
          </p:cNvCxnSpPr>
          <p:nvPr/>
        </p:nvCxnSpPr>
        <p:spPr>
          <a:xfrm flipV="1">
            <a:off x="6416853" y="4001558"/>
            <a:ext cx="1763711" cy="212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50" idx="3"/>
            <a:endCxn id="157" idx="1"/>
          </p:cNvCxnSpPr>
          <p:nvPr/>
        </p:nvCxnSpPr>
        <p:spPr>
          <a:xfrm flipH="1">
            <a:off x="7627219" y="4383063"/>
            <a:ext cx="400754" cy="1526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61" idx="6"/>
            <a:endCxn id="128" idx="1"/>
          </p:cNvCxnSpPr>
          <p:nvPr/>
        </p:nvCxnSpPr>
        <p:spPr>
          <a:xfrm flipH="1" flipV="1">
            <a:off x="5383023" y="4299502"/>
            <a:ext cx="2798602" cy="1481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53" idx="4"/>
            <a:endCxn id="160" idx="0"/>
          </p:cNvCxnSpPr>
          <p:nvPr/>
        </p:nvCxnSpPr>
        <p:spPr>
          <a:xfrm flipH="1">
            <a:off x="8174922" y="4523315"/>
            <a:ext cx="327201" cy="8449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40" idx="4"/>
            <a:endCxn id="127" idx="4"/>
          </p:cNvCxnSpPr>
          <p:nvPr/>
        </p:nvCxnSpPr>
        <p:spPr>
          <a:xfrm flipH="1" flipV="1">
            <a:off x="4654904" y="4789486"/>
            <a:ext cx="1524176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44" idx="0"/>
            <a:endCxn id="133" idx="0"/>
          </p:cNvCxnSpPr>
          <p:nvPr/>
        </p:nvCxnSpPr>
        <p:spPr>
          <a:xfrm flipV="1">
            <a:off x="6493935" y="4615389"/>
            <a:ext cx="150459" cy="75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30" idx="4"/>
            <a:endCxn id="143" idx="7"/>
          </p:cNvCxnSpPr>
          <p:nvPr/>
        </p:nvCxnSpPr>
        <p:spPr>
          <a:xfrm flipH="1">
            <a:off x="5765815" y="4214281"/>
            <a:ext cx="651038" cy="14905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48" idx="2"/>
            <a:endCxn id="150" idx="2"/>
          </p:cNvCxnSpPr>
          <p:nvPr/>
        </p:nvCxnSpPr>
        <p:spPr>
          <a:xfrm flipH="1">
            <a:off x="7994650" y="4001558"/>
            <a:ext cx="185914" cy="304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52" idx="5"/>
            <a:endCxn id="137" idx="5"/>
          </p:cNvCxnSpPr>
          <p:nvPr/>
        </p:nvCxnSpPr>
        <p:spPr>
          <a:xfrm flipH="1">
            <a:off x="7085029" y="4186743"/>
            <a:ext cx="1604608" cy="4090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37" idx="4"/>
            <a:endCxn id="159" idx="1"/>
          </p:cNvCxnSpPr>
          <p:nvPr/>
        </p:nvCxnSpPr>
        <p:spPr>
          <a:xfrm>
            <a:off x="7004582" y="4627559"/>
            <a:ext cx="281325" cy="10772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/>
        </p:nvSpPr>
        <p:spPr>
          <a:xfrm>
            <a:off x="8615893" y="4728103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8" name="Straight Connector 197"/>
          <p:cNvCxnSpPr>
            <a:stCxn id="137" idx="6"/>
            <a:endCxn id="134" idx="0"/>
          </p:cNvCxnSpPr>
          <p:nvPr/>
        </p:nvCxnSpPr>
        <p:spPr>
          <a:xfrm flipH="1" flipV="1">
            <a:off x="6610880" y="4302122"/>
            <a:ext cx="507472" cy="216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24" idx="7"/>
            <a:endCxn id="130" idx="2"/>
          </p:cNvCxnSpPr>
          <p:nvPr/>
        </p:nvCxnSpPr>
        <p:spPr>
          <a:xfrm flipV="1">
            <a:off x="5229063" y="4105802"/>
            <a:ext cx="1074019" cy="852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6770865" y="4871681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Rectangular Callout 67"/>
          <p:cNvSpPr/>
          <p:nvPr/>
        </p:nvSpPr>
        <p:spPr>
          <a:xfrm>
            <a:off x="2857324" y="4145491"/>
            <a:ext cx="5865635" cy="2442634"/>
          </a:xfrm>
          <a:prstGeom prst="wedgeRectCallout">
            <a:avLst>
              <a:gd name="adj1" fmla="val 354"/>
              <a:gd name="adj2" fmla="val -83975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015898" y="4325406"/>
            <a:ext cx="570706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Approximation in terms of </a:t>
            </a:r>
            <a:r>
              <a:rPr lang="en-US" sz="2500" dirty="0" smtClean="0">
                <a:solidFill>
                  <a:srgbClr val="FF0000"/>
                </a:solidFill>
              </a:rPr>
              <a:t>3</a:t>
            </a:r>
            <a:r>
              <a:rPr lang="en-US" sz="2500" dirty="0" smtClean="0"/>
              <a:t> parameters</a:t>
            </a:r>
            <a:r>
              <a:rPr lang="en-US" dirty="0" smtClean="0"/>
              <a:t>:</a:t>
            </a:r>
          </a:p>
          <a:p>
            <a:r>
              <a:rPr lang="en-US" sz="2500" dirty="0" smtClean="0"/>
              <a:t> </a:t>
            </a:r>
            <a:endParaRPr lang="en-US" sz="2500" dirty="0"/>
          </a:p>
          <a:p>
            <a:pPr marL="342900" indent="-342900">
              <a:buAutoNum type="arabicPeriod"/>
            </a:pP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Average expansion</a:t>
            </a:r>
          </a:p>
          <a:p>
            <a:pPr marL="342900" indent="-342900">
              <a:buAutoNum type="arabicPeriod"/>
            </a:pP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Degree interaction graph</a:t>
            </a:r>
          </a:p>
          <a:p>
            <a:pPr marL="342900" indent="-342900">
              <a:buAutoNum type="arabicPeriod"/>
            </a:pP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Average entanglement </a:t>
            </a:r>
            <a:r>
              <a:rPr lang="en-US" sz="2500" dirty="0" err="1" smtClean="0"/>
              <a:t>groundstate</a:t>
            </a:r>
            <a:endParaRPr lang="en-US" sz="2500" dirty="0"/>
          </a:p>
        </p:txBody>
      </p:sp>
      <p:sp>
        <p:nvSpPr>
          <p:cNvPr id="70" name="Rectangle 69"/>
          <p:cNvSpPr/>
          <p:nvPr/>
        </p:nvSpPr>
        <p:spPr>
          <a:xfrm>
            <a:off x="277093" y="1097268"/>
            <a:ext cx="8612908" cy="24936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2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77092" y="3232360"/>
            <a:ext cx="8612908" cy="1397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066332"/>
              </p:ext>
            </p:extLst>
          </p:nvPr>
        </p:nvGraphicFramePr>
        <p:xfrm>
          <a:off x="333800" y="1409701"/>
          <a:ext cx="860742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96" name="Equation" r:id="rId3" imgW="4381500" imgH="533400" progId="Equation.3">
                  <p:embed/>
                </p:oleObj>
              </mc:Choice>
              <mc:Fallback>
                <p:oleObj name="Equation" r:id="rId3" imgW="43815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00" y="1409701"/>
                        <a:ext cx="8607425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Approximation in terms of degree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33444" y="1541423"/>
            <a:ext cx="924278" cy="84042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5248" y="2524838"/>
            <a:ext cx="731837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N</a:t>
            </a:r>
            <a:r>
              <a:rPr lang="en-US" sz="2500" dirty="0" smtClean="0"/>
              <a:t>o classical analogue: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45248" y="3295211"/>
            <a:ext cx="80526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(PCP + parallel repetition)</a:t>
            </a:r>
            <a:r>
              <a:rPr lang="en-US" sz="2500" dirty="0" smtClean="0"/>
              <a:t> For all </a:t>
            </a:r>
            <a:r>
              <a:rPr lang="en-US" sz="2500" dirty="0" smtClean="0">
                <a:solidFill>
                  <a:srgbClr val="FF0000"/>
                </a:solidFill>
              </a:rPr>
              <a:t>α, β, </a:t>
            </a:r>
            <a:r>
              <a:rPr lang="en-US" sz="2500" dirty="0" err="1" smtClean="0">
                <a:solidFill>
                  <a:srgbClr val="FF0000"/>
                </a:solidFill>
              </a:rPr>
              <a:t>γ</a:t>
            </a:r>
            <a:r>
              <a:rPr lang="en-US" sz="2500" dirty="0" smtClean="0">
                <a:solidFill>
                  <a:srgbClr val="FF0000"/>
                </a:solidFill>
              </a:rPr>
              <a:t> &gt; 0 </a:t>
            </a:r>
            <a:r>
              <a:rPr lang="en-US" sz="2500" dirty="0" smtClean="0"/>
              <a:t>it’s NP-complete to determine whether a CSP </a:t>
            </a:r>
            <a:r>
              <a:rPr lang="en-US" sz="2500" i="1" dirty="0" smtClean="0"/>
              <a:t>C</a:t>
            </a:r>
            <a:r>
              <a:rPr lang="en-US" sz="2500" dirty="0" smtClean="0"/>
              <a:t> is </a:t>
            </a:r>
            <a:r>
              <a:rPr lang="en-US" sz="2500" dirty="0" err="1" smtClean="0"/>
              <a:t>s.t.</a:t>
            </a:r>
            <a:r>
              <a:rPr lang="en-US" sz="2500" dirty="0" smtClean="0"/>
              <a:t> </a:t>
            </a:r>
          </a:p>
          <a:p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                       </a:t>
            </a:r>
            <a:r>
              <a:rPr lang="en-US" sz="2500" dirty="0" err="1" smtClean="0">
                <a:solidFill>
                  <a:srgbClr val="FF0000"/>
                </a:solidFill>
              </a:rPr>
              <a:t>Unsat</a:t>
            </a:r>
            <a:r>
              <a:rPr lang="en-US" sz="2500" dirty="0" smtClean="0">
                <a:solidFill>
                  <a:srgbClr val="FF0000"/>
                </a:solidFill>
              </a:rPr>
              <a:t> = 0 </a:t>
            </a:r>
            <a:r>
              <a:rPr lang="en-US" sz="2500" dirty="0" smtClean="0"/>
              <a:t>or </a:t>
            </a:r>
            <a:r>
              <a:rPr lang="en-US" sz="2500" dirty="0" err="1" smtClean="0">
                <a:solidFill>
                  <a:srgbClr val="FF0000"/>
                </a:solidFill>
              </a:rPr>
              <a:t>Unsat</a:t>
            </a:r>
            <a:r>
              <a:rPr lang="en-US" sz="2500" dirty="0" smtClean="0">
                <a:solidFill>
                  <a:srgbClr val="FF0000"/>
                </a:solidFill>
              </a:rPr>
              <a:t> &gt;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α </a:t>
            </a:r>
            <a:r>
              <a:rPr lang="en-US" sz="2500" dirty="0" err="1" smtClean="0">
                <a:solidFill>
                  <a:srgbClr val="FF0000"/>
                </a:solidFill>
              </a:rPr>
              <a:t>Σ</a:t>
            </a:r>
            <a:r>
              <a:rPr lang="en-US" sz="2500" baseline="30000" dirty="0" smtClean="0">
                <a:solidFill>
                  <a:srgbClr val="FF0000"/>
                </a:solidFill>
              </a:rPr>
              <a:t>β</a:t>
            </a:r>
            <a:r>
              <a:rPr lang="en-US" sz="2500" dirty="0" smtClean="0">
                <a:solidFill>
                  <a:srgbClr val="FF0000"/>
                </a:solidFill>
              </a:rPr>
              <a:t>/</a:t>
            </a:r>
            <a:r>
              <a:rPr lang="en-US" sz="2500" dirty="0" err="1" smtClean="0">
                <a:solidFill>
                  <a:srgbClr val="FF0000"/>
                </a:solidFill>
              </a:rPr>
              <a:t>deg</a:t>
            </a:r>
            <a:r>
              <a:rPr lang="en-US" sz="2500" dirty="0" smtClean="0">
                <a:solidFill>
                  <a:srgbClr val="FF0000"/>
                </a:solidFill>
              </a:rPr>
              <a:t>(</a:t>
            </a:r>
            <a:r>
              <a:rPr lang="en-US" sz="2500" dirty="0">
                <a:solidFill>
                  <a:srgbClr val="FF0000"/>
                </a:solidFill>
              </a:rPr>
              <a:t>G</a:t>
            </a:r>
            <a:r>
              <a:rPr lang="en-US" sz="2500" dirty="0" smtClean="0">
                <a:solidFill>
                  <a:srgbClr val="FF0000"/>
                </a:solidFill>
              </a:rPr>
              <a:t>)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γ</a:t>
            </a:r>
            <a:r>
              <a:rPr lang="en-US" sz="2500" dirty="0" smtClean="0"/>
              <a:t> 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198" y="4896556"/>
            <a:ext cx="87668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 Parallel repetition: </a:t>
            </a:r>
            <a:r>
              <a:rPr lang="en-US" sz="2500" i="1" dirty="0" smtClean="0">
                <a:solidFill>
                  <a:srgbClr val="000000"/>
                </a:solidFill>
              </a:rPr>
              <a:t>C</a:t>
            </a:r>
            <a:r>
              <a:rPr lang="en-US" sz="2500" dirty="0" smtClean="0">
                <a:solidFill>
                  <a:srgbClr val="000000"/>
                </a:solidFill>
              </a:rPr>
              <a:t> -&gt; </a:t>
            </a:r>
            <a:r>
              <a:rPr lang="en-US" sz="2500" i="1" dirty="0" smtClean="0">
                <a:solidFill>
                  <a:srgbClr val="000000"/>
                </a:solidFill>
              </a:rPr>
              <a:t>C’</a:t>
            </a:r>
            <a:r>
              <a:rPr lang="en-US" sz="2500" dirty="0" smtClean="0">
                <a:solidFill>
                  <a:srgbClr val="000000"/>
                </a:solidFill>
              </a:rPr>
              <a:t>              </a:t>
            </a:r>
            <a:r>
              <a:rPr lang="en-US" sz="2500" dirty="0" smtClean="0">
                <a:solidFill>
                  <a:srgbClr val="008000"/>
                </a:solidFill>
              </a:rPr>
              <a:t> </a:t>
            </a:r>
            <a:r>
              <a:rPr lang="en-US" sz="2500" dirty="0" err="1" smtClean="0">
                <a:solidFill>
                  <a:srgbClr val="008000"/>
                </a:solidFill>
              </a:rPr>
              <a:t>i</a:t>
            </a:r>
            <a:r>
              <a:rPr lang="en-US" sz="2500" dirty="0" smtClean="0">
                <a:solidFill>
                  <a:srgbClr val="008000"/>
                </a:solidFill>
              </a:rPr>
              <a:t>.  </a:t>
            </a:r>
            <a:r>
              <a:rPr lang="en-US" sz="2500" dirty="0" err="1" smtClean="0">
                <a:solidFill>
                  <a:srgbClr val="000000"/>
                </a:solidFill>
              </a:rPr>
              <a:t>deg</a:t>
            </a:r>
            <a:r>
              <a:rPr lang="en-US" sz="2500" dirty="0" smtClean="0">
                <a:solidFill>
                  <a:srgbClr val="000000"/>
                </a:solidFill>
              </a:rPr>
              <a:t>(G’) = </a:t>
            </a:r>
            <a:r>
              <a:rPr lang="en-US" sz="2500" dirty="0" err="1" smtClean="0">
                <a:solidFill>
                  <a:srgbClr val="000000"/>
                </a:solidFill>
              </a:rPr>
              <a:t>deg</a:t>
            </a:r>
            <a:r>
              <a:rPr lang="en-US" sz="2500" dirty="0" smtClean="0">
                <a:solidFill>
                  <a:srgbClr val="000000"/>
                </a:solidFill>
              </a:rPr>
              <a:t>(G)</a:t>
            </a:r>
            <a:r>
              <a:rPr lang="en-US" sz="2500" baseline="30000" dirty="0" smtClean="0">
                <a:solidFill>
                  <a:srgbClr val="000000"/>
                </a:solidFill>
              </a:rPr>
              <a:t>k</a:t>
            </a:r>
            <a:r>
              <a:rPr lang="en-US" sz="2500" dirty="0" smtClean="0">
                <a:solidFill>
                  <a:srgbClr val="000000"/>
                </a:solidFill>
              </a:rPr>
              <a:t>                          </a:t>
            </a:r>
          </a:p>
          <a:p>
            <a:r>
              <a:rPr lang="en-US" sz="2500" dirty="0" smtClean="0">
                <a:solidFill>
                  <a:srgbClr val="000000"/>
                </a:solidFill>
              </a:rPr>
              <a:t>                                                            </a:t>
            </a:r>
            <a:r>
              <a:rPr lang="en-US" sz="2500" dirty="0" smtClean="0">
                <a:solidFill>
                  <a:srgbClr val="008000"/>
                </a:solidFill>
              </a:rPr>
              <a:t> ii.  </a:t>
            </a:r>
            <a:r>
              <a:rPr lang="en-US" sz="2500" dirty="0" err="1" smtClean="0">
                <a:solidFill>
                  <a:srgbClr val="000000"/>
                </a:solidFill>
              </a:rPr>
              <a:t>Σ</a:t>
            </a:r>
            <a:r>
              <a:rPr lang="en-US" sz="2500" dirty="0" smtClean="0">
                <a:solidFill>
                  <a:srgbClr val="000000"/>
                </a:solidFill>
              </a:rPr>
              <a:t>’ = </a:t>
            </a:r>
            <a:r>
              <a:rPr lang="en-US" sz="2500" dirty="0" err="1" smtClean="0">
                <a:solidFill>
                  <a:srgbClr val="000000"/>
                </a:solidFill>
              </a:rPr>
              <a:t>Σ</a:t>
            </a:r>
            <a:r>
              <a:rPr lang="en-US" sz="2500" baseline="30000" dirty="0" err="1" smtClean="0">
                <a:solidFill>
                  <a:srgbClr val="000000"/>
                </a:solidFill>
              </a:rPr>
              <a:t>k</a:t>
            </a:r>
            <a:endParaRPr lang="en-US" sz="2500" dirty="0" smtClean="0">
              <a:solidFill>
                <a:srgbClr val="000000"/>
              </a:solidFill>
            </a:endParaRPr>
          </a:p>
          <a:p>
            <a:r>
              <a:rPr lang="en-US" sz="2500" dirty="0" smtClean="0">
                <a:solidFill>
                  <a:srgbClr val="000000"/>
                </a:solidFill>
              </a:rPr>
              <a:t>                                                            </a:t>
            </a:r>
            <a:r>
              <a:rPr lang="en-US" sz="2500" dirty="0" smtClean="0">
                <a:solidFill>
                  <a:srgbClr val="008000"/>
                </a:solidFill>
              </a:rPr>
              <a:t> ii. </a:t>
            </a:r>
            <a:r>
              <a:rPr lang="en-US" sz="2500" dirty="0" err="1" smtClean="0">
                <a:solidFill>
                  <a:srgbClr val="000000"/>
                </a:solidFill>
              </a:rPr>
              <a:t>Unsat</a:t>
            </a:r>
            <a:r>
              <a:rPr lang="en-US" sz="2500" dirty="0" smtClean="0">
                <a:solidFill>
                  <a:srgbClr val="000000"/>
                </a:solidFill>
              </a:rPr>
              <a:t>(G’) &gt; </a:t>
            </a:r>
            <a:r>
              <a:rPr lang="en-US" sz="2500" dirty="0" err="1" smtClean="0">
                <a:solidFill>
                  <a:srgbClr val="000000"/>
                </a:solidFill>
              </a:rPr>
              <a:t>Unsat</a:t>
            </a:r>
            <a:r>
              <a:rPr lang="en-US" sz="2500" dirty="0" smtClean="0">
                <a:solidFill>
                  <a:srgbClr val="000000"/>
                </a:solidFill>
              </a:rPr>
              <a:t>(G)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198" y="6231862"/>
            <a:ext cx="85128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Raz</a:t>
            </a:r>
            <a:r>
              <a:rPr lang="en-US" sz="2200" dirty="0" smtClean="0">
                <a:solidFill>
                  <a:srgbClr val="000090"/>
                </a:solidFill>
              </a:rPr>
              <a:t> ‘00) </a:t>
            </a:r>
            <a:r>
              <a:rPr lang="en-US" sz="2500" dirty="0" smtClean="0"/>
              <a:t>even showed </a:t>
            </a:r>
            <a:r>
              <a:rPr lang="en-US" sz="2500" dirty="0" err="1">
                <a:solidFill>
                  <a:srgbClr val="000000"/>
                </a:solidFill>
              </a:rPr>
              <a:t>Unsat</a:t>
            </a:r>
            <a:r>
              <a:rPr lang="en-US" sz="2500" dirty="0">
                <a:solidFill>
                  <a:srgbClr val="000000"/>
                </a:solidFill>
              </a:rPr>
              <a:t>(G’</a:t>
            </a:r>
            <a:r>
              <a:rPr lang="en-US" sz="2500" dirty="0" smtClean="0">
                <a:solidFill>
                  <a:srgbClr val="000000"/>
                </a:solidFill>
              </a:rPr>
              <a:t>) approaches 1 exponentially fast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6805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ular Callout 12"/>
          <p:cNvSpPr/>
          <p:nvPr/>
        </p:nvSpPr>
        <p:spPr>
          <a:xfrm>
            <a:off x="333801" y="5842001"/>
            <a:ext cx="8556200" cy="843346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673069"/>
              </p:ext>
            </p:extLst>
          </p:nvPr>
        </p:nvGraphicFramePr>
        <p:xfrm>
          <a:off x="333800" y="1409701"/>
          <a:ext cx="860742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20" name="Equation" r:id="rId3" imgW="4381500" imgH="533400" progId="Equation.3">
                  <p:embed/>
                </p:oleObj>
              </mc:Choice>
              <mc:Fallback>
                <p:oleObj name="Equation" r:id="rId3" imgW="43815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00" y="1409701"/>
                        <a:ext cx="8607425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Approximation in terms of degree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33444" y="1541423"/>
            <a:ext cx="924278" cy="84042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5248" y="2524838"/>
            <a:ext cx="731837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N</a:t>
            </a:r>
            <a:r>
              <a:rPr lang="en-US" sz="2500" dirty="0" smtClean="0"/>
              <a:t>o classical analogue: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45248" y="3295211"/>
            <a:ext cx="80526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(PCP + parallel repetition)</a:t>
            </a:r>
            <a:r>
              <a:rPr lang="en-US" sz="2500" dirty="0" smtClean="0"/>
              <a:t> For all </a:t>
            </a:r>
            <a:r>
              <a:rPr lang="en-US" sz="2500" dirty="0" smtClean="0">
                <a:solidFill>
                  <a:srgbClr val="FF0000"/>
                </a:solidFill>
              </a:rPr>
              <a:t>α, β, </a:t>
            </a:r>
            <a:r>
              <a:rPr lang="en-US" sz="2500" dirty="0" err="1" smtClean="0">
                <a:solidFill>
                  <a:srgbClr val="FF0000"/>
                </a:solidFill>
              </a:rPr>
              <a:t>γ</a:t>
            </a:r>
            <a:r>
              <a:rPr lang="en-US" sz="2500" dirty="0" smtClean="0">
                <a:solidFill>
                  <a:srgbClr val="FF0000"/>
                </a:solidFill>
              </a:rPr>
              <a:t> &gt; 0 </a:t>
            </a:r>
            <a:r>
              <a:rPr lang="en-US" sz="2500" dirty="0" smtClean="0"/>
              <a:t>it’s NP-complete to determine whether a CSP </a:t>
            </a:r>
            <a:r>
              <a:rPr lang="en-US" sz="2500" i="1" dirty="0" smtClean="0"/>
              <a:t>C</a:t>
            </a:r>
            <a:r>
              <a:rPr lang="en-US" sz="2500" dirty="0" smtClean="0"/>
              <a:t> is </a:t>
            </a:r>
            <a:r>
              <a:rPr lang="en-US" sz="2500" dirty="0" err="1" smtClean="0"/>
              <a:t>s.t.</a:t>
            </a:r>
            <a:r>
              <a:rPr lang="en-US" sz="2500" dirty="0" smtClean="0"/>
              <a:t> </a:t>
            </a:r>
          </a:p>
          <a:p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                       </a:t>
            </a:r>
            <a:r>
              <a:rPr lang="en-US" sz="2500" dirty="0" err="1" smtClean="0">
                <a:solidFill>
                  <a:srgbClr val="FF0000"/>
                </a:solidFill>
              </a:rPr>
              <a:t>Unsat</a:t>
            </a:r>
            <a:r>
              <a:rPr lang="en-US" sz="2500" dirty="0" smtClean="0">
                <a:solidFill>
                  <a:srgbClr val="FF0000"/>
                </a:solidFill>
              </a:rPr>
              <a:t> = 0 </a:t>
            </a:r>
            <a:r>
              <a:rPr lang="en-US" sz="2500" dirty="0" smtClean="0"/>
              <a:t>or </a:t>
            </a:r>
            <a:r>
              <a:rPr lang="en-US" sz="2500" dirty="0" err="1" smtClean="0">
                <a:solidFill>
                  <a:srgbClr val="FF0000"/>
                </a:solidFill>
              </a:rPr>
              <a:t>Unsat</a:t>
            </a:r>
            <a:r>
              <a:rPr lang="en-US" sz="2500" dirty="0" smtClean="0">
                <a:solidFill>
                  <a:srgbClr val="FF0000"/>
                </a:solidFill>
              </a:rPr>
              <a:t> &gt;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α </a:t>
            </a:r>
            <a:r>
              <a:rPr lang="en-US" sz="2500" dirty="0" err="1" smtClean="0">
                <a:solidFill>
                  <a:srgbClr val="FF0000"/>
                </a:solidFill>
              </a:rPr>
              <a:t>Σ</a:t>
            </a:r>
            <a:r>
              <a:rPr lang="en-US" sz="2500" baseline="30000" dirty="0" smtClean="0">
                <a:solidFill>
                  <a:srgbClr val="FF0000"/>
                </a:solidFill>
              </a:rPr>
              <a:t>β</a:t>
            </a:r>
            <a:r>
              <a:rPr lang="en-US" sz="2500" dirty="0" smtClean="0">
                <a:solidFill>
                  <a:srgbClr val="FF0000"/>
                </a:solidFill>
              </a:rPr>
              <a:t>/</a:t>
            </a:r>
            <a:r>
              <a:rPr lang="en-US" sz="2500" dirty="0" err="1" smtClean="0">
                <a:solidFill>
                  <a:srgbClr val="FF0000"/>
                </a:solidFill>
              </a:rPr>
              <a:t>deg</a:t>
            </a:r>
            <a:r>
              <a:rPr lang="en-US" sz="2500" dirty="0" smtClean="0">
                <a:solidFill>
                  <a:srgbClr val="FF0000"/>
                </a:solidFill>
              </a:rPr>
              <a:t>(G)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γ</a:t>
            </a:r>
            <a:r>
              <a:rPr lang="en-US" sz="2500" dirty="0" smtClean="0"/>
              <a:t> 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7" y="4827764"/>
            <a:ext cx="804068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Contrast: </a:t>
            </a:r>
            <a:r>
              <a:rPr lang="en-US" sz="2500" dirty="0" smtClean="0"/>
              <a:t>It’s in NP determine whether a Hamiltonian H is </a:t>
            </a:r>
            <a:r>
              <a:rPr lang="en-US" sz="2500" dirty="0" err="1" smtClean="0"/>
              <a:t>s.t</a:t>
            </a:r>
            <a:r>
              <a:rPr lang="en-US" sz="2500" dirty="0" smtClean="0"/>
              <a:t>  </a:t>
            </a:r>
          </a:p>
          <a:p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                          E</a:t>
            </a:r>
            <a:r>
              <a:rPr lang="en-US" sz="2500" baseline="-25000" dirty="0" smtClean="0">
                <a:solidFill>
                  <a:srgbClr val="FF0000"/>
                </a:solidFill>
              </a:rPr>
              <a:t>0</a:t>
            </a:r>
            <a:r>
              <a:rPr lang="en-US" sz="2500" dirty="0" smtClean="0">
                <a:solidFill>
                  <a:srgbClr val="FF0000"/>
                </a:solidFill>
              </a:rPr>
              <a:t>(H)=0</a:t>
            </a:r>
            <a:r>
              <a:rPr lang="en-US" sz="2500" dirty="0" smtClean="0"/>
              <a:t> </a:t>
            </a:r>
            <a:r>
              <a:rPr lang="en-US" sz="2500" dirty="0"/>
              <a:t>or </a:t>
            </a:r>
            <a:r>
              <a:rPr lang="en-US" sz="2500" dirty="0" smtClean="0">
                <a:solidFill>
                  <a:srgbClr val="FF0000"/>
                </a:solidFill>
              </a:rPr>
              <a:t>E</a:t>
            </a:r>
            <a:r>
              <a:rPr lang="en-US" sz="2500" baseline="-25000" dirty="0" smtClean="0">
                <a:solidFill>
                  <a:srgbClr val="FF0000"/>
                </a:solidFill>
              </a:rPr>
              <a:t>0</a:t>
            </a:r>
            <a:r>
              <a:rPr lang="en-US" sz="2500" dirty="0">
                <a:solidFill>
                  <a:srgbClr val="FF0000"/>
                </a:solidFill>
              </a:rPr>
              <a:t>(H</a:t>
            </a:r>
            <a:r>
              <a:rPr lang="en-US" sz="2500" dirty="0" smtClean="0">
                <a:solidFill>
                  <a:srgbClr val="FF0000"/>
                </a:solidFill>
              </a:rPr>
              <a:t>) &gt; αd</a:t>
            </a:r>
            <a:r>
              <a:rPr lang="en-US" sz="2500" baseline="30000" dirty="0" smtClean="0">
                <a:solidFill>
                  <a:srgbClr val="FF0000"/>
                </a:solidFill>
              </a:rPr>
              <a:t>3/4</a:t>
            </a:r>
            <a:r>
              <a:rPr lang="en-US" sz="2500" dirty="0" smtClean="0">
                <a:solidFill>
                  <a:srgbClr val="FF0000"/>
                </a:solidFill>
              </a:rPr>
              <a:t>/</a:t>
            </a:r>
            <a:r>
              <a:rPr lang="en-US" sz="2500" dirty="0" err="1" smtClean="0">
                <a:solidFill>
                  <a:srgbClr val="FF0000"/>
                </a:solidFill>
              </a:rPr>
              <a:t>deg</a:t>
            </a:r>
            <a:r>
              <a:rPr lang="en-US" sz="2500" dirty="0" smtClean="0">
                <a:solidFill>
                  <a:srgbClr val="FF0000"/>
                </a:solidFill>
              </a:rPr>
              <a:t>(G)</a:t>
            </a:r>
            <a:r>
              <a:rPr lang="en-US" sz="2500" baseline="30000" dirty="0" smtClean="0">
                <a:solidFill>
                  <a:srgbClr val="FF0000"/>
                </a:solidFill>
              </a:rPr>
              <a:t>1/8</a:t>
            </a:r>
          </a:p>
          <a:p>
            <a:endParaRPr lang="en-US" sz="1500" dirty="0" smtClean="0">
              <a:solidFill>
                <a:srgbClr val="FF0000"/>
              </a:solidFill>
            </a:endParaRPr>
          </a:p>
          <a:p>
            <a:pPr algn="ctr"/>
            <a:r>
              <a:rPr lang="en-US" sz="2500" dirty="0" smtClean="0"/>
              <a:t>Quantum generalizations of PCP </a:t>
            </a:r>
            <a:r>
              <a:rPr lang="en-US" sz="2500" i="1" dirty="0" smtClean="0"/>
              <a:t>and</a:t>
            </a:r>
            <a:r>
              <a:rPr lang="en-US" sz="2500" dirty="0" smtClean="0"/>
              <a:t> parallel repetition </a:t>
            </a:r>
            <a:r>
              <a:rPr lang="en-US" sz="2500" i="1" dirty="0" smtClean="0"/>
              <a:t>cannot</a:t>
            </a:r>
            <a:r>
              <a:rPr lang="en-US" sz="2500" dirty="0" smtClean="0"/>
              <a:t> both be true </a:t>
            </a:r>
            <a:r>
              <a:rPr lang="en-US" sz="2300" dirty="0" smtClean="0"/>
              <a:t>(assuming QMA not in NP)</a:t>
            </a:r>
          </a:p>
          <a:p>
            <a:pPr algn="ctr"/>
            <a:endParaRPr lang="en-US" sz="1000" dirty="0" smtClean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092" y="3232360"/>
            <a:ext cx="8612908" cy="1397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2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ular Callout 11"/>
          <p:cNvSpPr/>
          <p:nvPr/>
        </p:nvSpPr>
        <p:spPr>
          <a:xfrm>
            <a:off x="333801" y="5743223"/>
            <a:ext cx="8064074" cy="691443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303212"/>
              </p:ext>
            </p:extLst>
          </p:nvPr>
        </p:nvGraphicFramePr>
        <p:xfrm>
          <a:off x="333800" y="1409701"/>
          <a:ext cx="860742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3" imgW="4381500" imgH="533400" progId="Equation.3">
                  <p:embed/>
                </p:oleObj>
              </mc:Choice>
              <mc:Fallback>
                <p:oleObj name="Equation" r:id="rId3" imgW="43815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00" y="1409701"/>
                        <a:ext cx="8607425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Approximation in terms of degree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33444" y="1541423"/>
            <a:ext cx="924278" cy="84042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5248" y="2524838"/>
            <a:ext cx="731837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No classical analogue: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45248" y="3295211"/>
            <a:ext cx="80526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(PCP + parallel repetition)</a:t>
            </a:r>
            <a:r>
              <a:rPr lang="en-US" sz="2500" dirty="0" smtClean="0"/>
              <a:t> For all </a:t>
            </a:r>
            <a:r>
              <a:rPr lang="en-US" sz="2500" dirty="0" smtClean="0">
                <a:solidFill>
                  <a:srgbClr val="FF0000"/>
                </a:solidFill>
              </a:rPr>
              <a:t>α, β, </a:t>
            </a:r>
            <a:r>
              <a:rPr lang="en-US" sz="2500" dirty="0" err="1" smtClean="0">
                <a:solidFill>
                  <a:srgbClr val="FF0000"/>
                </a:solidFill>
              </a:rPr>
              <a:t>γ</a:t>
            </a:r>
            <a:r>
              <a:rPr lang="en-US" sz="2500" dirty="0" smtClean="0">
                <a:solidFill>
                  <a:srgbClr val="FF0000"/>
                </a:solidFill>
              </a:rPr>
              <a:t> &gt; 0 </a:t>
            </a:r>
            <a:r>
              <a:rPr lang="en-US" sz="2500" dirty="0" smtClean="0"/>
              <a:t>it’s NP-complete to determine whether a CSP </a:t>
            </a:r>
            <a:r>
              <a:rPr lang="en-US" sz="2500" i="1" dirty="0" smtClean="0"/>
              <a:t>C</a:t>
            </a:r>
            <a:r>
              <a:rPr lang="en-US" sz="2500" dirty="0" smtClean="0"/>
              <a:t> is </a:t>
            </a:r>
            <a:r>
              <a:rPr lang="en-US" sz="2500" dirty="0" err="1" smtClean="0"/>
              <a:t>s.t.</a:t>
            </a:r>
            <a:r>
              <a:rPr lang="en-US" sz="2500" dirty="0" smtClean="0"/>
              <a:t> </a:t>
            </a:r>
          </a:p>
          <a:p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                       </a:t>
            </a:r>
            <a:r>
              <a:rPr lang="en-US" sz="2500" dirty="0" err="1" smtClean="0">
                <a:solidFill>
                  <a:srgbClr val="FF0000"/>
                </a:solidFill>
              </a:rPr>
              <a:t>Unsat</a:t>
            </a:r>
            <a:r>
              <a:rPr lang="en-US" sz="2500" dirty="0" smtClean="0">
                <a:solidFill>
                  <a:srgbClr val="FF0000"/>
                </a:solidFill>
              </a:rPr>
              <a:t> = 0 </a:t>
            </a:r>
            <a:r>
              <a:rPr lang="en-US" sz="2500" dirty="0" smtClean="0"/>
              <a:t>or </a:t>
            </a:r>
            <a:r>
              <a:rPr lang="en-US" sz="2500" dirty="0" err="1" smtClean="0">
                <a:solidFill>
                  <a:srgbClr val="FF0000"/>
                </a:solidFill>
              </a:rPr>
              <a:t>Unsat</a:t>
            </a:r>
            <a:r>
              <a:rPr lang="en-US" sz="2500" dirty="0" smtClean="0">
                <a:solidFill>
                  <a:srgbClr val="FF0000"/>
                </a:solidFill>
              </a:rPr>
              <a:t> &gt;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α </a:t>
            </a:r>
            <a:r>
              <a:rPr lang="en-US" sz="2500" dirty="0" err="1" smtClean="0">
                <a:solidFill>
                  <a:srgbClr val="FF0000"/>
                </a:solidFill>
              </a:rPr>
              <a:t>Σ</a:t>
            </a:r>
            <a:r>
              <a:rPr lang="en-US" sz="2500" baseline="30000" dirty="0" smtClean="0">
                <a:solidFill>
                  <a:srgbClr val="FF0000"/>
                </a:solidFill>
              </a:rPr>
              <a:t>β</a:t>
            </a:r>
            <a:r>
              <a:rPr lang="en-US" sz="2500" dirty="0" smtClean="0">
                <a:solidFill>
                  <a:srgbClr val="FF0000"/>
                </a:solidFill>
              </a:rPr>
              <a:t>/</a:t>
            </a:r>
            <a:r>
              <a:rPr lang="en-US" sz="2500" dirty="0" err="1" smtClean="0">
                <a:solidFill>
                  <a:srgbClr val="FF0000"/>
                </a:solidFill>
              </a:rPr>
              <a:t>deg</a:t>
            </a:r>
            <a:r>
              <a:rPr lang="en-US" sz="2500" dirty="0" smtClean="0">
                <a:solidFill>
                  <a:srgbClr val="FF0000"/>
                </a:solidFill>
              </a:rPr>
              <a:t>(G)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γ</a:t>
            </a:r>
            <a:r>
              <a:rPr lang="en-US" sz="2500" dirty="0" smtClean="0"/>
              <a:t> 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" y="5095875"/>
            <a:ext cx="80406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Bound: </a:t>
            </a:r>
            <a:r>
              <a:rPr lang="en-US" sz="2500" dirty="0" smtClean="0">
                <a:solidFill>
                  <a:srgbClr val="FF0000"/>
                </a:solidFill>
              </a:rPr>
              <a:t>Φ</a:t>
            </a:r>
            <a:r>
              <a:rPr lang="en-US" sz="2500" baseline="-25000" dirty="0" smtClean="0">
                <a:solidFill>
                  <a:srgbClr val="FF0000"/>
                </a:solidFill>
              </a:rPr>
              <a:t>G</a:t>
            </a:r>
            <a:r>
              <a:rPr lang="en-US" sz="2500" dirty="0" smtClean="0">
                <a:solidFill>
                  <a:srgbClr val="FF0000"/>
                </a:solidFill>
              </a:rPr>
              <a:t> &lt; ½ - </a:t>
            </a:r>
            <a:r>
              <a:rPr lang="en-US" sz="2500" dirty="0" err="1" smtClean="0">
                <a:solidFill>
                  <a:srgbClr val="FF0000"/>
                </a:solidFill>
              </a:rPr>
              <a:t>Ω</a:t>
            </a:r>
            <a:r>
              <a:rPr lang="en-US" sz="2500" dirty="0" smtClean="0">
                <a:solidFill>
                  <a:srgbClr val="FF0000"/>
                </a:solidFill>
              </a:rPr>
              <a:t>(1/</a:t>
            </a:r>
            <a:r>
              <a:rPr lang="en-US" sz="2500" dirty="0" err="1" smtClean="0">
                <a:solidFill>
                  <a:srgbClr val="FF0000"/>
                </a:solidFill>
              </a:rPr>
              <a:t>deg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>
                <a:solidFill>
                  <a:srgbClr val="000000"/>
                </a:solidFill>
              </a:rPr>
              <a:t>implies</a:t>
            </a: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500" dirty="0" smtClean="0">
                <a:solidFill>
                  <a:srgbClr val="000000"/>
                </a:solidFill>
              </a:rPr>
              <a:t>Highly expanding graphs (Φ</a:t>
            </a:r>
            <a:r>
              <a:rPr lang="en-US" sz="2500" baseline="-25000" dirty="0" smtClean="0">
                <a:solidFill>
                  <a:srgbClr val="000000"/>
                </a:solidFill>
              </a:rPr>
              <a:t>G </a:t>
            </a:r>
            <a:r>
              <a:rPr lang="en-US" sz="2500" dirty="0" smtClean="0">
                <a:solidFill>
                  <a:srgbClr val="000000"/>
                </a:solidFill>
              </a:rPr>
              <a:t>-&gt; 1/2) are not hard instances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092" y="3232360"/>
            <a:ext cx="8612908" cy="1397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1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ular Callout 75"/>
          <p:cNvSpPr/>
          <p:nvPr/>
        </p:nvSpPr>
        <p:spPr>
          <a:xfrm>
            <a:off x="4525435" y="5206011"/>
            <a:ext cx="4359098" cy="969479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238125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Approximation in terms of degree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67619" y="2099208"/>
            <a:ext cx="2586329" cy="108857"/>
            <a:chOff x="967619" y="1862667"/>
            <a:chExt cx="2586329" cy="108857"/>
          </a:xfrm>
        </p:grpSpPr>
        <p:sp>
          <p:nvSpPr>
            <p:cNvPr id="9" name="Oval 8"/>
            <p:cNvSpPr/>
            <p:nvPr/>
          </p:nvSpPr>
          <p:spPr>
            <a:xfrm>
              <a:off x="967619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380531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93443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06355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19267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32179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445091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5" idx="2"/>
              <a:endCxn id="9" idx="6"/>
            </p:cNvCxnSpPr>
            <p:nvPr/>
          </p:nvCxnSpPr>
          <p:spPr>
            <a:xfrm flipH="1">
              <a:off x="1076476" y="1917096"/>
              <a:ext cx="23686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26571" y="1968971"/>
            <a:ext cx="518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1-D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80624" y="2789288"/>
            <a:ext cx="1760505" cy="1238737"/>
            <a:chOff x="2151926" y="2510414"/>
            <a:chExt cx="1760505" cy="1238737"/>
          </a:xfrm>
        </p:grpSpPr>
        <p:grpSp>
          <p:nvGrpSpPr>
            <p:cNvPr id="19" name="Group 18"/>
            <p:cNvGrpSpPr/>
            <p:nvPr/>
          </p:nvGrpSpPr>
          <p:grpSpPr>
            <a:xfrm>
              <a:off x="2151926" y="2510414"/>
              <a:ext cx="1760505" cy="108857"/>
              <a:chOff x="1011162" y="2849638"/>
              <a:chExt cx="1760505" cy="108857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1011162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424074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836986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249898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662810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>
                <a:stCxn id="59" idx="2"/>
                <a:endCxn id="55" idx="6"/>
              </p:cNvCxnSpPr>
              <p:nvPr/>
            </p:nvCxnSpPr>
            <p:spPr>
              <a:xfrm flipH="1">
                <a:off x="1120019" y="2904067"/>
                <a:ext cx="15427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2151926" y="2792884"/>
              <a:ext cx="1760505" cy="108857"/>
              <a:chOff x="1011162" y="2849638"/>
              <a:chExt cx="1760505" cy="108857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011162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424074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836986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249898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662810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>
                <a:stCxn id="53" idx="2"/>
                <a:endCxn id="48" idx="6"/>
              </p:cNvCxnSpPr>
              <p:nvPr/>
            </p:nvCxnSpPr>
            <p:spPr>
              <a:xfrm flipH="1">
                <a:off x="1120019" y="2904067"/>
                <a:ext cx="15427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2151926" y="3075354"/>
              <a:ext cx="1760505" cy="108857"/>
              <a:chOff x="1011162" y="2849638"/>
              <a:chExt cx="1760505" cy="108857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1011162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424074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836986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249898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662810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Connector 46"/>
              <p:cNvCxnSpPr>
                <a:stCxn id="46" idx="2"/>
                <a:endCxn id="42" idx="6"/>
              </p:cNvCxnSpPr>
              <p:nvPr/>
            </p:nvCxnSpPr>
            <p:spPr>
              <a:xfrm flipH="1">
                <a:off x="1120019" y="2904067"/>
                <a:ext cx="15427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2151926" y="3357824"/>
              <a:ext cx="1760505" cy="108857"/>
              <a:chOff x="1011162" y="2849638"/>
              <a:chExt cx="1760505" cy="108857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011162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424074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836986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249898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662810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>
                <a:stCxn id="40" idx="2"/>
                <a:endCxn id="36" idx="6"/>
              </p:cNvCxnSpPr>
              <p:nvPr/>
            </p:nvCxnSpPr>
            <p:spPr>
              <a:xfrm flipH="1">
                <a:off x="1120019" y="2904067"/>
                <a:ext cx="15427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2151926" y="3640294"/>
              <a:ext cx="1760505" cy="108857"/>
              <a:chOff x="1011162" y="2849638"/>
              <a:chExt cx="1760505" cy="108857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011162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424074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836986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249898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662810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>
                <a:stCxn id="34" idx="2"/>
                <a:endCxn id="30" idx="6"/>
              </p:cNvCxnSpPr>
              <p:nvPr/>
            </p:nvCxnSpPr>
            <p:spPr>
              <a:xfrm flipH="1">
                <a:off x="1120019" y="2904067"/>
                <a:ext cx="15427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>
              <a:stCxn id="55" idx="4"/>
              <a:endCxn id="30" idx="0"/>
            </p:cNvCxnSpPr>
            <p:nvPr/>
          </p:nvCxnSpPr>
          <p:spPr>
            <a:xfrm>
              <a:off x="2206355" y="2619271"/>
              <a:ext cx="0" cy="10210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623639" y="2619271"/>
              <a:ext cx="0" cy="10210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040923" y="2619271"/>
              <a:ext cx="0" cy="10210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458207" y="2619271"/>
              <a:ext cx="0" cy="10210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75491" y="2619271"/>
              <a:ext cx="0" cy="10210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563141" y="3169563"/>
            <a:ext cx="56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2-D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785439" y="4628385"/>
            <a:ext cx="1579079" cy="15790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937839" y="4780785"/>
            <a:ext cx="1579079" cy="15790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090239" y="4933185"/>
            <a:ext cx="1579079" cy="15790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242639" y="5085585"/>
            <a:ext cx="1579079" cy="15790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05243" y="5500060"/>
            <a:ext cx="56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3-D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395039" y="5237985"/>
            <a:ext cx="1579079" cy="15790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108568" y="1862667"/>
            <a:ext cx="624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∞-D</a:t>
            </a:r>
          </a:p>
        </p:txBody>
      </p:sp>
      <p:sp>
        <p:nvSpPr>
          <p:cNvPr id="69" name="Oval 68"/>
          <p:cNvSpPr/>
          <p:nvPr/>
        </p:nvSpPr>
        <p:spPr>
          <a:xfrm>
            <a:off x="6414452" y="2295611"/>
            <a:ext cx="116434" cy="1164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828570" y="4177072"/>
            <a:ext cx="116434" cy="1164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029744" y="4192661"/>
            <a:ext cx="116434" cy="1164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424067" y="2999760"/>
            <a:ext cx="116434" cy="1164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410710" y="3048055"/>
            <a:ext cx="116434" cy="1164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gular Pentagon 73"/>
          <p:cNvSpPr/>
          <p:nvPr/>
        </p:nvSpPr>
        <p:spPr>
          <a:xfrm>
            <a:off x="5477024" y="2353828"/>
            <a:ext cx="1991903" cy="1897050"/>
          </a:xfrm>
          <a:prstGeom prst="pentag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489013" y="2338303"/>
            <a:ext cx="1982838" cy="1910362"/>
          </a:xfrm>
          <a:custGeom>
            <a:avLst/>
            <a:gdLst>
              <a:gd name="connsiteX0" fmla="*/ 999613 w 1958258"/>
              <a:gd name="connsiteY0" fmla="*/ 0 h 1835354"/>
              <a:gd name="connsiteX1" fmla="*/ 401483 w 1958258"/>
              <a:gd name="connsiteY1" fmla="*/ 1827161 h 1835354"/>
              <a:gd name="connsiteX2" fmla="*/ 1958258 w 1958258"/>
              <a:gd name="connsiteY2" fmla="*/ 704645 h 1835354"/>
              <a:gd name="connsiteX3" fmla="*/ 0 w 1958258"/>
              <a:gd name="connsiteY3" fmla="*/ 671871 h 1835354"/>
              <a:gd name="connsiteX4" fmla="*/ 1589548 w 1958258"/>
              <a:gd name="connsiteY4" fmla="*/ 1835354 h 1835354"/>
              <a:gd name="connsiteX5" fmla="*/ 999613 w 1958258"/>
              <a:gd name="connsiteY5" fmla="*/ 0 h 1835354"/>
              <a:gd name="connsiteX0" fmla="*/ 966838 w 1958258"/>
              <a:gd name="connsiteY0" fmla="*/ 0 h 1917599"/>
              <a:gd name="connsiteX1" fmla="*/ 401483 w 1958258"/>
              <a:gd name="connsiteY1" fmla="*/ 1909406 h 1917599"/>
              <a:gd name="connsiteX2" fmla="*/ 1958258 w 1958258"/>
              <a:gd name="connsiteY2" fmla="*/ 786890 h 1917599"/>
              <a:gd name="connsiteX3" fmla="*/ 0 w 1958258"/>
              <a:gd name="connsiteY3" fmla="*/ 754116 h 1917599"/>
              <a:gd name="connsiteX4" fmla="*/ 1589548 w 1958258"/>
              <a:gd name="connsiteY4" fmla="*/ 1917599 h 1917599"/>
              <a:gd name="connsiteX5" fmla="*/ 966838 w 1958258"/>
              <a:gd name="connsiteY5" fmla="*/ 0 h 1917599"/>
              <a:gd name="connsiteX0" fmla="*/ 975031 w 1966451"/>
              <a:gd name="connsiteY0" fmla="*/ 0 h 1917599"/>
              <a:gd name="connsiteX1" fmla="*/ 409676 w 1966451"/>
              <a:gd name="connsiteY1" fmla="*/ 1909406 h 1917599"/>
              <a:gd name="connsiteX2" fmla="*/ 1966451 w 1966451"/>
              <a:gd name="connsiteY2" fmla="*/ 786890 h 1917599"/>
              <a:gd name="connsiteX3" fmla="*/ 0 w 1966451"/>
              <a:gd name="connsiteY3" fmla="*/ 712993 h 1917599"/>
              <a:gd name="connsiteX4" fmla="*/ 1597741 w 1966451"/>
              <a:gd name="connsiteY4" fmla="*/ 1917599 h 1917599"/>
              <a:gd name="connsiteX5" fmla="*/ 975031 w 1966451"/>
              <a:gd name="connsiteY5" fmla="*/ 0 h 1917599"/>
              <a:gd name="connsiteX0" fmla="*/ 966837 w 1958257"/>
              <a:gd name="connsiteY0" fmla="*/ 0 h 1917599"/>
              <a:gd name="connsiteX1" fmla="*/ 401482 w 1958257"/>
              <a:gd name="connsiteY1" fmla="*/ 1909406 h 1917599"/>
              <a:gd name="connsiteX2" fmla="*/ 1958257 w 1958257"/>
              <a:gd name="connsiteY2" fmla="*/ 786890 h 1917599"/>
              <a:gd name="connsiteX3" fmla="*/ 0 w 1958257"/>
              <a:gd name="connsiteY3" fmla="*/ 745891 h 1917599"/>
              <a:gd name="connsiteX4" fmla="*/ 1589547 w 1958257"/>
              <a:gd name="connsiteY4" fmla="*/ 1917599 h 1917599"/>
              <a:gd name="connsiteX5" fmla="*/ 966837 w 1958257"/>
              <a:gd name="connsiteY5" fmla="*/ 0 h 1917599"/>
              <a:gd name="connsiteX0" fmla="*/ 991418 w 1982838"/>
              <a:gd name="connsiteY0" fmla="*/ 0 h 1917599"/>
              <a:gd name="connsiteX1" fmla="*/ 426063 w 1982838"/>
              <a:gd name="connsiteY1" fmla="*/ 1909406 h 1917599"/>
              <a:gd name="connsiteX2" fmla="*/ 1982838 w 1982838"/>
              <a:gd name="connsiteY2" fmla="*/ 786890 h 1917599"/>
              <a:gd name="connsiteX3" fmla="*/ 0 w 1982838"/>
              <a:gd name="connsiteY3" fmla="*/ 704768 h 1917599"/>
              <a:gd name="connsiteX4" fmla="*/ 1614128 w 1982838"/>
              <a:gd name="connsiteY4" fmla="*/ 1917599 h 1917599"/>
              <a:gd name="connsiteX5" fmla="*/ 991418 w 1982838"/>
              <a:gd name="connsiteY5" fmla="*/ 0 h 1917599"/>
              <a:gd name="connsiteX0" fmla="*/ 991418 w 1982838"/>
              <a:gd name="connsiteY0" fmla="*/ 0 h 1917599"/>
              <a:gd name="connsiteX1" fmla="*/ 393289 w 1982838"/>
              <a:gd name="connsiteY1" fmla="*/ 1909406 h 1917599"/>
              <a:gd name="connsiteX2" fmla="*/ 1982838 w 1982838"/>
              <a:gd name="connsiteY2" fmla="*/ 786890 h 1917599"/>
              <a:gd name="connsiteX3" fmla="*/ 0 w 1982838"/>
              <a:gd name="connsiteY3" fmla="*/ 704768 h 1917599"/>
              <a:gd name="connsiteX4" fmla="*/ 1614128 w 1982838"/>
              <a:gd name="connsiteY4" fmla="*/ 1917599 h 1917599"/>
              <a:gd name="connsiteX5" fmla="*/ 991418 w 1982838"/>
              <a:gd name="connsiteY5" fmla="*/ 0 h 1917599"/>
              <a:gd name="connsiteX0" fmla="*/ 991418 w 1982838"/>
              <a:gd name="connsiteY0" fmla="*/ 0 h 1917599"/>
              <a:gd name="connsiteX1" fmla="*/ 393289 w 1982838"/>
              <a:gd name="connsiteY1" fmla="*/ 1909406 h 1917599"/>
              <a:gd name="connsiteX2" fmla="*/ 1982838 w 1982838"/>
              <a:gd name="connsiteY2" fmla="*/ 762216 h 1917599"/>
              <a:gd name="connsiteX3" fmla="*/ 0 w 1982838"/>
              <a:gd name="connsiteY3" fmla="*/ 704768 h 1917599"/>
              <a:gd name="connsiteX4" fmla="*/ 1614128 w 1982838"/>
              <a:gd name="connsiteY4" fmla="*/ 1917599 h 1917599"/>
              <a:gd name="connsiteX5" fmla="*/ 991418 w 1982838"/>
              <a:gd name="connsiteY5" fmla="*/ 0 h 191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2838" h="1917599">
                <a:moveTo>
                  <a:pt x="991418" y="0"/>
                </a:moveTo>
                <a:lnTo>
                  <a:pt x="393289" y="1909406"/>
                </a:lnTo>
                <a:lnTo>
                  <a:pt x="1982838" y="762216"/>
                </a:lnTo>
                <a:lnTo>
                  <a:pt x="0" y="704768"/>
                </a:lnTo>
                <a:lnTo>
                  <a:pt x="1614128" y="1917599"/>
                </a:lnTo>
                <a:lnTo>
                  <a:pt x="991418" y="0"/>
                </a:ln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6571" y="1206500"/>
            <a:ext cx="8891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3366FF"/>
                </a:solidFill>
              </a:rPr>
              <a:t>…shows mean field becomes exact in high dim</a:t>
            </a:r>
            <a:endParaRPr lang="en-US" sz="3000" b="1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2408" y="5256270"/>
            <a:ext cx="4302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Rigorous justification to folklore in condensed matter physics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1642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47165"/>
              </p:ext>
            </p:extLst>
          </p:nvPr>
        </p:nvGraphicFramePr>
        <p:xfrm>
          <a:off x="333800" y="1409701"/>
          <a:ext cx="860742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18" name="Equation" r:id="rId3" imgW="4381500" imgH="533400" progId="Equation.3">
                  <p:embed/>
                </p:oleObj>
              </mc:Choice>
              <mc:Fallback>
                <p:oleObj name="Equation" r:id="rId3" imgW="43815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00" y="1409701"/>
                        <a:ext cx="8607425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307742" y="3958120"/>
            <a:ext cx="4014961" cy="1714896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-141542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3366FF"/>
                </a:solidFill>
                <a:latin typeface="Calibri"/>
                <a:cs typeface="Calibri"/>
              </a:rPr>
              <a:t>Approximation in terms of average entanglement</a:t>
            </a:r>
            <a:endParaRPr lang="en-GB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0056" y="1545167"/>
            <a:ext cx="1058333" cy="81138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483286"/>
              </p:ext>
            </p:extLst>
          </p:nvPr>
        </p:nvGraphicFramePr>
        <p:xfrm>
          <a:off x="6048936" y="2592466"/>
          <a:ext cx="2439251" cy="1053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19" name="Equation" r:id="rId5" imgW="965200" imgH="419100" progId="Equation.3">
                  <p:embed/>
                </p:oleObj>
              </mc:Choice>
              <mc:Fallback>
                <p:oleObj name="Equation" r:id="rId5" imgW="965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936" y="2592466"/>
                        <a:ext cx="2439251" cy="1053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187" y="2783959"/>
            <a:ext cx="54689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The problem is in </a:t>
            </a:r>
            <a:r>
              <a:rPr lang="en-US" sz="2500" dirty="0" smtClean="0">
                <a:solidFill>
                  <a:srgbClr val="008000"/>
                </a:solidFill>
              </a:rPr>
              <a:t>NP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008000"/>
                </a:solidFill>
              </a:rPr>
              <a:t>if</a:t>
            </a:r>
            <a:r>
              <a:rPr lang="en-US" sz="2500" dirty="0" smtClean="0"/>
              <a:t> entanglement of </a:t>
            </a:r>
            <a:r>
              <a:rPr lang="en-US" sz="2500" dirty="0" err="1" smtClean="0"/>
              <a:t>groundstate</a:t>
            </a:r>
            <a:r>
              <a:rPr lang="en-US" sz="2500" dirty="0" smtClean="0"/>
              <a:t> satisfies a </a:t>
            </a:r>
            <a:r>
              <a:rPr lang="en-US" sz="2500" dirty="0" err="1" smtClean="0">
                <a:solidFill>
                  <a:srgbClr val="008000"/>
                </a:solidFill>
              </a:rPr>
              <a:t>subvolume</a:t>
            </a:r>
            <a:r>
              <a:rPr lang="en-US" sz="2500" dirty="0" smtClean="0">
                <a:solidFill>
                  <a:srgbClr val="008000"/>
                </a:solidFill>
              </a:rPr>
              <a:t> law</a:t>
            </a:r>
            <a:r>
              <a:rPr lang="en-US" sz="2500" dirty="0" smtClean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800" y="4001558"/>
            <a:ext cx="398890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Connection of </a:t>
            </a:r>
            <a:r>
              <a:rPr lang="en-US" sz="2500" dirty="0">
                <a:solidFill>
                  <a:srgbClr val="008000"/>
                </a:solidFill>
              </a:rPr>
              <a:t>amount of entanglement </a:t>
            </a:r>
            <a:r>
              <a:rPr lang="en-US" sz="2500" dirty="0"/>
              <a:t>in </a:t>
            </a:r>
            <a:r>
              <a:rPr lang="en-US" sz="2500" dirty="0" err="1"/>
              <a:t>groundstate</a:t>
            </a:r>
            <a:r>
              <a:rPr lang="en-US" sz="2500" dirty="0"/>
              <a:t> and </a:t>
            </a:r>
            <a:r>
              <a:rPr lang="en-US" sz="2500" dirty="0">
                <a:solidFill>
                  <a:srgbClr val="008000"/>
                </a:solidFill>
              </a:rPr>
              <a:t>computational </a:t>
            </a:r>
            <a:r>
              <a:rPr lang="en-US" sz="2500" dirty="0" smtClean="0">
                <a:solidFill>
                  <a:srgbClr val="008000"/>
                </a:solidFill>
              </a:rPr>
              <a:t>complexity </a:t>
            </a:r>
            <a:r>
              <a:rPr lang="en-US" sz="2500" dirty="0" smtClean="0"/>
              <a:t>of the model</a:t>
            </a:r>
            <a:endParaRPr lang="en-US" sz="2500" dirty="0"/>
          </a:p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691239" y="451538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43236" y="4334405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71180" y="4515380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18780" y="513344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85266" y="482017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7468" y="492865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86035" y="462385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78968" y="492865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39417" y="435345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91414" y="4172478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19358" y="435345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66958" y="497151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33444" y="465825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25646" y="476673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34213" y="4461932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27146" y="4766731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21703" y="561586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73700" y="5434892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101644" y="561586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949244" y="623393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15730" y="592066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607932" y="602914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416499" y="572434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09432" y="602914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836958" y="424920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552620" y="4106862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216899" y="4249209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064499" y="486727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030985" y="455400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723187" y="466248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531754" y="4357688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424687" y="466248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402690" y="561586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154687" y="5434892"/>
            <a:ext cx="1333500" cy="111125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782631" y="5615867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630231" y="6233933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596717" y="592066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288919" y="602914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097486" y="5724346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990419" y="6029145"/>
            <a:ext cx="227541" cy="216958"/>
          </a:xfrm>
          <a:prstGeom prst="ellipse">
            <a:avLst/>
          </a:prstGeom>
          <a:solidFill>
            <a:srgbClr val="3366FF"/>
          </a:solidFill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805008" y="5445655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/>
          <p:cNvCxnSpPr>
            <a:stCxn id="18" idx="0"/>
            <a:endCxn id="27" idx="0"/>
          </p:cNvCxnSpPr>
          <p:nvPr/>
        </p:nvCxnSpPr>
        <p:spPr>
          <a:xfrm>
            <a:off x="5392739" y="4928658"/>
            <a:ext cx="442735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3" idx="2"/>
            <a:endCxn id="47" idx="4"/>
          </p:cNvCxnSpPr>
          <p:nvPr/>
        </p:nvCxnSpPr>
        <p:spPr>
          <a:xfrm>
            <a:off x="5071180" y="4623859"/>
            <a:ext cx="2639308" cy="1513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0" idx="4"/>
            <a:endCxn id="34" idx="4"/>
          </p:cNvCxnSpPr>
          <p:nvPr/>
        </p:nvCxnSpPr>
        <p:spPr>
          <a:xfrm flipH="1">
            <a:off x="6423203" y="4879445"/>
            <a:ext cx="1413755" cy="1366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5" idx="2"/>
            <a:endCxn id="32" idx="1"/>
          </p:cNvCxnSpPr>
          <p:nvPr/>
        </p:nvCxnSpPr>
        <p:spPr>
          <a:xfrm>
            <a:off x="4885266" y="4928658"/>
            <a:ext cx="755989" cy="11322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1" idx="5"/>
            <a:endCxn id="18" idx="3"/>
          </p:cNvCxnSpPr>
          <p:nvPr/>
        </p:nvCxnSpPr>
        <p:spPr>
          <a:xfrm>
            <a:off x="4885457" y="4700565"/>
            <a:ext cx="426834" cy="4132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3" idx="3"/>
            <a:endCxn id="30" idx="3"/>
          </p:cNvCxnSpPr>
          <p:nvPr/>
        </p:nvCxnSpPr>
        <p:spPr>
          <a:xfrm flipH="1">
            <a:off x="5982567" y="4843437"/>
            <a:ext cx="584200" cy="1575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9" idx="4"/>
            <a:endCxn id="37" idx="2"/>
          </p:cNvCxnSpPr>
          <p:nvPr/>
        </p:nvCxnSpPr>
        <p:spPr>
          <a:xfrm flipV="1">
            <a:off x="6453188" y="4357688"/>
            <a:ext cx="1763711" cy="212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9" idx="3"/>
            <a:endCxn id="46" idx="1"/>
          </p:cNvCxnSpPr>
          <p:nvPr/>
        </p:nvCxnSpPr>
        <p:spPr>
          <a:xfrm flipH="1">
            <a:off x="7663554" y="4739193"/>
            <a:ext cx="400754" cy="1526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0" idx="6"/>
            <a:endCxn id="17" idx="1"/>
          </p:cNvCxnSpPr>
          <p:nvPr/>
        </p:nvCxnSpPr>
        <p:spPr>
          <a:xfrm flipH="1" flipV="1">
            <a:off x="5419358" y="4655632"/>
            <a:ext cx="2798602" cy="1481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2" idx="4"/>
            <a:endCxn id="49" idx="0"/>
          </p:cNvCxnSpPr>
          <p:nvPr/>
        </p:nvCxnSpPr>
        <p:spPr>
          <a:xfrm flipH="1">
            <a:off x="8211257" y="4879445"/>
            <a:ext cx="327201" cy="8449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9" idx="4"/>
            <a:endCxn id="16" idx="4"/>
          </p:cNvCxnSpPr>
          <p:nvPr/>
        </p:nvCxnSpPr>
        <p:spPr>
          <a:xfrm flipH="1" flipV="1">
            <a:off x="4691239" y="5145616"/>
            <a:ext cx="1524176" cy="687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3" idx="0"/>
            <a:endCxn id="22" idx="0"/>
          </p:cNvCxnSpPr>
          <p:nvPr/>
        </p:nvCxnSpPr>
        <p:spPr>
          <a:xfrm flipV="1">
            <a:off x="6530270" y="4971519"/>
            <a:ext cx="150459" cy="75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9" idx="4"/>
            <a:endCxn id="32" idx="7"/>
          </p:cNvCxnSpPr>
          <p:nvPr/>
        </p:nvCxnSpPr>
        <p:spPr>
          <a:xfrm flipH="1">
            <a:off x="5802150" y="4570411"/>
            <a:ext cx="651038" cy="14905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37" idx="2"/>
            <a:endCxn id="39" idx="2"/>
          </p:cNvCxnSpPr>
          <p:nvPr/>
        </p:nvCxnSpPr>
        <p:spPr>
          <a:xfrm flipH="1">
            <a:off x="8030985" y="4357688"/>
            <a:ext cx="185914" cy="304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1" idx="5"/>
            <a:endCxn id="26" idx="5"/>
          </p:cNvCxnSpPr>
          <p:nvPr/>
        </p:nvCxnSpPr>
        <p:spPr>
          <a:xfrm flipH="1">
            <a:off x="7121364" y="4542873"/>
            <a:ext cx="1604608" cy="4090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6" idx="4"/>
            <a:endCxn id="48" idx="1"/>
          </p:cNvCxnSpPr>
          <p:nvPr/>
        </p:nvCxnSpPr>
        <p:spPr>
          <a:xfrm>
            <a:off x="7040917" y="4983689"/>
            <a:ext cx="281325" cy="10772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652228" y="5084233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9" name="Straight Connector 68"/>
          <p:cNvCxnSpPr>
            <a:stCxn id="26" idx="6"/>
            <a:endCxn id="23" idx="0"/>
          </p:cNvCxnSpPr>
          <p:nvPr/>
        </p:nvCxnSpPr>
        <p:spPr>
          <a:xfrm flipH="1" flipV="1">
            <a:off x="6647215" y="4658252"/>
            <a:ext cx="507472" cy="216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3" idx="7"/>
            <a:endCxn id="19" idx="2"/>
          </p:cNvCxnSpPr>
          <p:nvPr/>
        </p:nvCxnSpPr>
        <p:spPr>
          <a:xfrm flipV="1">
            <a:off x="5265398" y="4461932"/>
            <a:ext cx="1074019" cy="852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807200" y="5227811"/>
            <a:ext cx="41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92093" y="3629808"/>
            <a:ext cx="21590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m &lt; O(log(n))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5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New Classical Algorithms for Quantum Hamiltonians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875" y="1748503"/>
            <a:ext cx="84296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Following same approach we also obtain polynomial time algorithms for approximating the </a:t>
            </a:r>
            <a:r>
              <a:rPr lang="en-US" sz="2500" dirty="0" err="1" smtClean="0"/>
              <a:t>groundstate</a:t>
            </a:r>
            <a:r>
              <a:rPr lang="en-US" sz="2500" dirty="0" smtClean="0"/>
              <a:t> energy of</a:t>
            </a:r>
          </a:p>
          <a:p>
            <a:endParaRPr lang="en-US" sz="2500" dirty="0"/>
          </a:p>
          <a:p>
            <a:pPr marL="457200" indent="-457200">
              <a:buAutoNum type="arabicPeriod"/>
            </a:pPr>
            <a:r>
              <a:rPr lang="en-US" sz="2500" dirty="0">
                <a:solidFill>
                  <a:srgbClr val="008000"/>
                </a:solidFill>
              </a:rPr>
              <a:t>P</a:t>
            </a:r>
            <a:r>
              <a:rPr lang="en-US" sz="2500" dirty="0" smtClean="0">
                <a:solidFill>
                  <a:srgbClr val="008000"/>
                </a:solidFill>
              </a:rPr>
              <a:t>lanar Hamiltonians</a:t>
            </a:r>
            <a:r>
              <a:rPr lang="en-US" sz="2500" dirty="0" smtClean="0"/>
              <a:t>, improving on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Bansal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Bravyi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Terhal</a:t>
            </a:r>
            <a:r>
              <a:rPr lang="en-US" sz="2200" dirty="0" smtClean="0">
                <a:solidFill>
                  <a:srgbClr val="000090"/>
                </a:solidFill>
              </a:rPr>
              <a:t> ‘07)</a:t>
            </a:r>
          </a:p>
          <a:p>
            <a:pPr marL="457200" indent="-457200">
              <a:buAutoNum type="arabicPeriod"/>
            </a:pPr>
            <a:r>
              <a:rPr lang="en-US" sz="2500" dirty="0" smtClean="0">
                <a:solidFill>
                  <a:srgbClr val="008000"/>
                </a:solidFill>
              </a:rPr>
              <a:t>Dense Hamiltonians</a:t>
            </a:r>
            <a:r>
              <a:rPr lang="en-US" sz="2500" dirty="0" smtClean="0"/>
              <a:t>, improving on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Gharibian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Kempe</a:t>
            </a:r>
            <a:r>
              <a:rPr lang="en-US" sz="2200" dirty="0" smtClean="0">
                <a:solidFill>
                  <a:srgbClr val="000090"/>
                </a:solidFill>
              </a:rPr>
              <a:t> ‘10)</a:t>
            </a:r>
          </a:p>
          <a:p>
            <a:pPr marL="457200" indent="-457200">
              <a:buAutoNum type="arabicPeriod"/>
            </a:pPr>
            <a:r>
              <a:rPr lang="en-US" sz="2500" dirty="0" smtClean="0">
                <a:solidFill>
                  <a:srgbClr val="008000"/>
                </a:solidFill>
              </a:rPr>
              <a:t>Hamiltonians</a:t>
            </a:r>
            <a:r>
              <a:rPr lang="en-US" sz="2500" dirty="0" smtClean="0"/>
              <a:t> on graphs </a:t>
            </a:r>
            <a:r>
              <a:rPr lang="en-US" sz="2500" dirty="0" smtClean="0">
                <a:solidFill>
                  <a:srgbClr val="008000"/>
                </a:solidFill>
              </a:rPr>
              <a:t>with low threshold rank</a:t>
            </a:r>
            <a:r>
              <a:rPr lang="en-US" sz="2500" dirty="0" smtClean="0"/>
              <a:t>, building on </a:t>
            </a:r>
            <a:r>
              <a:rPr lang="en-US" sz="2200" dirty="0" smtClean="0">
                <a:solidFill>
                  <a:srgbClr val="000090"/>
                </a:solidFill>
              </a:rPr>
              <a:t>(Barak, </a:t>
            </a:r>
            <a:r>
              <a:rPr lang="en-US" sz="2200" dirty="0" err="1" smtClean="0">
                <a:solidFill>
                  <a:srgbClr val="000090"/>
                </a:solidFill>
              </a:rPr>
              <a:t>Raghavendra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Steurer</a:t>
            </a:r>
            <a:r>
              <a:rPr lang="en-US" sz="2200" dirty="0" smtClean="0">
                <a:solidFill>
                  <a:srgbClr val="000090"/>
                </a:solidFill>
              </a:rPr>
              <a:t> ‘10)</a:t>
            </a:r>
          </a:p>
          <a:p>
            <a:pPr marL="457200" indent="-457200">
              <a:buAutoNum type="arabicPeriod"/>
            </a:pPr>
            <a:endParaRPr lang="en-US" sz="2200" dirty="0" smtClean="0">
              <a:solidFill>
                <a:srgbClr val="000090"/>
              </a:solidFill>
            </a:endParaRPr>
          </a:p>
          <a:p>
            <a:pPr marL="457200" indent="-457200">
              <a:buAutoNum type="arabicPeriod"/>
            </a:pPr>
            <a:endParaRPr lang="en-US" sz="2200" dirty="0">
              <a:solidFill>
                <a:srgbClr val="000090"/>
              </a:solidFill>
            </a:endParaRPr>
          </a:p>
          <a:p>
            <a:r>
              <a:rPr lang="en-US" sz="2500" dirty="0" smtClean="0"/>
              <a:t>In all cases we prove that a </a:t>
            </a:r>
            <a:r>
              <a:rPr lang="en-US" sz="2500" dirty="0" smtClean="0">
                <a:solidFill>
                  <a:srgbClr val="008000"/>
                </a:solidFill>
              </a:rPr>
              <a:t>product state </a:t>
            </a:r>
            <a:r>
              <a:rPr lang="en-US" sz="2500" dirty="0" smtClean="0"/>
              <a:t>does a good job and </a:t>
            </a:r>
          </a:p>
          <a:p>
            <a:r>
              <a:rPr lang="en-US" sz="2500" dirty="0" smtClean="0">
                <a:solidFill>
                  <a:srgbClr val="008000"/>
                </a:solidFill>
              </a:rPr>
              <a:t>use efficient algorithms for CSPs.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9265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ular Callout 95"/>
          <p:cNvSpPr/>
          <p:nvPr/>
        </p:nvSpPr>
        <p:spPr>
          <a:xfrm>
            <a:off x="318515" y="3906724"/>
            <a:ext cx="8476235" cy="1343800"/>
          </a:xfrm>
          <a:prstGeom prst="wedgeRectCallout">
            <a:avLst>
              <a:gd name="adj1" fmla="val -14840"/>
              <a:gd name="adj2" fmla="val 25677"/>
            </a:avLst>
          </a:prstGeom>
          <a:solidFill>
            <a:srgbClr val="F8FF8C">
              <a:alpha val="96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Idea: Monogamy of Entanglement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35496" y="2691034"/>
            <a:ext cx="349250" cy="301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86146" y="2026845"/>
            <a:ext cx="349250" cy="301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10121" y="1876032"/>
            <a:ext cx="349250" cy="301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226146" y="2058594"/>
            <a:ext cx="349250" cy="301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860771" y="2994247"/>
            <a:ext cx="349250" cy="301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876896" y="2789459"/>
            <a:ext cx="349250" cy="301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stCxn id="3" idx="3"/>
            <a:endCxn id="69" idx="6"/>
          </p:cNvCxnSpPr>
          <p:nvPr/>
        </p:nvCxnSpPr>
        <p:spPr>
          <a:xfrm flipH="1">
            <a:off x="1210021" y="2948487"/>
            <a:ext cx="676621" cy="196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" idx="1"/>
            <a:endCxn id="66" idx="5"/>
          </p:cNvCxnSpPr>
          <p:nvPr/>
        </p:nvCxnSpPr>
        <p:spPr>
          <a:xfrm flipH="1" flipV="1">
            <a:off x="984250" y="2284298"/>
            <a:ext cx="902392" cy="4509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3" idx="0"/>
            <a:endCxn id="67" idx="4"/>
          </p:cNvCxnSpPr>
          <p:nvPr/>
        </p:nvCxnSpPr>
        <p:spPr>
          <a:xfrm flipV="1">
            <a:off x="2010121" y="2177657"/>
            <a:ext cx="174625" cy="5133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3" idx="7"/>
            <a:endCxn id="68" idx="2"/>
          </p:cNvCxnSpPr>
          <p:nvPr/>
        </p:nvCxnSpPr>
        <p:spPr>
          <a:xfrm flipV="1">
            <a:off x="2133600" y="2209407"/>
            <a:ext cx="1092546" cy="5257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" idx="5"/>
            <a:endCxn id="70" idx="2"/>
          </p:cNvCxnSpPr>
          <p:nvPr/>
        </p:nvCxnSpPr>
        <p:spPr>
          <a:xfrm flipV="1">
            <a:off x="2133600" y="2940272"/>
            <a:ext cx="743296" cy="82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2359371" y="2177657"/>
            <a:ext cx="2450753" cy="611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000624" y="1498445"/>
            <a:ext cx="395287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Cannot be highly entangled with too many neighbors</a:t>
            </a:r>
          </a:p>
          <a:p>
            <a:endParaRPr lang="en-US" sz="2500" dirty="0"/>
          </a:p>
          <a:p>
            <a:r>
              <a:rPr lang="en-US" sz="2500" dirty="0" smtClean="0"/>
              <a:t>Entropy quantifies how entangled can be</a:t>
            </a:r>
            <a:endParaRPr lang="en-US" sz="2500" dirty="0"/>
          </a:p>
        </p:txBody>
      </p:sp>
      <p:sp>
        <p:nvSpPr>
          <p:cNvPr id="95" name="TextBox 94"/>
          <p:cNvSpPr txBox="1"/>
          <p:nvPr/>
        </p:nvSpPr>
        <p:spPr>
          <a:xfrm>
            <a:off x="318515" y="4004029"/>
            <a:ext cx="90585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Proof uses </a:t>
            </a:r>
            <a:r>
              <a:rPr lang="en-US" sz="2500" dirty="0" smtClean="0">
                <a:solidFill>
                  <a:srgbClr val="008000"/>
                </a:solidFill>
              </a:rPr>
              <a:t>information-theoretic techniques </a:t>
            </a:r>
            <a:r>
              <a:rPr lang="en-US" sz="2500" dirty="0" smtClean="0"/>
              <a:t>(chain rule of conditional </a:t>
            </a:r>
            <a:r>
              <a:rPr lang="en-US" sz="2500" dirty="0"/>
              <a:t>m</a:t>
            </a:r>
            <a:r>
              <a:rPr lang="en-US" sz="2500" dirty="0" smtClean="0"/>
              <a:t>utual information, </a:t>
            </a:r>
            <a:r>
              <a:rPr lang="en-US" sz="2500" dirty="0" err="1" smtClean="0"/>
              <a:t>informationally</a:t>
            </a:r>
            <a:r>
              <a:rPr lang="en-US" sz="2500" dirty="0" smtClean="0"/>
              <a:t> complete </a:t>
            </a:r>
          </a:p>
          <a:p>
            <a:r>
              <a:rPr lang="en-US" sz="2500" dirty="0" smtClean="0"/>
              <a:t>POVMs, </a:t>
            </a:r>
            <a:r>
              <a:rPr lang="en-US" sz="2500" dirty="0" err="1" smtClean="0"/>
              <a:t>etc</a:t>
            </a:r>
            <a:r>
              <a:rPr lang="en-US" sz="2500" dirty="0" smtClean="0"/>
              <a:t>) to make this intuition precise</a:t>
            </a:r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318515" y="5630333"/>
            <a:ext cx="863498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I</a:t>
            </a:r>
            <a:r>
              <a:rPr lang="en-US" sz="2500" dirty="0" smtClean="0"/>
              <a:t>nspired by classical information-theoretic ideas for bounding convergence of </a:t>
            </a:r>
            <a:r>
              <a:rPr lang="en-US" sz="2500" dirty="0" err="1" smtClean="0"/>
              <a:t>SoS</a:t>
            </a:r>
            <a:r>
              <a:rPr lang="en-US" sz="2500" dirty="0" smtClean="0"/>
              <a:t> hierarchy for CSPs  </a:t>
            </a:r>
          </a:p>
          <a:p>
            <a:r>
              <a:rPr lang="en-US" sz="2200" dirty="0" smtClean="0">
                <a:solidFill>
                  <a:srgbClr val="000090"/>
                </a:solidFill>
              </a:rPr>
              <a:t>(Tan, </a:t>
            </a:r>
            <a:r>
              <a:rPr lang="en-US" sz="2200" dirty="0" err="1" smtClean="0">
                <a:solidFill>
                  <a:srgbClr val="000090"/>
                </a:solidFill>
              </a:rPr>
              <a:t>Raghavendra</a:t>
            </a:r>
            <a:r>
              <a:rPr lang="en-US" sz="2200" dirty="0" smtClean="0">
                <a:solidFill>
                  <a:srgbClr val="000090"/>
                </a:solidFill>
              </a:rPr>
              <a:t> ‘10,  Barak, </a:t>
            </a:r>
            <a:r>
              <a:rPr lang="en-US" sz="2200" dirty="0" err="1" smtClean="0">
                <a:solidFill>
                  <a:srgbClr val="000090"/>
                </a:solidFill>
              </a:rPr>
              <a:t>Raghavendra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Steurer</a:t>
            </a:r>
            <a:r>
              <a:rPr lang="en-US" sz="2200" dirty="0" smtClean="0">
                <a:solidFill>
                  <a:srgbClr val="000090"/>
                </a:solidFill>
              </a:rPr>
              <a:t> ‘10)</a:t>
            </a:r>
            <a:endParaRPr lang="en-US" sz="2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Information Method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125" y="1565058"/>
            <a:ext cx="828675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700" dirty="0" smtClean="0">
                <a:solidFill>
                  <a:srgbClr val="008000"/>
                </a:solidFill>
              </a:rPr>
              <a:t>Condensed Matter Physics: </a:t>
            </a:r>
            <a:r>
              <a:rPr lang="en-US" sz="2500" dirty="0" smtClean="0"/>
              <a:t>Tensor Network States 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Cirac</a:t>
            </a:r>
            <a:r>
              <a:rPr lang="en-US" sz="2200" dirty="0" smtClean="0">
                <a:solidFill>
                  <a:srgbClr val="000090"/>
                </a:solidFill>
              </a:rPr>
              <a:t>, Hastings, </a:t>
            </a:r>
            <a:r>
              <a:rPr lang="en-US" sz="2200" dirty="0" err="1" smtClean="0">
                <a:solidFill>
                  <a:srgbClr val="000090"/>
                </a:solidFill>
              </a:rPr>
              <a:t>Verstraete</a:t>
            </a:r>
            <a:r>
              <a:rPr lang="en-US" sz="2200" dirty="0" smtClean="0">
                <a:solidFill>
                  <a:srgbClr val="000090"/>
                </a:solidFill>
              </a:rPr>
              <a:t>, Vidal, …)</a:t>
            </a:r>
          </a:p>
          <a:p>
            <a:pPr marL="342900" indent="-342900">
              <a:buFont typeface="Arial"/>
              <a:buChar char="•"/>
            </a:pPr>
            <a:endParaRPr lang="en-US" sz="2500" dirty="0"/>
          </a:p>
          <a:p>
            <a:pPr marL="342900" indent="-342900">
              <a:buFont typeface="Arial"/>
              <a:buChar char="•"/>
            </a:pPr>
            <a:r>
              <a:rPr lang="en-US" sz="2700" dirty="0" smtClean="0">
                <a:solidFill>
                  <a:srgbClr val="008000"/>
                </a:solidFill>
              </a:rPr>
              <a:t>Mathematical Physics: </a:t>
            </a:r>
            <a:r>
              <a:rPr lang="en-US" sz="2500" dirty="0" smtClean="0"/>
              <a:t>Area Law from Exponential Decay of Correlations </a:t>
            </a:r>
            <a:r>
              <a:rPr lang="en-US" sz="2200" dirty="0" smtClean="0">
                <a:solidFill>
                  <a:srgbClr val="000090"/>
                </a:solidFill>
              </a:rPr>
              <a:t>(B., </a:t>
            </a:r>
            <a:r>
              <a:rPr lang="en-US" sz="2200" dirty="0" err="1" smtClean="0">
                <a:solidFill>
                  <a:srgbClr val="000090"/>
                </a:solidFill>
              </a:rPr>
              <a:t>Horodecki</a:t>
            </a:r>
            <a:r>
              <a:rPr lang="en-US" sz="2200" dirty="0" smtClean="0">
                <a:solidFill>
                  <a:srgbClr val="000090"/>
                </a:solidFill>
              </a:rPr>
              <a:t> ‘12)</a:t>
            </a:r>
          </a:p>
          <a:p>
            <a:pPr marL="342900" indent="-342900">
              <a:buFont typeface="Arial"/>
              <a:buChar char="•"/>
            </a:pPr>
            <a:endParaRPr lang="en-US" sz="2500" dirty="0"/>
          </a:p>
          <a:p>
            <a:pPr marL="342900" indent="-342900">
              <a:buFont typeface="Arial"/>
              <a:buChar char="•"/>
            </a:pPr>
            <a:r>
              <a:rPr lang="en-US" sz="2700" dirty="0" smtClean="0">
                <a:solidFill>
                  <a:srgbClr val="008000"/>
                </a:solidFill>
              </a:rPr>
              <a:t>Computational Complexity: </a:t>
            </a:r>
            <a:r>
              <a:rPr lang="en-US" sz="2500" dirty="0" smtClean="0"/>
              <a:t>Lower bounds on LP extensions for Travel Salesman Problem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Fiorini</a:t>
            </a:r>
            <a:r>
              <a:rPr lang="en-US" sz="2200" dirty="0" smtClean="0">
                <a:solidFill>
                  <a:srgbClr val="000090"/>
                </a:solidFill>
              </a:rPr>
              <a:t> et al ‘11)</a:t>
            </a:r>
          </a:p>
          <a:p>
            <a:pPr marL="342900" indent="-342900">
              <a:buFont typeface="Arial"/>
              <a:buChar char="•"/>
            </a:pPr>
            <a:endParaRPr lang="en-US" sz="2500" dirty="0"/>
          </a:p>
          <a:p>
            <a:pPr marL="342900" indent="-342900">
              <a:buFont typeface="Arial"/>
              <a:buChar char="•"/>
            </a:pPr>
            <a:r>
              <a:rPr lang="en-US" sz="2700" dirty="0" smtClean="0">
                <a:solidFill>
                  <a:srgbClr val="008000"/>
                </a:solidFill>
              </a:rPr>
              <a:t> Compressed Sensing</a:t>
            </a:r>
            <a:r>
              <a:rPr lang="en-US" sz="2500" dirty="0" smtClean="0">
                <a:solidFill>
                  <a:srgbClr val="008000"/>
                </a:solidFill>
              </a:rPr>
              <a:t>: </a:t>
            </a:r>
            <a:r>
              <a:rPr lang="en-US" sz="2500" dirty="0" smtClean="0"/>
              <a:t>Better low rank matrix recovery methods </a:t>
            </a:r>
            <a:r>
              <a:rPr lang="en-US" sz="2200" dirty="0" smtClean="0">
                <a:solidFill>
                  <a:srgbClr val="000090"/>
                </a:solidFill>
              </a:rPr>
              <a:t>(Gross et al ‘10)</a:t>
            </a:r>
          </a:p>
          <a:p>
            <a:pPr marL="342900" indent="-342900">
              <a:buFont typeface="Arial"/>
              <a:buChar char="•"/>
            </a:pPr>
            <a:endParaRPr lang="en-US" sz="2500" dirty="0"/>
          </a:p>
          <a:p>
            <a:pPr marL="342900" indent="-342900">
              <a:buFont typeface="Arial"/>
              <a:buChar char="•"/>
            </a:pPr>
            <a:r>
              <a:rPr lang="en-US" sz="2700" dirty="0" err="1" smtClean="0">
                <a:solidFill>
                  <a:srgbClr val="008000"/>
                </a:solidFill>
              </a:rPr>
              <a:t>Etc</a:t>
            </a:r>
            <a:r>
              <a:rPr lang="en-US" sz="2500" dirty="0" smtClean="0"/>
              <a:t>, see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Drucker</a:t>
            </a:r>
            <a:r>
              <a:rPr lang="en-US" sz="2200" dirty="0" smtClean="0">
                <a:solidFill>
                  <a:srgbClr val="000090"/>
                </a:solidFill>
              </a:rPr>
              <a:t>, de Wolf ‘09) </a:t>
            </a:r>
            <a:r>
              <a:rPr lang="en-US" sz="2500" dirty="0" smtClean="0"/>
              <a:t>for more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9833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Conclusions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777" y="1536890"/>
            <a:ext cx="8593667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QIT useful to bound </a:t>
            </a:r>
            <a:r>
              <a:rPr lang="en-US" sz="2800" dirty="0" err="1" smtClean="0">
                <a:solidFill>
                  <a:srgbClr val="008000"/>
                </a:solidFill>
              </a:rPr>
              <a:t>SoS</a:t>
            </a:r>
            <a:r>
              <a:rPr lang="en-US" sz="2800" dirty="0" smtClean="0">
                <a:solidFill>
                  <a:srgbClr val="008000"/>
                </a:solidFill>
              </a:rPr>
              <a:t> hierarchy</a:t>
            </a:r>
          </a:p>
          <a:p>
            <a:endParaRPr lang="en-US" sz="2200" dirty="0" smtClean="0"/>
          </a:p>
          <a:p>
            <a:r>
              <a:rPr lang="en-US" sz="2600" dirty="0" smtClean="0"/>
              <a:t> - Quasi-polynomial algorithm for deciding entanglement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- Connections 2-&gt;4 norm, Small Set Expansion</a:t>
            </a:r>
          </a:p>
          <a:p>
            <a:r>
              <a:rPr lang="en-US" sz="2600" dirty="0" smtClean="0"/>
              <a:t> - New approach to resolve UGC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(improve quantum </a:t>
            </a:r>
            <a:r>
              <a:rPr lang="en-US" sz="2600" dirty="0" err="1" smtClean="0"/>
              <a:t>SoS</a:t>
            </a:r>
            <a:r>
              <a:rPr lang="en-US" sz="2600" dirty="0" smtClean="0"/>
              <a:t> bound and/or quantum hardness)</a:t>
            </a:r>
          </a:p>
          <a:p>
            <a:endParaRPr lang="en-US" sz="2600" dirty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QIT useful to bound efficiency of mean-field theory</a:t>
            </a:r>
          </a:p>
          <a:p>
            <a:endParaRPr lang="en-US" sz="2200" dirty="0"/>
          </a:p>
          <a:p>
            <a:r>
              <a:rPr lang="en-US" sz="2600" dirty="0" smtClean="0"/>
              <a:t>- Cornering quantum PCP </a:t>
            </a:r>
          </a:p>
          <a:p>
            <a:r>
              <a:rPr lang="en-US" sz="2600" dirty="0" smtClean="0"/>
              <a:t>- Poly-time algorithms for planar and dense Hamiltonians</a:t>
            </a:r>
          </a:p>
          <a:p>
            <a:pPr marL="457200" indent="-457200">
              <a:buFontTx/>
              <a:buChar char="-"/>
            </a:pPr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352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45" y="2342444"/>
            <a:ext cx="2088444" cy="2781129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What If…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111" y="1502281"/>
            <a:ext cx="73095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3366FF"/>
                </a:solidFill>
              </a:rPr>
              <a:t>…one can never build a quantum computer? </a:t>
            </a:r>
            <a:endParaRPr lang="en-US" sz="3000" b="1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342444"/>
            <a:ext cx="6223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Answer 1: </a:t>
            </a:r>
            <a:r>
              <a:rPr lang="en-US" sz="2600" dirty="0" smtClean="0"/>
              <a:t>Then we </a:t>
            </a:r>
            <a:r>
              <a:rPr lang="en-US" sz="2600" b="1" dirty="0" smtClean="0">
                <a:solidFill>
                  <a:srgbClr val="008000"/>
                </a:solidFill>
              </a:rPr>
              <a:t>ought to know </a:t>
            </a:r>
            <a:r>
              <a:rPr lang="en-US" sz="2600" dirty="0" smtClean="0"/>
              <a:t>why:  </a:t>
            </a:r>
            <a:r>
              <a:rPr lang="en-US" sz="2600" b="1" dirty="0" smtClean="0">
                <a:solidFill>
                  <a:srgbClr val="008000"/>
                </a:solidFill>
              </a:rPr>
              <a:t>new physical principle </a:t>
            </a:r>
            <a:r>
              <a:rPr lang="en-US" sz="2600" dirty="0" smtClean="0"/>
              <a:t>that makes </a:t>
            </a:r>
          </a:p>
          <a:p>
            <a:r>
              <a:rPr lang="en-US" sz="2600" b="1" dirty="0" smtClean="0">
                <a:solidFill>
                  <a:srgbClr val="008000"/>
                </a:solidFill>
              </a:rPr>
              <a:t>quantum computers impossible?</a:t>
            </a:r>
          </a:p>
          <a:p>
            <a:endParaRPr lang="en-US" sz="2600" dirty="0" smtClean="0"/>
          </a:p>
          <a:p>
            <a:r>
              <a:rPr lang="en-US" sz="2600" b="1" dirty="0" smtClean="0">
                <a:solidFill>
                  <a:srgbClr val="FF0000"/>
                </a:solidFill>
              </a:rPr>
              <a:t>Answer 2: </a:t>
            </a:r>
            <a:r>
              <a:rPr lang="en-US" sz="2600" b="1" dirty="0" smtClean="0">
                <a:solidFill>
                  <a:srgbClr val="008000"/>
                </a:solidFill>
              </a:rPr>
              <a:t>QIS</a:t>
            </a:r>
            <a:r>
              <a:rPr lang="en-US" sz="2600" dirty="0" smtClean="0"/>
              <a:t> is interesting and </a:t>
            </a:r>
            <a:r>
              <a:rPr lang="en-US" sz="2600" b="1" dirty="0" smtClean="0">
                <a:solidFill>
                  <a:srgbClr val="008000"/>
                </a:solidFill>
              </a:rPr>
              <a:t>useful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008000"/>
                </a:solidFill>
              </a:rPr>
              <a:t>independent</a:t>
            </a:r>
            <a:r>
              <a:rPr lang="en-US" sz="2600" dirty="0" smtClean="0"/>
              <a:t> of building a </a:t>
            </a:r>
            <a:r>
              <a:rPr lang="en-US" sz="2600" b="1" dirty="0" smtClean="0">
                <a:solidFill>
                  <a:srgbClr val="008000"/>
                </a:solidFill>
              </a:rPr>
              <a:t>quantum computer </a:t>
            </a:r>
            <a:endParaRPr lang="en-US" sz="2600" b="1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3993444"/>
            <a:ext cx="5489222" cy="12421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16667" y="5743222"/>
            <a:ext cx="4346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This talk</a:t>
            </a:r>
            <a:endParaRPr lang="en-US" sz="30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2777" y="5416380"/>
            <a:ext cx="508001" cy="4397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70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Thank you!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3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42838</TotalTime>
  <Words>7394</Words>
  <Application>Microsoft Macintosh PowerPoint</Application>
  <PresentationFormat>On-screen Show (4:3)</PresentationFormat>
  <Paragraphs>1153</Paragraphs>
  <Slides>90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Brandao</dc:creator>
  <cp:lastModifiedBy>Fernando Brandao</cp:lastModifiedBy>
  <cp:revision>466</cp:revision>
  <dcterms:created xsi:type="dcterms:W3CDTF">2010-12-27T22:23:58Z</dcterms:created>
  <dcterms:modified xsi:type="dcterms:W3CDTF">2013-05-28T04:23:55Z</dcterms:modified>
</cp:coreProperties>
</file>