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390" r:id="rId2"/>
    <p:sldId id="948" r:id="rId3"/>
    <p:sldId id="1039" r:id="rId4"/>
    <p:sldId id="1071" r:id="rId5"/>
    <p:sldId id="1040" r:id="rId6"/>
    <p:sldId id="1041" r:id="rId7"/>
    <p:sldId id="1042" r:id="rId8"/>
    <p:sldId id="1032" r:id="rId9"/>
    <p:sldId id="949" r:id="rId10"/>
    <p:sldId id="1033" r:id="rId11"/>
    <p:sldId id="950" r:id="rId12"/>
    <p:sldId id="952" r:id="rId13"/>
    <p:sldId id="1006" r:id="rId14"/>
    <p:sldId id="1005" r:id="rId15"/>
    <p:sldId id="1034" r:id="rId16"/>
    <p:sldId id="1043" r:id="rId17"/>
    <p:sldId id="992" r:id="rId18"/>
    <p:sldId id="993" r:id="rId19"/>
    <p:sldId id="991" r:id="rId20"/>
    <p:sldId id="1026" r:id="rId21"/>
    <p:sldId id="1000" r:id="rId22"/>
    <p:sldId id="1027" r:id="rId23"/>
    <p:sldId id="1002" r:id="rId24"/>
    <p:sldId id="959" r:id="rId25"/>
    <p:sldId id="1028" r:id="rId26"/>
    <p:sldId id="1072" r:id="rId27"/>
    <p:sldId id="1073" r:id="rId28"/>
    <p:sldId id="998" r:id="rId29"/>
    <p:sldId id="1015" r:id="rId30"/>
    <p:sldId id="1029" r:id="rId31"/>
    <p:sldId id="1001" r:id="rId32"/>
    <p:sldId id="1050" r:id="rId33"/>
    <p:sldId id="1035" r:id="rId34"/>
    <p:sldId id="1036" r:id="rId35"/>
    <p:sldId id="1051" r:id="rId36"/>
    <p:sldId id="1037" r:id="rId37"/>
    <p:sldId id="1038" r:id="rId38"/>
    <p:sldId id="1009" r:id="rId39"/>
    <p:sldId id="1030" r:id="rId40"/>
    <p:sldId id="994" r:id="rId41"/>
    <p:sldId id="1003" r:id="rId42"/>
    <p:sldId id="1056" r:id="rId43"/>
    <p:sldId id="1053" r:id="rId44"/>
    <p:sldId id="1054" r:id="rId45"/>
    <p:sldId id="1055" r:id="rId46"/>
    <p:sldId id="1057" r:id="rId47"/>
    <p:sldId id="1058" r:id="rId48"/>
    <p:sldId id="1059" r:id="rId49"/>
    <p:sldId id="1060" r:id="rId50"/>
    <p:sldId id="1061" r:id="rId51"/>
    <p:sldId id="1062" r:id="rId52"/>
    <p:sldId id="1063" r:id="rId53"/>
    <p:sldId id="1064" r:id="rId54"/>
    <p:sldId id="1065" r:id="rId55"/>
    <p:sldId id="1066" r:id="rId56"/>
    <p:sldId id="1067" r:id="rId57"/>
    <p:sldId id="1068" r:id="rId58"/>
    <p:sldId id="1069" r:id="rId59"/>
    <p:sldId id="980" r:id="rId60"/>
    <p:sldId id="1046" r:id="rId61"/>
    <p:sldId id="1047" r:id="rId62"/>
    <p:sldId id="1048" r:id="rId63"/>
    <p:sldId id="1049" r:id="rId64"/>
    <p:sldId id="1044" r:id="rId65"/>
    <p:sldId id="107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00"/>
    <a:srgbClr val="1F497D"/>
    <a:srgbClr val="3A793E"/>
    <a:srgbClr val="F8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2" autoAdjust="0"/>
    <p:restoredTop sz="93158" autoAdjust="0"/>
  </p:normalViewPr>
  <p:slideViewPr>
    <p:cSldViewPr snapToGrid="0" snapToObjects="1">
      <p:cViewPr>
        <p:scale>
          <a:sx n="82" d="100"/>
          <a:sy n="82" d="100"/>
        </p:scale>
        <p:origin x="2176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55B5-9361-0B49-BB94-BB53AF5166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5" Type="http://schemas.openxmlformats.org/officeDocument/2006/relationships/image" Target="../media/image30.tiff"/><Relationship Id="rId6" Type="http://schemas.openxmlformats.org/officeDocument/2006/relationships/image" Target="../media/image31.tiff"/><Relationship Id="rId7" Type="http://schemas.openxmlformats.org/officeDocument/2006/relationships/image" Target="../media/image32.tiff"/><Relationship Id="rId8" Type="http://schemas.openxmlformats.org/officeDocument/2006/relationships/image" Target="../media/image33.tiff"/><Relationship Id="rId9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5" Type="http://schemas.openxmlformats.org/officeDocument/2006/relationships/image" Target="../media/image30.tiff"/><Relationship Id="rId6" Type="http://schemas.openxmlformats.org/officeDocument/2006/relationships/image" Target="../media/image31.tiff"/><Relationship Id="rId7" Type="http://schemas.openxmlformats.org/officeDocument/2006/relationships/image" Target="../media/image32.tiff"/><Relationship Id="rId8" Type="http://schemas.openxmlformats.org/officeDocument/2006/relationships/image" Target="../media/image33.tiff"/><Relationship Id="rId9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6" Type="http://schemas.openxmlformats.org/officeDocument/2006/relationships/image" Target="../media/image4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5" Type="http://schemas.openxmlformats.org/officeDocument/2006/relationships/image" Target="../media/image39.tiff"/><Relationship Id="rId6" Type="http://schemas.openxmlformats.org/officeDocument/2006/relationships/image" Target="../media/image4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6.tiff"/><Relationship Id="rId5" Type="http://schemas.openxmlformats.org/officeDocument/2006/relationships/image" Target="../media/image47.tiff"/><Relationship Id="rId6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7.tiff"/><Relationship Id="rId5" Type="http://schemas.openxmlformats.org/officeDocument/2006/relationships/image" Target="../media/image5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4" Type="http://schemas.openxmlformats.org/officeDocument/2006/relationships/image" Target="../media/image52.tiff"/><Relationship Id="rId5" Type="http://schemas.openxmlformats.org/officeDocument/2006/relationships/image" Target="../media/image30.tiff"/><Relationship Id="rId6" Type="http://schemas.openxmlformats.org/officeDocument/2006/relationships/image" Target="../media/image53.tiff"/><Relationship Id="rId7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4" Type="http://schemas.openxmlformats.org/officeDocument/2006/relationships/image" Target="../media/image5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4" Type="http://schemas.openxmlformats.org/officeDocument/2006/relationships/image" Target="../media/image58.tiff"/><Relationship Id="rId5" Type="http://schemas.openxmlformats.org/officeDocument/2006/relationships/image" Target="../media/image5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4" Type="http://schemas.openxmlformats.org/officeDocument/2006/relationships/image" Target="../media/image5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tiff"/><Relationship Id="rId3" Type="http://schemas.openxmlformats.org/officeDocument/2006/relationships/image" Target="../media/image56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4" Type="http://schemas.openxmlformats.org/officeDocument/2006/relationships/image" Target="../media/image64.tiff"/><Relationship Id="rId5" Type="http://schemas.openxmlformats.org/officeDocument/2006/relationships/image" Target="../media/image6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4" Type="http://schemas.openxmlformats.org/officeDocument/2006/relationships/image" Target="../media/image66.tiff"/><Relationship Id="rId5" Type="http://schemas.openxmlformats.org/officeDocument/2006/relationships/image" Target="../media/image6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2440" y="216636"/>
            <a:ext cx="8601559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 smtClean="0">
                <a:solidFill>
                  <a:srgbClr val="FF0000"/>
                </a:solidFill>
                <a:latin typeface="Arial" charset="0"/>
              </a:rPr>
              <a:t>Quantum Gibbs Sampling</a:t>
            </a:r>
            <a:endParaRPr lang="en-GB" sz="4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2796207"/>
            <a:ext cx="8477250" cy="4061793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None/>
            </a:pPr>
            <a:r>
              <a:rPr lang="en-GB" sz="45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45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45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45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45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4000" dirty="0" smtClean="0">
                <a:latin typeface="Calibri"/>
                <a:cs typeface="Calibri"/>
              </a:rPr>
              <a:t>Caltech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dirty="0" smtClean="0">
                <a:latin typeface="Calibri"/>
                <a:cs typeface="Calibri"/>
              </a:rPr>
              <a:t>Based on joint work with 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US" sz="4000" dirty="0" smtClean="0">
                <a:solidFill>
                  <a:srgbClr val="002060"/>
                </a:solidFill>
                <a:latin typeface="Calibri"/>
                <a:cs typeface="Calibri"/>
              </a:rPr>
              <a:t>Krysta </a:t>
            </a:r>
            <a:r>
              <a:rPr lang="en-US" sz="4000" dirty="0" err="1" smtClean="0">
                <a:solidFill>
                  <a:srgbClr val="002060"/>
                </a:solidFill>
                <a:latin typeface="Calibri"/>
                <a:cs typeface="Calibri"/>
              </a:rPr>
              <a:t>Svore</a:t>
            </a:r>
            <a:r>
              <a:rPr lang="en-US" sz="40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latin typeface="Calibri"/>
                <a:cs typeface="Calibri"/>
              </a:rPr>
              <a:t>(MSR) and </a:t>
            </a:r>
            <a:r>
              <a:rPr lang="en-US" sz="4000" dirty="0" smtClean="0">
                <a:solidFill>
                  <a:schemeClr val="tx2"/>
                </a:solidFill>
                <a:latin typeface="Calibri"/>
                <a:cs typeface="Calibri"/>
              </a:rPr>
              <a:t>Michael </a:t>
            </a:r>
            <a:r>
              <a:rPr lang="en-US" sz="4000" dirty="0" err="1" smtClean="0">
                <a:solidFill>
                  <a:schemeClr val="tx2"/>
                </a:solidFill>
                <a:latin typeface="Calibri"/>
                <a:cs typeface="Calibri"/>
              </a:rPr>
              <a:t>Kastoryano</a:t>
            </a:r>
            <a:r>
              <a:rPr lang="en-US" sz="40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latin typeface="Calibri"/>
                <a:cs typeface="Calibri"/>
              </a:rPr>
              <a:t>(U. Copenhagen)</a:t>
            </a:r>
            <a:endParaRPr lang="en-US" sz="40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3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4000" dirty="0" smtClean="0">
                <a:latin typeface="Calibri"/>
                <a:cs typeface="Calibri"/>
              </a:rPr>
              <a:t>SQUINT</a:t>
            </a:r>
            <a:r>
              <a:rPr lang="en-US" sz="4000" dirty="0" smtClean="0">
                <a:latin typeface="Calibri"/>
                <a:cs typeface="Calibri"/>
              </a:rPr>
              <a:t> </a:t>
            </a:r>
            <a:r>
              <a:rPr lang="en-US" sz="4000" dirty="0" smtClean="0">
                <a:latin typeface="Calibri"/>
                <a:cs typeface="Calibri"/>
              </a:rPr>
              <a:t>2017</a:t>
            </a:r>
            <a:endParaRPr lang="en-US" sz="4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665" y="1913466"/>
            <a:ext cx="9211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Exponential speed-ups:</a:t>
            </a:r>
          </a:p>
          <a:p>
            <a:r>
              <a:rPr lang="en-US" sz="2400" dirty="0" smtClean="0"/>
              <a:t>Simulate quantum physics, factor big numbers (Shor’s algorithm), </a:t>
            </a:r>
            <a:r>
              <a:rPr lang="is-IS" sz="2400" dirty="0" smtClean="0"/>
              <a:t>…,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Polynomial Speed-ups: </a:t>
            </a:r>
          </a:p>
          <a:p>
            <a:r>
              <a:rPr lang="is-IS" sz="2400" dirty="0" smtClean="0"/>
              <a:t>Searching </a:t>
            </a:r>
            <a:r>
              <a:rPr lang="is-IS" sz="2400" dirty="0"/>
              <a:t>(Grover’s </a:t>
            </a:r>
            <a:r>
              <a:rPr lang="is-IS" sz="2400" dirty="0" smtClean="0"/>
              <a:t>algorithm), ...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Heuristics:</a:t>
            </a:r>
          </a:p>
          <a:p>
            <a:r>
              <a:rPr lang="en-US" sz="2400" dirty="0" smtClean="0"/>
              <a:t>Q</a:t>
            </a:r>
            <a:r>
              <a:rPr lang="is-IS" sz="2400" dirty="0" smtClean="0"/>
              <a:t>uantum annealing, adiabatic optimization, ...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38665" y="2844800"/>
            <a:ext cx="8009468" cy="2115654"/>
          </a:xfrm>
          <a:prstGeom prst="rect">
            <a:avLst/>
          </a:prstGeom>
          <a:noFill/>
          <a:ln w="317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8893" y="5548010"/>
            <a:ext cx="7342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Solving </a:t>
            </a:r>
            <a:r>
              <a:rPr lang="en-US" sz="2500" dirty="0" smtClean="0">
                <a:solidFill>
                  <a:srgbClr val="FF0000"/>
                </a:solidFill>
              </a:rPr>
              <a:t>Semidefinite Programming </a:t>
            </a:r>
            <a:r>
              <a:rPr lang="en-US" sz="2500" dirty="0" smtClean="0"/>
              <a:t>belongs </a:t>
            </a:r>
            <a:r>
              <a:rPr lang="en-US" sz="2500" dirty="0" smtClean="0"/>
              <a:t>here</a:t>
            </a:r>
          </a:p>
          <a:p>
            <a:pPr algn="ctr"/>
            <a:r>
              <a:rPr lang="en-US" sz="2500" dirty="0" smtClean="0"/>
              <a:t>+ </a:t>
            </a:r>
            <a:r>
              <a:rPr lang="en-US" sz="2500" i="1" dirty="0" smtClean="0"/>
              <a:t>perhaps</a:t>
            </a:r>
            <a:r>
              <a:rPr lang="en-US" sz="2500" dirty="0" smtClean="0"/>
              <a:t> even exponential speed-ups too</a:t>
            </a:r>
            <a:endParaRPr lang="en-US" sz="2500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4211268" y="5182603"/>
            <a:ext cx="207435" cy="365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Semidefinite Programming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1108448"/>
            <a:ext cx="83650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rgbClr val="0000FF"/>
                </a:solidFill>
              </a:rPr>
              <a:t>… is an important class of convex optimization problems</a:t>
            </a: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10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is-IS" sz="2400" dirty="0" smtClean="0">
                <a:solidFill>
                  <a:srgbClr val="002060"/>
                </a:solidFill>
              </a:rPr>
              <a:t>nput: </a:t>
            </a:r>
            <a:r>
              <a:rPr lang="is-IS" sz="2400" dirty="0" smtClean="0">
                <a:solidFill>
                  <a:srgbClr val="FF0000"/>
                </a:solidFill>
              </a:rPr>
              <a:t>n x n,</a:t>
            </a:r>
            <a:r>
              <a:rPr lang="is-IS" sz="2400" dirty="0" smtClean="0"/>
              <a:t> </a:t>
            </a:r>
            <a:r>
              <a:rPr lang="is-IS" sz="2400" dirty="0" smtClean="0">
                <a:solidFill>
                  <a:srgbClr val="FF0000"/>
                </a:solidFill>
              </a:rPr>
              <a:t>s</a:t>
            </a:r>
            <a:r>
              <a:rPr lang="is-IS" sz="2400" dirty="0" smtClean="0"/>
              <a:t>-sparse matrices </a:t>
            </a:r>
            <a:r>
              <a:rPr lang="is-IS" sz="2400" dirty="0" smtClean="0">
                <a:solidFill>
                  <a:srgbClr val="FF0000"/>
                </a:solidFill>
              </a:rPr>
              <a:t>C,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r>
              <a:rPr lang="is-IS" sz="2400" dirty="0" smtClean="0">
                <a:solidFill>
                  <a:srgbClr val="FF0000"/>
                </a:solidFill>
              </a:rPr>
              <a:t> </a:t>
            </a:r>
            <a:r>
              <a:rPr lang="is-IS" sz="2400" dirty="0" smtClean="0"/>
              <a:t>and numbers </a:t>
            </a:r>
            <a:r>
              <a:rPr lang="is-IS" sz="2400" dirty="0" smtClean="0">
                <a:solidFill>
                  <a:srgbClr val="FF0000"/>
                </a:solidFill>
              </a:rPr>
              <a:t>b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b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endParaRPr lang="is-IS" sz="2400" dirty="0" smtClean="0">
              <a:solidFill>
                <a:srgbClr val="FF000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Output: </a:t>
            </a:r>
            <a:r>
              <a:rPr lang="is-IS" sz="2400" dirty="0" smtClean="0">
                <a:solidFill>
                  <a:srgbClr val="FF0000"/>
                </a:solidFill>
              </a:rPr>
              <a:t>X</a:t>
            </a:r>
          </a:p>
          <a:p>
            <a:endParaRPr lang="is-IS" sz="10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Some Applications: </a:t>
            </a:r>
            <a:r>
              <a:rPr lang="is-IS" sz="2200" dirty="0" smtClean="0"/>
              <a:t>operations research (location probems, scheduing, ...), bioengineering (flux balance analysis, ...), approximating NP-hard problems (max-cut, ...), field theory (conformal bootstraping), ...</a:t>
            </a:r>
          </a:p>
          <a:p>
            <a:endParaRPr lang="is-IS" sz="10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Algorithms     </a:t>
            </a:r>
            <a:r>
              <a:rPr lang="is-IS" sz="2400" dirty="0" smtClean="0"/>
              <a:t>Interior points:                  </a:t>
            </a:r>
            <a:r>
              <a:rPr lang="is-IS" sz="2400" dirty="0" smtClean="0">
                <a:solidFill>
                  <a:srgbClr val="FF0000"/>
                </a:solidFill>
              </a:rPr>
              <a:t>O((m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nr + mn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)log(1/ε))</a:t>
            </a:r>
            <a:endParaRPr lang="is-IS" sz="2400" dirty="0">
              <a:solidFill>
                <a:srgbClr val="FF0000"/>
              </a:solidFill>
            </a:endParaRPr>
          </a:p>
          <a:p>
            <a:r>
              <a:rPr lang="is-IS" sz="2400" dirty="0"/>
              <a:t> </a:t>
            </a:r>
            <a:r>
              <a:rPr lang="is-IS" sz="2400" dirty="0" smtClean="0"/>
              <a:t>                        Multilicative Weights:     </a:t>
            </a:r>
            <a:r>
              <a:rPr lang="is-IS" sz="2400" dirty="0">
                <a:solidFill>
                  <a:srgbClr val="FF0000"/>
                </a:solidFill>
              </a:rPr>
              <a:t>O((</a:t>
            </a:r>
            <a:r>
              <a:rPr lang="is-IS" sz="2400" dirty="0" smtClean="0">
                <a:solidFill>
                  <a:srgbClr val="FF0000"/>
                </a:solidFill>
              </a:rPr>
              <a:t>mnr/ε</a:t>
            </a:r>
            <a:r>
              <a:rPr lang="is-IS" sz="2400" baseline="30000" dirty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))</a:t>
            </a:r>
            <a:endParaRPr lang="is-IS" sz="2400" dirty="0" smtClean="0"/>
          </a:p>
          <a:p>
            <a:endParaRPr lang="is-IS" sz="1000" dirty="0" smtClean="0"/>
          </a:p>
          <a:p>
            <a:r>
              <a:rPr lang="is-IS" sz="2400" dirty="0" smtClean="0">
                <a:solidFill>
                  <a:srgbClr val="002060"/>
                </a:solidFill>
              </a:rPr>
              <a:t>Lower bound: </a:t>
            </a:r>
            <a:r>
              <a:rPr lang="is-IS" sz="2400" dirty="0" smtClean="0"/>
              <a:t>No faster than </a:t>
            </a:r>
            <a:r>
              <a:rPr lang="is-IS" sz="2400" dirty="0">
                <a:solidFill>
                  <a:srgbClr val="FF0000"/>
                </a:solidFill>
              </a:rPr>
              <a:t>Ω</a:t>
            </a:r>
            <a:r>
              <a:rPr lang="is-IS" sz="2400" dirty="0" smtClean="0">
                <a:solidFill>
                  <a:srgbClr val="FF0000"/>
                </a:solidFill>
              </a:rPr>
              <a:t>(nm)</a:t>
            </a:r>
            <a:r>
              <a:rPr lang="is-IS" sz="2400" dirty="0" smtClean="0"/>
              <a:t>, for constant </a:t>
            </a:r>
            <a:r>
              <a:rPr lang="is-IS" sz="2400" dirty="0" smtClean="0">
                <a:solidFill>
                  <a:srgbClr val="FF0000"/>
                </a:solidFill>
              </a:rPr>
              <a:t>ε </a:t>
            </a:r>
            <a:r>
              <a:rPr lang="is-IS" sz="2400" dirty="0" smtClean="0"/>
              <a:t>and</a:t>
            </a:r>
            <a:r>
              <a:rPr lang="is-IS" sz="2400" dirty="0" smtClean="0">
                <a:solidFill>
                  <a:srgbClr val="FF0000"/>
                </a:solidFill>
              </a:rPr>
              <a:t> r</a:t>
            </a:r>
            <a:endParaRPr lang="is-IS" sz="2400" dirty="0" smtClean="0"/>
          </a:p>
          <a:p>
            <a:endParaRPr lang="is-IS" sz="2400" dirty="0" smtClean="0"/>
          </a:p>
          <a:p>
            <a:r>
              <a:rPr lang="is-IS" sz="2400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" y="1718103"/>
            <a:ext cx="3795183" cy="1268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36884" y="3994483"/>
            <a:ext cx="10828421" cy="3561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Semidefinite Programming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1108448"/>
            <a:ext cx="83650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rgbClr val="0000FF"/>
                </a:solidFill>
              </a:rPr>
              <a:t>… is an important class of convex optimization problems</a:t>
            </a: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10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is-IS" sz="2400" dirty="0" smtClean="0">
                <a:solidFill>
                  <a:srgbClr val="002060"/>
                </a:solidFill>
              </a:rPr>
              <a:t>nput: </a:t>
            </a:r>
            <a:r>
              <a:rPr lang="is-IS" sz="2400" dirty="0" smtClean="0">
                <a:solidFill>
                  <a:srgbClr val="FF0000"/>
                </a:solidFill>
              </a:rPr>
              <a:t>n x n,</a:t>
            </a:r>
            <a:r>
              <a:rPr lang="is-IS" sz="2400" dirty="0" smtClean="0"/>
              <a:t> </a:t>
            </a:r>
            <a:r>
              <a:rPr lang="is-IS" sz="2400" dirty="0">
                <a:solidFill>
                  <a:srgbClr val="FF0000"/>
                </a:solidFill>
              </a:rPr>
              <a:t>s</a:t>
            </a:r>
            <a:r>
              <a:rPr lang="is-IS" sz="2400" dirty="0" smtClean="0"/>
              <a:t>-sparse matrices </a:t>
            </a:r>
            <a:r>
              <a:rPr lang="is-IS" sz="2400" dirty="0" smtClean="0">
                <a:solidFill>
                  <a:srgbClr val="FF0000"/>
                </a:solidFill>
              </a:rPr>
              <a:t>C,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r>
              <a:rPr lang="is-IS" sz="2400" dirty="0" smtClean="0">
                <a:solidFill>
                  <a:srgbClr val="FF0000"/>
                </a:solidFill>
              </a:rPr>
              <a:t> </a:t>
            </a:r>
            <a:r>
              <a:rPr lang="is-IS" sz="2400" dirty="0" smtClean="0"/>
              <a:t>and numbers </a:t>
            </a:r>
            <a:r>
              <a:rPr lang="is-IS" sz="2400" dirty="0" smtClean="0">
                <a:solidFill>
                  <a:srgbClr val="FF0000"/>
                </a:solidFill>
              </a:rPr>
              <a:t>b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b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endParaRPr lang="is-IS" sz="2400" dirty="0" smtClean="0">
              <a:solidFill>
                <a:srgbClr val="FF000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Output: </a:t>
            </a:r>
            <a:r>
              <a:rPr lang="is-IS" sz="2400" dirty="0" smtClean="0">
                <a:solidFill>
                  <a:srgbClr val="FF0000"/>
                </a:solidFill>
              </a:rPr>
              <a:t>X</a:t>
            </a:r>
            <a:endParaRPr lang="is-IS" sz="2400" dirty="0" smtClean="0">
              <a:solidFill>
                <a:srgbClr val="002060"/>
              </a:solidFill>
            </a:endParaRPr>
          </a:p>
          <a:p>
            <a:endParaRPr lang="is-IS" sz="1000" dirty="0">
              <a:solidFill>
                <a:srgbClr val="00206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Linear Programming</a:t>
            </a:r>
            <a:r>
              <a:rPr lang="is-IS" sz="2400" dirty="0" smtClean="0"/>
              <a:t>: special case</a:t>
            </a:r>
            <a:endParaRPr lang="is-IS" sz="24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Many </a:t>
            </a:r>
            <a:r>
              <a:rPr lang="is-IS" sz="2400" dirty="0">
                <a:solidFill>
                  <a:srgbClr val="002060"/>
                </a:solidFill>
              </a:rPr>
              <a:t>applications </a:t>
            </a:r>
            <a:r>
              <a:rPr lang="is-IS" sz="2400" dirty="0" smtClean="0">
                <a:solidFill>
                  <a:srgbClr val="002060"/>
                </a:solidFill>
              </a:rPr>
              <a:t>  </a:t>
            </a:r>
            <a:r>
              <a:rPr lang="is-IS" sz="2000" dirty="0" smtClean="0"/>
              <a:t>(combinatorial optimization, operational research, ....) </a:t>
            </a:r>
            <a:endParaRPr lang="is-IS" sz="2000" dirty="0"/>
          </a:p>
          <a:p>
            <a:r>
              <a:rPr lang="is-IS" sz="2400" dirty="0">
                <a:solidFill>
                  <a:srgbClr val="002060"/>
                </a:solidFill>
              </a:rPr>
              <a:t>N</a:t>
            </a:r>
            <a:r>
              <a:rPr lang="is-IS" sz="2400" dirty="0" smtClean="0">
                <a:solidFill>
                  <a:srgbClr val="002060"/>
                </a:solidFill>
              </a:rPr>
              <a:t>atural </a:t>
            </a:r>
            <a:r>
              <a:rPr lang="is-IS" sz="2400" dirty="0">
                <a:solidFill>
                  <a:srgbClr val="002060"/>
                </a:solidFill>
              </a:rPr>
              <a:t>in </a:t>
            </a:r>
            <a:r>
              <a:rPr lang="is-IS" sz="2400" dirty="0" smtClean="0">
                <a:solidFill>
                  <a:srgbClr val="002060"/>
                </a:solidFill>
              </a:rPr>
              <a:t>quantum </a:t>
            </a:r>
            <a:r>
              <a:rPr lang="is-IS" sz="2000" dirty="0" smtClean="0"/>
              <a:t>(density matrices, ...)</a:t>
            </a:r>
            <a:endParaRPr lang="is-IS" sz="2000" dirty="0"/>
          </a:p>
          <a:p>
            <a:endParaRPr lang="is-IS" sz="10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Algorithms     </a:t>
            </a:r>
            <a:r>
              <a:rPr lang="is-IS" sz="2400" dirty="0" smtClean="0"/>
              <a:t>Interior points:                   </a:t>
            </a:r>
            <a:r>
              <a:rPr lang="is-IS" sz="2400" dirty="0" smtClean="0">
                <a:solidFill>
                  <a:srgbClr val="FF0000"/>
                </a:solidFill>
              </a:rPr>
              <a:t>O((m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ns + mn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)log(1/ε))</a:t>
            </a:r>
            <a:endParaRPr lang="is-IS" sz="2400" dirty="0">
              <a:solidFill>
                <a:srgbClr val="FF0000"/>
              </a:solidFill>
            </a:endParaRPr>
          </a:p>
          <a:p>
            <a:r>
              <a:rPr lang="is-IS" sz="2400" dirty="0"/>
              <a:t> </a:t>
            </a:r>
            <a:r>
              <a:rPr lang="is-IS" sz="2400" dirty="0" smtClean="0"/>
              <a:t>                        Multiplicative Weights:    </a:t>
            </a:r>
            <a:r>
              <a:rPr lang="is-IS" sz="2400" dirty="0" smtClean="0">
                <a:solidFill>
                  <a:srgbClr val="FF0000"/>
                </a:solidFill>
              </a:rPr>
              <a:t>O</a:t>
            </a:r>
            <a:r>
              <a:rPr lang="is-IS" sz="2400" dirty="0">
                <a:solidFill>
                  <a:srgbClr val="FF0000"/>
                </a:solidFill>
              </a:rPr>
              <a:t>((</a:t>
            </a:r>
            <a:r>
              <a:rPr lang="is-IS" sz="2400" dirty="0" smtClean="0">
                <a:solidFill>
                  <a:srgbClr val="FF0000"/>
                </a:solidFill>
              </a:rPr>
              <a:t>mns (⍵R)/ε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))</a:t>
            </a:r>
            <a:endParaRPr lang="is-IS" sz="2400" dirty="0" smtClean="0"/>
          </a:p>
          <a:p>
            <a:endParaRPr lang="is-IS" sz="1000" dirty="0" smtClean="0"/>
          </a:p>
          <a:p>
            <a:r>
              <a:rPr lang="is-IS" sz="2400" dirty="0" smtClean="0">
                <a:solidFill>
                  <a:srgbClr val="002060"/>
                </a:solidFill>
              </a:rPr>
              <a:t>Lower bound: </a:t>
            </a:r>
            <a:r>
              <a:rPr lang="is-IS" sz="2400" dirty="0" smtClean="0"/>
              <a:t>No faster than </a:t>
            </a:r>
            <a:r>
              <a:rPr lang="is-IS" sz="2400" dirty="0">
                <a:solidFill>
                  <a:srgbClr val="FF0000"/>
                </a:solidFill>
              </a:rPr>
              <a:t>Ω</a:t>
            </a:r>
            <a:r>
              <a:rPr lang="is-IS" sz="2400" dirty="0" smtClean="0">
                <a:solidFill>
                  <a:srgbClr val="FF0000"/>
                </a:solidFill>
              </a:rPr>
              <a:t>(nm)</a:t>
            </a:r>
            <a:r>
              <a:rPr lang="is-IS" sz="2400" dirty="0" smtClean="0"/>
              <a:t>, for constant </a:t>
            </a:r>
            <a:r>
              <a:rPr lang="is-IS" sz="2400" dirty="0" smtClean="0">
                <a:solidFill>
                  <a:srgbClr val="FF0000"/>
                </a:solidFill>
              </a:rPr>
              <a:t>ε </a:t>
            </a:r>
            <a:r>
              <a:rPr lang="is-IS" sz="2400" dirty="0" smtClean="0"/>
              <a:t>and</a:t>
            </a:r>
            <a:r>
              <a:rPr lang="is-IS" sz="2400" dirty="0" smtClean="0">
                <a:solidFill>
                  <a:srgbClr val="FF0000"/>
                </a:solidFill>
              </a:rPr>
              <a:t> r</a:t>
            </a:r>
            <a:endParaRPr lang="is-IS" sz="2400" dirty="0" smtClean="0"/>
          </a:p>
          <a:p>
            <a:endParaRPr lang="is-IS" sz="2400" dirty="0" smtClean="0"/>
          </a:p>
          <a:p>
            <a:r>
              <a:rPr lang="is-IS" sz="2400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" y="1718103"/>
            <a:ext cx="3795183" cy="1268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36884" y="5176684"/>
            <a:ext cx="10828421" cy="237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Semidefinite Programming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1108448"/>
            <a:ext cx="83650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rgbClr val="0000FF"/>
                </a:solidFill>
              </a:rPr>
              <a:t>… is an important class of convex optimization problems</a:t>
            </a: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10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is-IS" sz="2400" dirty="0" smtClean="0">
                <a:solidFill>
                  <a:srgbClr val="002060"/>
                </a:solidFill>
              </a:rPr>
              <a:t>nput: </a:t>
            </a:r>
            <a:r>
              <a:rPr lang="is-IS" sz="2400" dirty="0" smtClean="0">
                <a:solidFill>
                  <a:srgbClr val="FF0000"/>
                </a:solidFill>
              </a:rPr>
              <a:t>n x n,</a:t>
            </a:r>
            <a:r>
              <a:rPr lang="is-IS" sz="2400" dirty="0" smtClean="0"/>
              <a:t> </a:t>
            </a:r>
            <a:r>
              <a:rPr lang="is-IS" sz="2400" dirty="0">
                <a:solidFill>
                  <a:srgbClr val="FF0000"/>
                </a:solidFill>
              </a:rPr>
              <a:t>s</a:t>
            </a:r>
            <a:r>
              <a:rPr lang="is-IS" sz="2400" dirty="0" smtClean="0"/>
              <a:t>-sparse matrices </a:t>
            </a:r>
            <a:r>
              <a:rPr lang="is-IS" sz="2400" dirty="0" smtClean="0">
                <a:solidFill>
                  <a:srgbClr val="FF0000"/>
                </a:solidFill>
              </a:rPr>
              <a:t>C,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r>
              <a:rPr lang="is-IS" sz="2400" dirty="0" smtClean="0">
                <a:solidFill>
                  <a:srgbClr val="FF0000"/>
                </a:solidFill>
              </a:rPr>
              <a:t> </a:t>
            </a:r>
            <a:r>
              <a:rPr lang="is-IS" sz="2400" dirty="0" smtClean="0"/>
              <a:t>and numbers </a:t>
            </a:r>
            <a:r>
              <a:rPr lang="is-IS" sz="2400" dirty="0" smtClean="0">
                <a:solidFill>
                  <a:srgbClr val="FF0000"/>
                </a:solidFill>
              </a:rPr>
              <a:t>b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b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endParaRPr lang="is-IS" sz="2400" dirty="0" smtClean="0">
              <a:solidFill>
                <a:srgbClr val="FF000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Output: </a:t>
            </a:r>
            <a:r>
              <a:rPr lang="is-IS" sz="2400" dirty="0" smtClean="0">
                <a:solidFill>
                  <a:srgbClr val="FF0000"/>
                </a:solidFill>
              </a:rPr>
              <a:t>X</a:t>
            </a:r>
            <a:endParaRPr lang="is-IS" sz="2400" dirty="0" smtClean="0">
              <a:solidFill>
                <a:srgbClr val="002060"/>
              </a:solidFill>
            </a:endParaRPr>
          </a:p>
          <a:p>
            <a:endParaRPr lang="is-IS" sz="1000" dirty="0">
              <a:solidFill>
                <a:srgbClr val="00206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Linear Programming</a:t>
            </a:r>
            <a:r>
              <a:rPr lang="is-IS" sz="2400" dirty="0" smtClean="0"/>
              <a:t>: special case</a:t>
            </a:r>
            <a:endParaRPr lang="is-IS" sz="24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Many </a:t>
            </a:r>
            <a:r>
              <a:rPr lang="is-IS" sz="2400" dirty="0">
                <a:solidFill>
                  <a:srgbClr val="002060"/>
                </a:solidFill>
              </a:rPr>
              <a:t>applications </a:t>
            </a:r>
            <a:r>
              <a:rPr lang="is-IS" sz="2400" dirty="0" smtClean="0">
                <a:solidFill>
                  <a:srgbClr val="002060"/>
                </a:solidFill>
              </a:rPr>
              <a:t>  </a:t>
            </a:r>
            <a:r>
              <a:rPr lang="is-IS" sz="2000" dirty="0" smtClean="0"/>
              <a:t>(combinatorial optimization, operational research, ....) </a:t>
            </a:r>
            <a:endParaRPr lang="is-IS" sz="2000" dirty="0"/>
          </a:p>
          <a:p>
            <a:r>
              <a:rPr lang="is-IS" sz="2400" dirty="0">
                <a:solidFill>
                  <a:srgbClr val="002060"/>
                </a:solidFill>
              </a:rPr>
              <a:t>N</a:t>
            </a:r>
            <a:r>
              <a:rPr lang="is-IS" sz="2400" dirty="0" smtClean="0">
                <a:solidFill>
                  <a:srgbClr val="002060"/>
                </a:solidFill>
              </a:rPr>
              <a:t>atural </a:t>
            </a:r>
            <a:r>
              <a:rPr lang="is-IS" sz="2400" dirty="0">
                <a:solidFill>
                  <a:srgbClr val="002060"/>
                </a:solidFill>
              </a:rPr>
              <a:t>in </a:t>
            </a:r>
            <a:r>
              <a:rPr lang="is-IS" sz="2400" dirty="0" smtClean="0">
                <a:solidFill>
                  <a:srgbClr val="002060"/>
                </a:solidFill>
              </a:rPr>
              <a:t>quantum </a:t>
            </a:r>
            <a:r>
              <a:rPr lang="is-IS" sz="2000" dirty="0" smtClean="0"/>
              <a:t>(density matrices, ...)</a:t>
            </a:r>
            <a:endParaRPr lang="is-IS" sz="2000" dirty="0"/>
          </a:p>
          <a:p>
            <a:endParaRPr lang="is-IS" sz="10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Algorithms     </a:t>
            </a:r>
            <a:r>
              <a:rPr lang="is-IS" sz="2400" dirty="0" smtClean="0"/>
              <a:t>Interior points:                   </a:t>
            </a:r>
            <a:r>
              <a:rPr lang="is-IS" sz="2400" dirty="0" smtClean="0">
                <a:solidFill>
                  <a:srgbClr val="FF0000"/>
                </a:solidFill>
              </a:rPr>
              <a:t>O((m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ns + mn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)log(1/δ))</a:t>
            </a:r>
            <a:endParaRPr lang="is-IS" sz="2400" dirty="0">
              <a:solidFill>
                <a:srgbClr val="FF0000"/>
              </a:solidFill>
            </a:endParaRPr>
          </a:p>
          <a:p>
            <a:r>
              <a:rPr lang="is-IS" sz="2400" dirty="0"/>
              <a:t> </a:t>
            </a:r>
            <a:r>
              <a:rPr lang="is-IS" sz="2400" dirty="0" smtClean="0"/>
              <a:t>                        Multiplicative Weights:    </a:t>
            </a:r>
            <a:r>
              <a:rPr lang="is-IS" sz="2400" dirty="0" smtClean="0">
                <a:solidFill>
                  <a:srgbClr val="FF0000"/>
                </a:solidFill>
              </a:rPr>
              <a:t>O</a:t>
            </a:r>
            <a:r>
              <a:rPr lang="is-IS" sz="2400" dirty="0">
                <a:solidFill>
                  <a:srgbClr val="FF0000"/>
                </a:solidFill>
              </a:rPr>
              <a:t>((</a:t>
            </a:r>
            <a:r>
              <a:rPr lang="is-IS" sz="2400" dirty="0" smtClean="0">
                <a:solidFill>
                  <a:srgbClr val="FF0000"/>
                </a:solidFill>
              </a:rPr>
              <a:t>mns (⍵R</a:t>
            </a:r>
            <a:r>
              <a:rPr lang="is-IS" sz="2400" dirty="0">
                <a:solidFill>
                  <a:srgbClr val="FF0000"/>
                </a:solidFill>
              </a:rPr>
              <a:t>)/δ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))</a:t>
            </a:r>
            <a:endParaRPr lang="is-IS" sz="2400" dirty="0" smtClean="0"/>
          </a:p>
          <a:p>
            <a:endParaRPr lang="is-IS" sz="1000" dirty="0" smtClean="0"/>
          </a:p>
          <a:p>
            <a:r>
              <a:rPr lang="is-IS" sz="2400" dirty="0" smtClean="0">
                <a:solidFill>
                  <a:srgbClr val="002060"/>
                </a:solidFill>
              </a:rPr>
              <a:t>Lower bound: </a:t>
            </a:r>
            <a:r>
              <a:rPr lang="is-IS" sz="2400" dirty="0" smtClean="0"/>
              <a:t>No faster than </a:t>
            </a:r>
            <a:r>
              <a:rPr lang="is-IS" sz="2400" dirty="0">
                <a:solidFill>
                  <a:srgbClr val="FF0000"/>
                </a:solidFill>
              </a:rPr>
              <a:t>Ω</a:t>
            </a:r>
            <a:r>
              <a:rPr lang="is-IS" sz="2400" dirty="0" smtClean="0">
                <a:solidFill>
                  <a:srgbClr val="FF0000"/>
                </a:solidFill>
              </a:rPr>
              <a:t>(nm)</a:t>
            </a:r>
            <a:r>
              <a:rPr lang="is-IS" sz="2400" dirty="0" smtClean="0"/>
              <a:t>, for constant </a:t>
            </a:r>
            <a:r>
              <a:rPr lang="is-IS" sz="2400" dirty="0" smtClean="0">
                <a:solidFill>
                  <a:srgbClr val="FF0000"/>
                </a:solidFill>
              </a:rPr>
              <a:t>ε </a:t>
            </a:r>
            <a:r>
              <a:rPr lang="is-IS" sz="2400" dirty="0" smtClean="0"/>
              <a:t>and</a:t>
            </a:r>
            <a:r>
              <a:rPr lang="is-IS" sz="2400" dirty="0" smtClean="0">
                <a:solidFill>
                  <a:srgbClr val="FF0000"/>
                </a:solidFill>
              </a:rPr>
              <a:t> r</a:t>
            </a:r>
            <a:endParaRPr lang="is-IS" sz="2400" dirty="0" smtClean="0"/>
          </a:p>
          <a:p>
            <a:endParaRPr lang="is-IS" sz="2400" dirty="0" smtClean="0"/>
          </a:p>
          <a:p>
            <a:r>
              <a:rPr lang="is-IS" sz="2400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" y="1718103"/>
            <a:ext cx="3795183" cy="1268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36884" y="6031832"/>
            <a:ext cx="10828421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63657" y="6031834"/>
            <a:ext cx="865425" cy="305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60314" y="6031832"/>
            <a:ext cx="34156" cy="35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55219" y="6150421"/>
            <a:ext cx="102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width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5852" y="6404733"/>
            <a:ext cx="202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size of solution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051581" y="6018305"/>
            <a:ext cx="498307" cy="318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6723" y="6191151"/>
            <a:ext cx="102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Semidefinite Programming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1108448"/>
            <a:ext cx="83650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solidFill>
                  <a:srgbClr val="0000FF"/>
                </a:solidFill>
              </a:rPr>
              <a:t>… is an important class of convex optimization problems</a:t>
            </a: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2400" dirty="0">
              <a:solidFill>
                <a:srgbClr val="0000FF"/>
              </a:solidFill>
            </a:endParaRPr>
          </a:p>
          <a:p>
            <a:endParaRPr lang="is-IS" sz="2400" dirty="0" smtClean="0">
              <a:solidFill>
                <a:srgbClr val="0000FF"/>
              </a:solidFill>
            </a:endParaRPr>
          </a:p>
          <a:p>
            <a:endParaRPr lang="is-IS" sz="10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is-IS" sz="2400" dirty="0" smtClean="0">
                <a:solidFill>
                  <a:srgbClr val="002060"/>
                </a:solidFill>
              </a:rPr>
              <a:t>nput: </a:t>
            </a:r>
            <a:r>
              <a:rPr lang="is-IS" sz="2400" dirty="0" smtClean="0">
                <a:solidFill>
                  <a:srgbClr val="FF0000"/>
                </a:solidFill>
              </a:rPr>
              <a:t>n x n,</a:t>
            </a:r>
            <a:r>
              <a:rPr lang="is-IS" sz="2400" dirty="0" smtClean="0"/>
              <a:t> </a:t>
            </a:r>
            <a:r>
              <a:rPr lang="is-IS" sz="2400" dirty="0">
                <a:solidFill>
                  <a:srgbClr val="FF0000"/>
                </a:solidFill>
              </a:rPr>
              <a:t>s</a:t>
            </a:r>
            <a:r>
              <a:rPr lang="is-IS" sz="2400" dirty="0" smtClean="0"/>
              <a:t>-sparse matrices </a:t>
            </a:r>
            <a:r>
              <a:rPr lang="is-IS" sz="2400" dirty="0" smtClean="0">
                <a:solidFill>
                  <a:srgbClr val="FF0000"/>
                </a:solidFill>
              </a:rPr>
              <a:t>C,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A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r>
              <a:rPr lang="is-IS" sz="2400" dirty="0" smtClean="0">
                <a:solidFill>
                  <a:srgbClr val="FF0000"/>
                </a:solidFill>
              </a:rPr>
              <a:t> </a:t>
            </a:r>
            <a:r>
              <a:rPr lang="is-IS" sz="2400" dirty="0" smtClean="0"/>
              <a:t>and numbers </a:t>
            </a:r>
            <a:r>
              <a:rPr lang="is-IS" sz="2400" dirty="0" smtClean="0">
                <a:solidFill>
                  <a:srgbClr val="FF0000"/>
                </a:solidFill>
              </a:rPr>
              <a:t>b</a:t>
            </a:r>
            <a:r>
              <a:rPr lang="is-IS" sz="2400" baseline="-25000" dirty="0" smtClean="0">
                <a:solidFill>
                  <a:srgbClr val="FF0000"/>
                </a:solidFill>
              </a:rPr>
              <a:t>1</a:t>
            </a:r>
            <a:r>
              <a:rPr lang="is-IS" sz="2400" dirty="0" smtClean="0">
                <a:solidFill>
                  <a:srgbClr val="FF0000"/>
                </a:solidFill>
              </a:rPr>
              <a:t>, ..., b</a:t>
            </a:r>
            <a:r>
              <a:rPr lang="is-IS" sz="2400" baseline="-25000" dirty="0" smtClean="0">
                <a:solidFill>
                  <a:srgbClr val="FF0000"/>
                </a:solidFill>
              </a:rPr>
              <a:t>m</a:t>
            </a:r>
            <a:endParaRPr lang="is-IS" sz="2400" dirty="0" smtClean="0">
              <a:solidFill>
                <a:srgbClr val="FF000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Output: </a:t>
            </a:r>
            <a:r>
              <a:rPr lang="is-IS" sz="2400" dirty="0" smtClean="0">
                <a:solidFill>
                  <a:srgbClr val="FF0000"/>
                </a:solidFill>
              </a:rPr>
              <a:t>X</a:t>
            </a:r>
            <a:endParaRPr lang="is-IS" sz="2400" dirty="0" smtClean="0">
              <a:solidFill>
                <a:srgbClr val="002060"/>
              </a:solidFill>
            </a:endParaRPr>
          </a:p>
          <a:p>
            <a:endParaRPr lang="is-IS" sz="1000" dirty="0">
              <a:solidFill>
                <a:srgbClr val="002060"/>
              </a:solidFill>
            </a:endParaRPr>
          </a:p>
          <a:p>
            <a:r>
              <a:rPr lang="is-IS" sz="2400" dirty="0" smtClean="0">
                <a:solidFill>
                  <a:srgbClr val="002060"/>
                </a:solidFill>
              </a:rPr>
              <a:t>Linear Programming</a:t>
            </a:r>
            <a:r>
              <a:rPr lang="is-IS" sz="2400" dirty="0" smtClean="0"/>
              <a:t>: special case</a:t>
            </a:r>
            <a:endParaRPr lang="is-IS" sz="24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Many </a:t>
            </a:r>
            <a:r>
              <a:rPr lang="is-IS" sz="2400" dirty="0">
                <a:solidFill>
                  <a:srgbClr val="002060"/>
                </a:solidFill>
              </a:rPr>
              <a:t>applications </a:t>
            </a:r>
            <a:r>
              <a:rPr lang="is-IS" sz="2400" dirty="0" smtClean="0">
                <a:solidFill>
                  <a:srgbClr val="002060"/>
                </a:solidFill>
              </a:rPr>
              <a:t>  </a:t>
            </a:r>
            <a:r>
              <a:rPr lang="is-IS" sz="2000" dirty="0" smtClean="0"/>
              <a:t>(combinatorial optimization, operational research, ....) </a:t>
            </a:r>
            <a:endParaRPr lang="is-IS" sz="2000" dirty="0"/>
          </a:p>
          <a:p>
            <a:r>
              <a:rPr lang="is-IS" sz="2400" dirty="0">
                <a:solidFill>
                  <a:srgbClr val="002060"/>
                </a:solidFill>
              </a:rPr>
              <a:t>N</a:t>
            </a:r>
            <a:r>
              <a:rPr lang="is-IS" sz="2400" dirty="0" smtClean="0">
                <a:solidFill>
                  <a:srgbClr val="002060"/>
                </a:solidFill>
              </a:rPr>
              <a:t>atural </a:t>
            </a:r>
            <a:r>
              <a:rPr lang="is-IS" sz="2400" dirty="0">
                <a:solidFill>
                  <a:srgbClr val="002060"/>
                </a:solidFill>
              </a:rPr>
              <a:t>in </a:t>
            </a:r>
            <a:r>
              <a:rPr lang="is-IS" sz="2400" dirty="0" smtClean="0">
                <a:solidFill>
                  <a:srgbClr val="002060"/>
                </a:solidFill>
              </a:rPr>
              <a:t>quantum </a:t>
            </a:r>
            <a:r>
              <a:rPr lang="is-IS" sz="2000" dirty="0" smtClean="0"/>
              <a:t>(density matrices)</a:t>
            </a:r>
            <a:endParaRPr lang="is-IS" sz="2000" dirty="0"/>
          </a:p>
          <a:p>
            <a:endParaRPr lang="is-IS" sz="1000" dirty="0"/>
          </a:p>
          <a:p>
            <a:r>
              <a:rPr lang="is-IS" sz="2400" dirty="0" smtClean="0">
                <a:solidFill>
                  <a:srgbClr val="002060"/>
                </a:solidFill>
              </a:rPr>
              <a:t>Algorithms     </a:t>
            </a:r>
            <a:r>
              <a:rPr lang="is-IS" sz="2400" dirty="0" smtClean="0"/>
              <a:t>Interior points:                   </a:t>
            </a:r>
            <a:r>
              <a:rPr lang="is-IS" sz="2400" dirty="0" smtClean="0">
                <a:solidFill>
                  <a:srgbClr val="FF0000"/>
                </a:solidFill>
              </a:rPr>
              <a:t>O((m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ns + mn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>
                <a:solidFill>
                  <a:srgbClr val="FF0000"/>
                </a:solidFill>
              </a:rPr>
              <a:t>)log(1/δ))</a:t>
            </a:r>
          </a:p>
          <a:p>
            <a:r>
              <a:rPr lang="is-IS" sz="2400" dirty="0"/>
              <a:t> </a:t>
            </a:r>
            <a:r>
              <a:rPr lang="is-IS" sz="2400" dirty="0" smtClean="0"/>
              <a:t>                        Multiplicative Weights:    </a:t>
            </a:r>
            <a:r>
              <a:rPr lang="is-IS" sz="2400" dirty="0" smtClean="0">
                <a:solidFill>
                  <a:srgbClr val="FF0000"/>
                </a:solidFill>
              </a:rPr>
              <a:t>O</a:t>
            </a:r>
            <a:r>
              <a:rPr lang="is-IS" sz="2400" dirty="0">
                <a:solidFill>
                  <a:srgbClr val="FF0000"/>
                </a:solidFill>
              </a:rPr>
              <a:t>((</a:t>
            </a:r>
            <a:r>
              <a:rPr lang="is-IS" sz="2400" dirty="0" smtClean="0">
                <a:solidFill>
                  <a:srgbClr val="FF0000"/>
                </a:solidFill>
              </a:rPr>
              <a:t>mns (⍵R</a:t>
            </a:r>
            <a:r>
              <a:rPr lang="is-IS" sz="2400" dirty="0">
                <a:solidFill>
                  <a:srgbClr val="FF0000"/>
                </a:solidFill>
              </a:rPr>
              <a:t>)/δ</a:t>
            </a:r>
            <a:r>
              <a:rPr lang="is-IS" sz="2400" baseline="30000" dirty="0" smtClean="0">
                <a:solidFill>
                  <a:srgbClr val="FF0000"/>
                </a:solidFill>
              </a:rPr>
              <a:t>2</a:t>
            </a:r>
            <a:r>
              <a:rPr lang="is-IS" sz="2400" dirty="0" smtClean="0">
                <a:solidFill>
                  <a:srgbClr val="FF0000"/>
                </a:solidFill>
              </a:rPr>
              <a:t>))</a:t>
            </a:r>
            <a:endParaRPr lang="is-IS" sz="2400" dirty="0" smtClean="0"/>
          </a:p>
          <a:p>
            <a:endParaRPr lang="is-IS" sz="1000" dirty="0" smtClean="0"/>
          </a:p>
          <a:p>
            <a:r>
              <a:rPr lang="is-IS" sz="2400" dirty="0" smtClean="0">
                <a:solidFill>
                  <a:srgbClr val="002060"/>
                </a:solidFill>
              </a:rPr>
              <a:t>Lower bound: </a:t>
            </a:r>
            <a:r>
              <a:rPr lang="is-IS" sz="2400" dirty="0" smtClean="0"/>
              <a:t>No faster than </a:t>
            </a:r>
            <a:r>
              <a:rPr lang="is-IS" sz="2400" dirty="0">
                <a:solidFill>
                  <a:srgbClr val="FF0000"/>
                </a:solidFill>
              </a:rPr>
              <a:t>Ω</a:t>
            </a:r>
            <a:r>
              <a:rPr lang="is-IS" sz="2400" dirty="0" smtClean="0">
                <a:solidFill>
                  <a:srgbClr val="FF0000"/>
                </a:solidFill>
              </a:rPr>
              <a:t>(nm)</a:t>
            </a:r>
            <a:r>
              <a:rPr lang="is-IS" sz="2400" dirty="0" smtClean="0"/>
              <a:t>, for constant </a:t>
            </a:r>
            <a:r>
              <a:rPr lang="is-IS" sz="2400" dirty="0" smtClean="0">
                <a:solidFill>
                  <a:srgbClr val="FF0000"/>
                </a:solidFill>
              </a:rPr>
              <a:t>ε </a:t>
            </a:r>
            <a:r>
              <a:rPr lang="is-IS" sz="2400" dirty="0" smtClean="0"/>
              <a:t>and</a:t>
            </a:r>
            <a:r>
              <a:rPr lang="is-IS" sz="2400" dirty="0" smtClean="0">
                <a:solidFill>
                  <a:srgbClr val="FF0000"/>
                </a:solidFill>
              </a:rPr>
              <a:t> r</a:t>
            </a:r>
            <a:endParaRPr lang="is-IS" sz="2400" dirty="0" smtClean="0"/>
          </a:p>
          <a:p>
            <a:endParaRPr lang="is-IS" sz="2400" dirty="0" smtClean="0"/>
          </a:p>
          <a:p>
            <a:r>
              <a:rPr lang="is-IS" sz="2400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4" y="1718103"/>
            <a:ext cx="3795183" cy="1268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36884" y="6031832"/>
            <a:ext cx="10828421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63657" y="6031834"/>
            <a:ext cx="865425" cy="305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660314" y="6031832"/>
            <a:ext cx="34156" cy="35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55219" y="6150421"/>
            <a:ext cx="102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width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5852" y="6404733"/>
            <a:ext cx="202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size of solution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051581" y="6018305"/>
            <a:ext cx="498307" cy="318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36723" y="6191151"/>
            <a:ext cx="102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error</a:t>
            </a:r>
            <a:endParaRPr lang="en-US" sz="2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527545" y="2744140"/>
            <a:ext cx="6584068" cy="2184400"/>
          </a:xfrm>
          <a:prstGeom prst="wedgeRoundRectCallout">
            <a:avLst>
              <a:gd name="adj1" fmla="val -54181"/>
              <a:gd name="adj2" fmla="val 62823"/>
              <a:gd name="adj3" fmla="val 16667"/>
            </a:avLst>
          </a:prstGeom>
          <a:gradFill>
            <a:gsLst>
              <a:gs pos="10000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1951" y="2973956"/>
            <a:ext cx="57507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Are there quantum speed-ups for SDPs/LPs?</a:t>
            </a:r>
          </a:p>
          <a:p>
            <a:endParaRPr lang="en-US" sz="2200" dirty="0"/>
          </a:p>
          <a:p>
            <a:r>
              <a:rPr lang="en-US" sz="2200" dirty="0" smtClean="0"/>
              <a:t>Natural question. But unexplored so far</a:t>
            </a:r>
            <a:endParaRPr lang="is-IS" sz="2200" dirty="0" smtClean="0"/>
          </a:p>
          <a:p>
            <a:endParaRPr lang="is-IS" sz="2200" dirty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00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SDPs and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623" y="1345953"/>
            <a:ext cx="858606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What Gibbs state have to do with this?</a:t>
            </a:r>
            <a:endParaRPr lang="en-US" sz="2500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r>
              <a:rPr lang="en-US" sz="2500" dirty="0" smtClean="0"/>
              <a:t>Moreover Gibbs state is the state of maximum entropy </a:t>
            </a:r>
          </a:p>
          <a:p>
            <a:r>
              <a:rPr lang="en-US" sz="2500" dirty="0" smtClean="0"/>
              <a:t>with the right expectation values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409623" y="2173359"/>
            <a:ext cx="7734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(Jaynes 57) </a:t>
            </a:r>
            <a:r>
              <a:rPr lang="en-US" sz="2500" dirty="0" smtClean="0"/>
              <a:t>Let ⍴ be a quantum state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/>
              <a:t>Then there is a Gibbs state of the form</a:t>
            </a:r>
          </a:p>
          <a:p>
            <a:endParaRPr lang="en-US" sz="2500" dirty="0"/>
          </a:p>
          <a:p>
            <a:r>
              <a:rPr lang="en-US" sz="2500" dirty="0"/>
              <a:t>w</a:t>
            </a:r>
            <a:r>
              <a:rPr lang="en-US" sz="2500" dirty="0" smtClean="0"/>
              <a:t>ith same expectation values.</a:t>
            </a:r>
          </a:p>
          <a:p>
            <a:endParaRPr lang="en-US" sz="25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57" y="2219908"/>
            <a:ext cx="2013296" cy="3839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01" y="2755619"/>
            <a:ext cx="2973994" cy="89796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9623" y="2173360"/>
            <a:ext cx="8409212" cy="21675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SDPs and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15" y="1380769"/>
            <a:ext cx="3795183" cy="1268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227" y="2958112"/>
            <a:ext cx="779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Jaynes’ principle there is a solution of the form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Why? Apply it to 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opt</a:t>
            </a:r>
            <a:r>
              <a:rPr lang="en-US" sz="2200" dirty="0" smtClean="0"/>
              <a:t>/</a:t>
            </a:r>
            <a:r>
              <a:rPr lang="en-US" sz="2200" dirty="0" err="1" smtClean="0"/>
              <a:t>tr</a:t>
            </a:r>
            <a:r>
              <a:rPr lang="en-US" sz="2200" dirty="0" smtClean="0"/>
              <a:t>(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opt</a:t>
            </a:r>
            <a:r>
              <a:rPr lang="en-US" sz="2200" dirty="0" smtClean="0"/>
              <a:t>) to get Gibbs state with same expectation values for </a:t>
            </a:r>
            <a:r>
              <a:rPr lang="en-US" sz="2200" dirty="0" err="1" smtClean="0"/>
              <a:t>A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, C </a:t>
            </a:r>
          </a:p>
          <a:p>
            <a:endParaRPr lang="en-US" sz="2200" dirty="0"/>
          </a:p>
          <a:p>
            <a:r>
              <a:rPr lang="en-US" sz="2200" dirty="0" smtClean="0"/>
              <a:t>How can we find </a:t>
            </a:r>
            <a:r>
              <a:rPr lang="en-US" sz="2200" dirty="0" err="1" smtClean="0"/>
              <a:t>λ</a:t>
            </a:r>
            <a:r>
              <a:rPr lang="en-US" sz="2200" baseline="-25000" dirty="0" err="1" smtClean="0"/>
              <a:t>j</a:t>
            </a:r>
            <a:r>
              <a:rPr lang="en-US" sz="2200" dirty="0" err="1" smtClean="0"/>
              <a:t>’s</a:t>
            </a:r>
            <a:r>
              <a:rPr lang="en-US" sz="2200" dirty="0" smtClean="0"/>
              <a:t>?  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310" y="3576639"/>
            <a:ext cx="3575050" cy="1058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106" y="1737810"/>
            <a:ext cx="2828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SDP: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21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SDP Duality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53" y="1255328"/>
            <a:ext cx="3795183" cy="1268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436" y="1617701"/>
            <a:ext cx="158038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Primal:</a:t>
            </a: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r>
              <a:rPr lang="en-US" sz="2500" b="1" dirty="0" smtClean="0">
                <a:solidFill>
                  <a:srgbClr val="0070C0"/>
                </a:solidFill>
              </a:rPr>
              <a:t>Dual: 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09" y="3211991"/>
            <a:ext cx="2013697" cy="1965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436" y="618645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Under mild conditions:  </a:t>
            </a:r>
            <a:r>
              <a:rPr lang="en-US" sz="2200" dirty="0" err="1" smtClean="0">
                <a:solidFill>
                  <a:srgbClr val="FF0000"/>
                </a:solidFill>
              </a:rPr>
              <a:t>Opt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primal</a:t>
            </a:r>
            <a:r>
              <a:rPr lang="en-US" sz="2200" dirty="0" smtClean="0">
                <a:solidFill>
                  <a:srgbClr val="FF0000"/>
                </a:solidFill>
              </a:rPr>
              <a:t> = </a:t>
            </a:r>
            <a:r>
              <a:rPr lang="en-US" sz="2200" dirty="0" err="1" smtClean="0">
                <a:solidFill>
                  <a:srgbClr val="FF0000"/>
                </a:solidFill>
              </a:rPr>
              <a:t>Opt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dual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436" y="5296192"/>
            <a:ext cx="5388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y</a:t>
            </a:r>
            <a:r>
              <a:rPr lang="en-US" sz="2200" dirty="0" smtClean="0"/>
              <a:t>:  </a:t>
            </a:r>
            <a:r>
              <a:rPr lang="en-US" sz="2200" i="1" dirty="0" smtClean="0"/>
              <a:t>m</a:t>
            </a:r>
            <a:r>
              <a:rPr lang="en-US" sz="2200" dirty="0" smtClean="0"/>
              <a:t>-dimensional vector 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546101" y="1130300"/>
            <a:ext cx="7569200" cy="1606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6101" y="3081934"/>
            <a:ext cx="7569200" cy="27981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Size of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53" y="1255328"/>
            <a:ext cx="3795183" cy="1268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436" y="1617701"/>
            <a:ext cx="158038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Primal:</a:t>
            </a:r>
          </a:p>
          <a:p>
            <a:endParaRPr lang="en-US" sz="2500" b="1" dirty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 smtClean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0070C0"/>
              </a:solidFill>
            </a:endParaRPr>
          </a:p>
          <a:p>
            <a:r>
              <a:rPr lang="en-US" sz="2500" b="1" dirty="0" smtClean="0">
                <a:solidFill>
                  <a:srgbClr val="0070C0"/>
                </a:solidFill>
              </a:rPr>
              <a:t>Dual: 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09" y="3644142"/>
            <a:ext cx="2013697" cy="1965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101" y="1130300"/>
            <a:ext cx="7569200" cy="1606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6101" y="3418727"/>
            <a:ext cx="7569200" cy="23850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2436" y="2856805"/>
            <a:ext cx="78411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R </a:t>
            </a:r>
            <a:r>
              <a:rPr lang="en-US" sz="2500" dirty="0" smtClean="0"/>
              <a:t>parameter:   </a:t>
            </a:r>
            <a:r>
              <a:rPr lang="en-US" sz="2500" dirty="0" err="1" smtClean="0">
                <a:solidFill>
                  <a:srgbClr val="FF0000"/>
                </a:solidFill>
              </a:rPr>
              <a:t>Tr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opt</a:t>
            </a:r>
            <a:r>
              <a:rPr lang="en-US" sz="2500" dirty="0" smtClean="0">
                <a:solidFill>
                  <a:srgbClr val="FF0000"/>
                </a:solidFill>
              </a:rPr>
              <a:t>) ≤ R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436" y="5998752"/>
            <a:ext cx="78411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r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parameter:   </a:t>
            </a:r>
            <a:r>
              <a:rPr lang="en-US" sz="2500" dirty="0" smtClean="0">
                <a:solidFill>
                  <a:srgbClr val="FF0000"/>
                </a:solidFill>
              </a:rPr>
              <a:t>∑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 (</a:t>
            </a:r>
            <a:r>
              <a:rPr lang="en-US" sz="2500" dirty="0" err="1" smtClean="0">
                <a:solidFill>
                  <a:srgbClr val="FF0000"/>
                </a:solidFill>
              </a:rPr>
              <a:t>y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opt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 ≤ r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SDP Lower Bounds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199" y="1508614"/>
            <a:ext cx="82837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Even to write down optimal solutions take time: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0070C0"/>
                </a:solidFill>
              </a:rPr>
              <a:t>Primal</a:t>
            </a:r>
            <a:r>
              <a:rPr lang="en-US" sz="2200" dirty="0" smtClean="0"/>
              <a:t> (</a:t>
            </a:r>
            <a:r>
              <a:rPr lang="en-US" sz="2200" i="1" dirty="0" smtClean="0"/>
              <a:t>n</a:t>
            </a:r>
            <a:r>
              <a:rPr lang="en-US" sz="2200" dirty="0" smtClean="0"/>
              <a:t> x </a:t>
            </a:r>
            <a:r>
              <a:rPr lang="en-US" sz="2200" i="1" dirty="0" smtClean="0"/>
              <a:t>n</a:t>
            </a:r>
            <a:r>
              <a:rPr lang="en-US" sz="2200" dirty="0" smtClean="0"/>
              <a:t> PSD matrix </a:t>
            </a:r>
            <a:r>
              <a:rPr lang="en-US" sz="2200" i="1" dirty="0" smtClean="0"/>
              <a:t>X</a:t>
            </a:r>
            <a:r>
              <a:rPr lang="en-US" sz="2200" dirty="0" smtClean="0"/>
              <a:t>):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(n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Dual</a:t>
            </a:r>
            <a:r>
              <a:rPr lang="en-US" sz="2200" dirty="0" smtClean="0"/>
              <a:t> (</a:t>
            </a:r>
            <a:r>
              <a:rPr lang="en-US" sz="2200" i="1" dirty="0" smtClean="0"/>
              <a:t>m</a:t>
            </a:r>
            <a:r>
              <a:rPr lang="en-US" sz="2200" dirty="0" smtClean="0"/>
              <a:t> dim vector </a:t>
            </a:r>
            <a:r>
              <a:rPr lang="en-US" sz="2200" i="1" dirty="0" smtClean="0"/>
              <a:t>y</a:t>
            </a:r>
            <a:r>
              <a:rPr lang="en-US" sz="2200" dirty="0" smtClean="0"/>
              <a:t>):         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(m)</a:t>
            </a:r>
            <a:endParaRPr lang="en-US" sz="2200" dirty="0" smtClean="0"/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200" dirty="0" smtClean="0"/>
              <a:t>If wants to compute only optimal value can sometimes beat bound</a:t>
            </a:r>
          </a:p>
          <a:p>
            <a:r>
              <a:rPr lang="en-US" sz="2200" dirty="0" smtClean="0"/>
              <a:t>E.g.  Multiplicative Weights algorithm: </a:t>
            </a:r>
            <a:r>
              <a:rPr lang="is-IS" sz="2000" dirty="0" smtClean="0">
                <a:solidFill>
                  <a:srgbClr val="FF0000"/>
                </a:solidFill>
              </a:rPr>
              <a:t>O</a:t>
            </a:r>
            <a:r>
              <a:rPr lang="is-IS" sz="2000" dirty="0">
                <a:solidFill>
                  <a:srgbClr val="FF0000"/>
                </a:solidFill>
              </a:rPr>
              <a:t>((mns (⍵R</a:t>
            </a:r>
            <a:r>
              <a:rPr lang="is-IS" sz="2000" dirty="0" smtClean="0">
                <a:solidFill>
                  <a:srgbClr val="FF0000"/>
                </a:solidFill>
              </a:rPr>
              <a:t>)/</a:t>
            </a:r>
            <a:r>
              <a:rPr lang="is-IS" sz="2000" dirty="0">
                <a:solidFill>
                  <a:srgbClr val="FF0000"/>
                </a:solidFill>
              </a:rPr>
              <a:t>δ</a:t>
            </a:r>
            <a:r>
              <a:rPr lang="is-IS" sz="2000" baseline="30000" dirty="0" smtClean="0">
                <a:solidFill>
                  <a:srgbClr val="FF0000"/>
                </a:solidFill>
              </a:rPr>
              <a:t>2</a:t>
            </a:r>
            <a:r>
              <a:rPr lang="is-IS" sz="2000" dirty="0" smtClean="0">
                <a:solidFill>
                  <a:srgbClr val="FF0000"/>
                </a:solidFill>
              </a:rPr>
              <a:t>)) </a:t>
            </a:r>
            <a:r>
              <a:rPr lang="is-IS" sz="2200" dirty="0" smtClean="0"/>
              <a:t>time</a:t>
            </a:r>
          </a:p>
          <a:p>
            <a:endParaRPr lang="is-IS" sz="1000" dirty="0" smtClean="0"/>
          </a:p>
          <a:p>
            <a:r>
              <a:rPr lang="is-IS" sz="2200" dirty="0" smtClean="0"/>
              <a:t>But to even just to compute optimal value requires:</a:t>
            </a:r>
          </a:p>
          <a:p>
            <a:endParaRPr lang="is-IS" sz="1000" dirty="0"/>
          </a:p>
          <a:p>
            <a:r>
              <a:rPr lang="is-IS" sz="2200" b="1" dirty="0" smtClean="0">
                <a:solidFill>
                  <a:srgbClr val="0070C0"/>
                </a:solidFill>
              </a:rPr>
              <a:t>Classical:      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n+m</a:t>
            </a:r>
            <a:r>
              <a:rPr lang="en-US" sz="2200" dirty="0" smtClean="0">
                <a:solidFill>
                  <a:srgbClr val="FF0000"/>
                </a:solidFill>
              </a:rPr>
              <a:t>)                 </a:t>
            </a:r>
            <a:r>
              <a:rPr lang="en-US" sz="2000" dirty="0" smtClean="0"/>
              <a:t>(for constant r, R, s, </a:t>
            </a:r>
            <a:r>
              <a:rPr lang="is-IS" sz="2000" dirty="0"/>
              <a:t>δ</a:t>
            </a:r>
            <a:r>
              <a:rPr lang="en-US" sz="2000" dirty="0" smtClean="0"/>
              <a:t>)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Quantum:    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(n</a:t>
            </a:r>
            <a:r>
              <a:rPr lang="en-US" sz="2200" baseline="30000" dirty="0" smtClean="0">
                <a:solidFill>
                  <a:srgbClr val="FF0000"/>
                </a:solidFill>
              </a:rPr>
              <a:t>1/2</a:t>
            </a:r>
            <a:r>
              <a:rPr lang="en-US" sz="2200" dirty="0" smtClean="0">
                <a:solidFill>
                  <a:srgbClr val="FF0000"/>
                </a:solidFill>
              </a:rPr>
              <a:t> + m</a:t>
            </a:r>
            <a:r>
              <a:rPr lang="en-US" sz="2200" baseline="30000" dirty="0" smtClean="0">
                <a:solidFill>
                  <a:srgbClr val="FF0000"/>
                </a:solidFill>
              </a:rPr>
              <a:t>1/2</a:t>
            </a:r>
            <a:r>
              <a:rPr lang="en-US" sz="2200" dirty="0" smtClean="0">
                <a:solidFill>
                  <a:srgbClr val="FF0000"/>
                </a:solidFill>
              </a:rPr>
              <a:t>)       </a:t>
            </a:r>
            <a:r>
              <a:rPr lang="en-US" sz="2000" dirty="0"/>
              <a:t>(for constant r, R</a:t>
            </a:r>
            <a:r>
              <a:rPr lang="en-US" sz="2000" dirty="0" smtClean="0"/>
              <a:t>, s, </a:t>
            </a:r>
            <a:r>
              <a:rPr lang="is-IS" sz="2000" dirty="0"/>
              <a:t>δ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1000" dirty="0"/>
          </a:p>
          <a:p>
            <a:r>
              <a:rPr lang="en-US" sz="2200" dirty="0" smtClean="0"/>
              <a:t>Easy r</a:t>
            </a:r>
            <a:r>
              <a:rPr lang="is-IS" sz="2200" dirty="0" smtClean="0"/>
              <a:t>eduction to search problem</a:t>
            </a:r>
          </a:p>
          <a:p>
            <a:endParaRPr lang="is-IS" sz="1000" dirty="0" smtClean="0"/>
          </a:p>
          <a:p>
            <a:endParaRPr lang="is-IS" sz="1000" dirty="0" smtClean="0"/>
          </a:p>
          <a:p>
            <a:r>
              <a:rPr lang="is-IS" sz="2200" dirty="0" smtClean="0">
                <a:solidFill>
                  <a:srgbClr val="002060"/>
                </a:solidFill>
              </a:rPr>
              <a:t>(Apeldoorn, Gilyen, Gribling, de Wolf)          </a:t>
            </a:r>
            <a:r>
              <a:rPr lang="is-IS" sz="2200" b="1" dirty="0" smtClean="0">
                <a:solidFill>
                  <a:srgbClr val="0070C0"/>
                </a:solidFill>
              </a:rPr>
              <a:t>See poster this afternoon</a:t>
            </a:r>
            <a:endParaRPr lang="is-IS" sz="2200" b="1" dirty="0">
              <a:solidFill>
                <a:srgbClr val="0070C0"/>
              </a:solidFill>
            </a:endParaRPr>
          </a:p>
          <a:p>
            <a:r>
              <a:rPr lang="en-US" sz="2200" b="1" dirty="0">
                <a:solidFill>
                  <a:srgbClr val="0070C0"/>
                </a:solidFill>
              </a:rPr>
              <a:t>Quantum</a:t>
            </a:r>
            <a:r>
              <a:rPr lang="en-US" sz="2200" b="1" dirty="0" smtClean="0">
                <a:solidFill>
                  <a:srgbClr val="0070C0"/>
                </a:solidFill>
              </a:rPr>
              <a:t>:    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(nm)  </a:t>
            </a:r>
            <a:r>
              <a:rPr lang="en-US" sz="2200" dirty="0" smtClean="0"/>
              <a:t>if</a:t>
            </a:r>
            <a:r>
              <a:rPr lang="en-US" sz="2200" b="1" dirty="0" smtClean="0"/>
              <a:t>  </a:t>
            </a:r>
            <a:r>
              <a:rPr lang="en-US" sz="2200" dirty="0" smtClean="0"/>
              <a:t>n ≅ m    </a:t>
            </a:r>
            <a:r>
              <a:rPr lang="en-US" sz="2000" dirty="0" smtClean="0"/>
              <a:t>(</a:t>
            </a:r>
            <a:r>
              <a:rPr lang="en-US" sz="2000" dirty="0"/>
              <a:t>for constant </a:t>
            </a:r>
            <a:r>
              <a:rPr lang="en-US" sz="2000" dirty="0" smtClean="0"/>
              <a:t>R</a:t>
            </a:r>
            <a:r>
              <a:rPr lang="en-US" sz="2000" dirty="0"/>
              <a:t>, </a:t>
            </a:r>
            <a:r>
              <a:rPr lang="en-US" sz="2000" dirty="0" smtClean="0"/>
              <a:t>s, </a:t>
            </a:r>
            <a:r>
              <a:rPr lang="is-IS" sz="2000" dirty="0"/>
              <a:t>δ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is-IS" sz="2200" dirty="0" smtClean="0"/>
              <a:t>                        </a:t>
            </a:r>
            <a:r>
              <a:rPr lang="en-US" sz="2200" dirty="0" err="1" smtClean="0">
                <a:solidFill>
                  <a:srgbClr val="FF0000"/>
                </a:solidFill>
              </a:rPr>
              <a:t>Ω</a:t>
            </a:r>
            <a:r>
              <a:rPr lang="en-US" sz="2200" dirty="0" smtClean="0">
                <a:solidFill>
                  <a:srgbClr val="FF0000"/>
                </a:solidFill>
              </a:rPr>
              <a:t>(nm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  <a:endParaRPr lang="is-IS" sz="2200" dirty="0"/>
          </a:p>
          <a:p>
            <a:endParaRPr lang="is-IS" sz="2200" dirty="0"/>
          </a:p>
          <a:p>
            <a:endParaRPr lang="is-IS" sz="2200" dirty="0"/>
          </a:p>
          <a:p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-336884" y="3014133"/>
            <a:ext cx="10828421" cy="454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11" y="1711010"/>
            <a:ext cx="83947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Thermal state of Hamiltonian H at temperature T: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Crucial to understand equilibrium properties of system at finite temperature</a:t>
            </a:r>
            <a:endParaRPr lang="en-US" sz="2500" dirty="0"/>
          </a:p>
          <a:p>
            <a:endParaRPr lang="en-US" sz="2500" dirty="0" smtClean="0"/>
          </a:p>
          <a:p>
            <a:r>
              <a:rPr lang="en-US" sz="3000" dirty="0" smtClean="0"/>
              <a:t>Questions: </a:t>
            </a:r>
          </a:p>
          <a:p>
            <a:endParaRPr lang="en-US" sz="2500" dirty="0" smtClean="0"/>
          </a:p>
          <a:p>
            <a:r>
              <a:rPr lang="en-US" sz="2500" dirty="0" smtClean="0"/>
              <a:t>1. When can we prepare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in reasonable time?</a:t>
            </a:r>
          </a:p>
          <a:p>
            <a:r>
              <a:rPr lang="en-US" sz="2500" dirty="0" smtClean="0"/>
              <a:t>2. What can we do with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?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49" y="2439153"/>
            <a:ext cx="3162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SDP Lower Bounds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199" y="1508614"/>
            <a:ext cx="82837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Even to write down optimal solutions take time:</a:t>
            </a:r>
          </a:p>
          <a:p>
            <a:endParaRPr lang="en-US" sz="2200" dirty="0"/>
          </a:p>
          <a:p>
            <a:r>
              <a:rPr lang="en-US" sz="2300" b="1" dirty="0" smtClean="0">
                <a:solidFill>
                  <a:srgbClr val="0070C0"/>
                </a:solidFill>
              </a:rPr>
              <a:t>Primal</a:t>
            </a:r>
            <a:r>
              <a:rPr lang="en-US" sz="2300" dirty="0" smtClean="0"/>
              <a:t> (</a:t>
            </a:r>
            <a:r>
              <a:rPr lang="en-US" sz="2300" i="1" dirty="0" smtClean="0"/>
              <a:t>n</a:t>
            </a:r>
            <a:r>
              <a:rPr lang="en-US" sz="2300" dirty="0" smtClean="0"/>
              <a:t> x </a:t>
            </a:r>
            <a:r>
              <a:rPr lang="en-US" sz="2300" i="1" dirty="0" smtClean="0"/>
              <a:t>n</a:t>
            </a:r>
            <a:r>
              <a:rPr lang="en-US" sz="2300" dirty="0" smtClean="0"/>
              <a:t> PSD matrix </a:t>
            </a:r>
            <a:r>
              <a:rPr lang="en-US" sz="2300" i="1" dirty="0" smtClean="0"/>
              <a:t>X</a:t>
            </a:r>
            <a:r>
              <a:rPr lang="en-US" sz="2300" dirty="0" smtClean="0"/>
              <a:t>):  </a:t>
            </a:r>
            <a:r>
              <a:rPr lang="en-US" sz="2300" dirty="0" err="1" smtClean="0">
                <a:solidFill>
                  <a:srgbClr val="FF0000"/>
                </a:solidFill>
              </a:rPr>
              <a:t>Ω</a:t>
            </a:r>
            <a:r>
              <a:rPr lang="en-US" sz="2300" dirty="0" smtClean="0">
                <a:solidFill>
                  <a:srgbClr val="FF0000"/>
                </a:solidFill>
              </a:rPr>
              <a:t>(n</a:t>
            </a:r>
            <a:r>
              <a:rPr lang="en-US" sz="2300" baseline="30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  <a:endParaRPr lang="en-US" sz="2300" dirty="0">
              <a:solidFill>
                <a:srgbClr val="FF0000"/>
              </a:solidFill>
            </a:endParaRPr>
          </a:p>
          <a:p>
            <a:r>
              <a:rPr lang="en-US" sz="2300" b="1" dirty="0" smtClean="0">
                <a:solidFill>
                  <a:srgbClr val="0070C0"/>
                </a:solidFill>
              </a:rPr>
              <a:t>Dual</a:t>
            </a:r>
            <a:r>
              <a:rPr lang="en-US" sz="2300" dirty="0" smtClean="0"/>
              <a:t> (</a:t>
            </a:r>
            <a:r>
              <a:rPr lang="en-US" sz="2300" i="1" dirty="0" smtClean="0"/>
              <a:t>m</a:t>
            </a:r>
            <a:r>
              <a:rPr lang="en-US" sz="2300" dirty="0" smtClean="0"/>
              <a:t> dim vector </a:t>
            </a:r>
            <a:r>
              <a:rPr lang="en-US" sz="2300" i="1" dirty="0" smtClean="0"/>
              <a:t>y</a:t>
            </a:r>
            <a:r>
              <a:rPr lang="en-US" sz="2300" dirty="0" smtClean="0"/>
              <a:t>):           </a:t>
            </a:r>
            <a:r>
              <a:rPr lang="en-US" sz="2300" dirty="0" err="1" smtClean="0">
                <a:solidFill>
                  <a:srgbClr val="FF0000"/>
                </a:solidFill>
              </a:rPr>
              <a:t>Ω</a:t>
            </a:r>
            <a:r>
              <a:rPr lang="en-US" sz="2300" dirty="0" smtClean="0">
                <a:solidFill>
                  <a:srgbClr val="FF0000"/>
                </a:solidFill>
              </a:rPr>
              <a:t>(m)</a:t>
            </a:r>
            <a:endParaRPr lang="en-US" sz="2300" dirty="0" smtClean="0"/>
          </a:p>
          <a:p>
            <a:endParaRPr lang="en-US" sz="2300" dirty="0">
              <a:solidFill>
                <a:srgbClr val="FF0000"/>
              </a:solidFill>
            </a:endParaRPr>
          </a:p>
          <a:p>
            <a:endParaRPr lang="is-IS" sz="1000" dirty="0" smtClean="0"/>
          </a:p>
          <a:p>
            <a:r>
              <a:rPr lang="is-IS" sz="2500" dirty="0"/>
              <a:t>E</a:t>
            </a:r>
            <a:r>
              <a:rPr lang="is-IS" sz="2500" dirty="0" smtClean="0"/>
              <a:t>ven just to compute optimal value requires:</a:t>
            </a:r>
          </a:p>
          <a:p>
            <a:endParaRPr lang="is-IS" sz="1000" dirty="0"/>
          </a:p>
          <a:p>
            <a:r>
              <a:rPr lang="is-IS" sz="2300" b="1" dirty="0" smtClean="0">
                <a:solidFill>
                  <a:srgbClr val="0070C0"/>
                </a:solidFill>
              </a:rPr>
              <a:t>Classical:        </a:t>
            </a:r>
            <a:r>
              <a:rPr lang="en-US" sz="2300" dirty="0" err="1" smtClean="0">
                <a:solidFill>
                  <a:srgbClr val="FF0000"/>
                </a:solidFill>
              </a:rPr>
              <a:t>Ω</a:t>
            </a:r>
            <a:r>
              <a:rPr lang="en-US" sz="2300" dirty="0" smtClean="0">
                <a:solidFill>
                  <a:srgbClr val="FF0000"/>
                </a:solidFill>
              </a:rPr>
              <a:t>(</a:t>
            </a:r>
            <a:r>
              <a:rPr lang="en-US" sz="2300" dirty="0" err="1" smtClean="0">
                <a:solidFill>
                  <a:srgbClr val="FF0000"/>
                </a:solidFill>
              </a:rPr>
              <a:t>n+m</a:t>
            </a:r>
            <a:r>
              <a:rPr lang="en-US" sz="2300" dirty="0" smtClean="0">
                <a:solidFill>
                  <a:srgbClr val="FF0000"/>
                </a:solidFill>
              </a:rPr>
              <a:t>)                         </a:t>
            </a:r>
            <a:r>
              <a:rPr lang="en-US" sz="2300" dirty="0" smtClean="0"/>
              <a:t>(for constant r, R, s, </a:t>
            </a:r>
            <a:r>
              <a:rPr lang="is-IS" sz="2300" dirty="0"/>
              <a:t>δ</a:t>
            </a:r>
            <a:r>
              <a:rPr lang="en-US" sz="2300" dirty="0" smtClean="0"/>
              <a:t>)</a:t>
            </a:r>
          </a:p>
          <a:p>
            <a:r>
              <a:rPr lang="en-US" sz="2300" b="1" dirty="0" smtClean="0">
                <a:solidFill>
                  <a:srgbClr val="0070C0"/>
                </a:solidFill>
              </a:rPr>
              <a:t>Quantum:      </a:t>
            </a:r>
            <a:r>
              <a:rPr lang="en-US" sz="2300" dirty="0" err="1" smtClean="0">
                <a:solidFill>
                  <a:srgbClr val="FF0000"/>
                </a:solidFill>
              </a:rPr>
              <a:t>Ω</a:t>
            </a:r>
            <a:r>
              <a:rPr lang="en-US" sz="2300" dirty="0" smtClean="0">
                <a:solidFill>
                  <a:srgbClr val="FF0000"/>
                </a:solidFill>
              </a:rPr>
              <a:t>(n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 + m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)               </a:t>
            </a:r>
            <a:r>
              <a:rPr lang="en-US" sz="2300" dirty="0"/>
              <a:t>(for constant r, R</a:t>
            </a:r>
            <a:r>
              <a:rPr lang="en-US" sz="2300" dirty="0" smtClean="0"/>
              <a:t>, s, </a:t>
            </a:r>
            <a:r>
              <a:rPr lang="is-IS" sz="2300" dirty="0"/>
              <a:t>δ</a:t>
            </a:r>
            <a:r>
              <a:rPr lang="en-US" sz="2300" dirty="0" smtClean="0"/>
              <a:t>)</a:t>
            </a:r>
            <a:endParaRPr lang="en-US" sz="2300" dirty="0"/>
          </a:p>
          <a:p>
            <a:endParaRPr lang="en-US" sz="1000" dirty="0"/>
          </a:p>
          <a:p>
            <a:r>
              <a:rPr lang="en-US" sz="2300" dirty="0" smtClean="0"/>
              <a:t>Easy r</a:t>
            </a:r>
            <a:r>
              <a:rPr lang="is-IS" sz="2300" dirty="0" smtClean="0"/>
              <a:t>eduction to search problem</a:t>
            </a:r>
          </a:p>
          <a:p>
            <a:endParaRPr lang="is-IS" sz="1000" dirty="0" smtClean="0"/>
          </a:p>
          <a:p>
            <a:endParaRPr lang="is-IS" sz="1000" dirty="0" smtClean="0"/>
          </a:p>
          <a:p>
            <a:endParaRPr lang="is-IS" sz="2200" dirty="0"/>
          </a:p>
          <a:p>
            <a:endParaRPr lang="is-IS" sz="2200" dirty="0"/>
          </a:p>
          <a:p>
            <a:endParaRPr lang="is-I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3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178" y="2764572"/>
            <a:ext cx="8695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I</a:t>
            </a:r>
            <a:r>
              <a:rPr lang="is-IS" sz="2500" dirty="0">
                <a:solidFill>
                  <a:srgbClr val="002060"/>
                </a:solidFill>
              </a:rPr>
              <a:t>nput: </a:t>
            </a:r>
            <a:r>
              <a:rPr lang="is-IS" sz="2500" dirty="0">
                <a:solidFill>
                  <a:srgbClr val="FF0000"/>
                </a:solidFill>
              </a:rPr>
              <a:t>n x </a:t>
            </a:r>
            <a:r>
              <a:rPr lang="is-IS" sz="2500" dirty="0" smtClean="0">
                <a:solidFill>
                  <a:srgbClr val="FF0000"/>
                </a:solidFill>
              </a:rPr>
              <a:t>n,</a:t>
            </a:r>
            <a:r>
              <a:rPr lang="is-IS" sz="2500" dirty="0" smtClean="0"/>
              <a:t> </a:t>
            </a:r>
            <a:r>
              <a:rPr lang="is-IS" sz="2500" dirty="0" smtClean="0">
                <a:solidFill>
                  <a:srgbClr val="FF0000"/>
                </a:solidFill>
              </a:rPr>
              <a:t>s</a:t>
            </a:r>
            <a:r>
              <a:rPr lang="is-IS" sz="2500" dirty="0" smtClean="0"/>
              <a:t>-sparse matrices </a:t>
            </a:r>
            <a:r>
              <a:rPr lang="is-IS" sz="2500" dirty="0">
                <a:solidFill>
                  <a:srgbClr val="FF0000"/>
                </a:solidFill>
              </a:rPr>
              <a:t>C, A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dirty="0">
                <a:solidFill>
                  <a:srgbClr val="FF0000"/>
                </a:solidFill>
              </a:rPr>
              <a:t>, ..., A</a:t>
            </a:r>
            <a:r>
              <a:rPr lang="is-IS" sz="2500" baseline="-25000" dirty="0">
                <a:solidFill>
                  <a:srgbClr val="FF0000"/>
                </a:solidFill>
              </a:rPr>
              <a:t>m</a:t>
            </a:r>
            <a:r>
              <a:rPr lang="is-IS" sz="2500" dirty="0">
                <a:solidFill>
                  <a:srgbClr val="FF0000"/>
                </a:solidFill>
              </a:rPr>
              <a:t> </a:t>
            </a:r>
            <a:r>
              <a:rPr lang="is-IS" sz="2500" dirty="0"/>
              <a:t>and numbers </a:t>
            </a:r>
            <a:r>
              <a:rPr lang="is-IS" sz="2500" dirty="0">
                <a:solidFill>
                  <a:srgbClr val="FF0000"/>
                </a:solidFill>
              </a:rPr>
              <a:t>b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dirty="0">
                <a:solidFill>
                  <a:srgbClr val="FF0000"/>
                </a:solidFill>
              </a:rPr>
              <a:t>, ..., b</a:t>
            </a:r>
            <a:r>
              <a:rPr lang="is-IS" sz="2500" baseline="-25000" dirty="0">
                <a:solidFill>
                  <a:srgbClr val="FF0000"/>
                </a:solidFill>
              </a:rPr>
              <a:t>m</a:t>
            </a:r>
            <a:endParaRPr lang="is-IS" sz="2500" dirty="0">
              <a:solidFill>
                <a:srgbClr val="FF0000"/>
              </a:solidFill>
            </a:endParaRPr>
          </a:p>
          <a:p>
            <a:endParaRPr lang="is-IS" sz="25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178" y="2764572"/>
            <a:ext cx="8695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I</a:t>
            </a:r>
            <a:r>
              <a:rPr lang="is-IS" sz="2500" dirty="0">
                <a:solidFill>
                  <a:srgbClr val="002060"/>
                </a:solidFill>
              </a:rPr>
              <a:t>nput: </a:t>
            </a:r>
            <a:r>
              <a:rPr lang="is-IS" sz="2500" dirty="0">
                <a:solidFill>
                  <a:srgbClr val="FF0000"/>
                </a:solidFill>
              </a:rPr>
              <a:t>n x </a:t>
            </a:r>
            <a:r>
              <a:rPr lang="is-IS" sz="2500" dirty="0" smtClean="0">
                <a:solidFill>
                  <a:srgbClr val="FF0000"/>
                </a:solidFill>
              </a:rPr>
              <a:t>n,</a:t>
            </a:r>
            <a:r>
              <a:rPr lang="is-IS" sz="2500" dirty="0" smtClean="0"/>
              <a:t> </a:t>
            </a:r>
            <a:r>
              <a:rPr lang="is-IS" sz="2500" dirty="0" smtClean="0">
                <a:solidFill>
                  <a:srgbClr val="FF0000"/>
                </a:solidFill>
              </a:rPr>
              <a:t>s</a:t>
            </a:r>
            <a:r>
              <a:rPr lang="is-IS" sz="2500" dirty="0" smtClean="0"/>
              <a:t>-sparse matrices </a:t>
            </a:r>
            <a:r>
              <a:rPr lang="is-IS" sz="2500" dirty="0">
                <a:solidFill>
                  <a:srgbClr val="FF0000"/>
                </a:solidFill>
              </a:rPr>
              <a:t>C, A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dirty="0">
                <a:solidFill>
                  <a:srgbClr val="FF0000"/>
                </a:solidFill>
              </a:rPr>
              <a:t>, ..., A</a:t>
            </a:r>
            <a:r>
              <a:rPr lang="is-IS" sz="2500" baseline="-25000" dirty="0">
                <a:solidFill>
                  <a:srgbClr val="FF0000"/>
                </a:solidFill>
              </a:rPr>
              <a:t>m</a:t>
            </a:r>
            <a:r>
              <a:rPr lang="is-IS" sz="2500" dirty="0">
                <a:solidFill>
                  <a:srgbClr val="FF0000"/>
                </a:solidFill>
              </a:rPr>
              <a:t> </a:t>
            </a:r>
            <a:r>
              <a:rPr lang="is-IS" sz="2500" dirty="0"/>
              <a:t>and numbers </a:t>
            </a:r>
            <a:r>
              <a:rPr lang="is-IS" sz="2500" dirty="0">
                <a:solidFill>
                  <a:srgbClr val="FF0000"/>
                </a:solidFill>
              </a:rPr>
              <a:t>b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dirty="0">
                <a:solidFill>
                  <a:srgbClr val="FF0000"/>
                </a:solidFill>
              </a:rPr>
              <a:t>, ..., b</a:t>
            </a:r>
            <a:r>
              <a:rPr lang="is-IS" sz="2500" baseline="-25000" dirty="0">
                <a:solidFill>
                  <a:srgbClr val="FF0000"/>
                </a:solidFill>
              </a:rPr>
              <a:t>m</a:t>
            </a:r>
            <a:endParaRPr lang="is-IS" sz="2500" dirty="0">
              <a:solidFill>
                <a:srgbClr val="FF0000"/>
              </a:solidFill>
            </a:endParaRPr>
          </a:p>
          <a:p>
            <a:endParaRPr lang="is-IS" sz="2500" dirty="0" smtClean="0">
              <a:solidFill>
                <a:srgbClr val="002060"/>
              </a:solidFill>
            </a:endParaRPr>
          </a:p>
          <a:p>
            <a:r>
              <a:rPr lang="is-IS" sz="2500" dirty="0" smtClean="0">
                <a:solidFill>
                  <a:srgbClr val="002060"/>
                </a:solidFill>
              </a:rPr>
              <a:t>Normalization: </a:t>
            </a:r>
            <a:r>
              <a:rPr lang="is-IS" sz="2300" dirty="0" smtClean="0"/>
              <a:t>||A</a:t>
            </a:r>
            <a:r>
              <a:rPr lang="is-IS" sz="2300" baseline="-25000" dirty="0" smtClean="0"/>
              <a:t>i</a:t>
            </a:r>
            <a:r>
              <a:rPr lang="is-IS" sz="2300" dirty="0" smtClean="0"/>
              <a:t>||, ||C|| ≤ 1</a:t>
            </a:r>
            <a:endParaRPr lang="is-IS" sz="2300" dirty="0"/>
          </a:p>
          <a:p>
            <a:endParaRPr lang="is-IS" sz="2500" dirty="0" smtClean="0">
              <a:solidFill>
                <a:srgbClr val="002060"/>
              </a:solidFill>
            </a:endParaRPr>
          </a:p>
          <a:p>
            <a:r>
              <a:rPr lang="is-IS" sz="2500" dirty="0" smtClean="0">
                <a:solidFill>
                  <a:srgbClr val="002060"/>
                </a:solidFill>
              </a:rPr>
              <a:t>Output</a:t>
            </a:r>
            <a:r>
              <a:rPr lang="is-IS" sz="2500" dirty="0">
                <a:solidFill>
                  <a:srgbClr val="002060"/>
                </a:solidFill>
              </a:rPr>
              <a:t>: </a:t>
            </a:r>
            <a:r>
              <a:rPr lang="is-IS" sz="2500" dirty="0" smtClean="0"/>
              <a:t>Samples from </a:t>
            </a:r>
            <a:r>
              <a:rPr lang="is-IS" sz="2500" dirty="0" smtClean="0">
                <a:solidFill>
                  <a:srgbClr val="FF0000"/>
                </a:solidFill>
              </a:rPr>
              <a:t>y/||y||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dirty="0" smtClean="0">
                <a:solidFill>
                  <a:srgbClr val="FF0000"/>
                </a:solidFill>
              </a:rPr>
              <a:t> </a:t>
            </a:r>
            <a:r>
              <a:rPr lang="is-IS" sz="2500" dirty="0" smtClean="0"/>
              <a:t>and value</a:t>
            </a:r>
            <a:r>
              <a:rPr lang="is-IS" sz="2500" dirty="0" smtClean="0">
                <a:solidFill>
                  <a:srgbClr val="FF0000"/>
                </a:solidFill>
              </a:rPr>
              <a:t> ||y||</a:t>
            </a:r>
            <a:r>
              <a:rPr lang="is-IS" sz="2500" baseline="-25000" dirty="0">
                <a:solidFill>
                  <a:srgbClr val="FF0000"/>
                </a:solidFill>
              </a:rPr>
              <a:t>1</a:t>
            </a:r>
            <a:r>
              <a:rPr lang="is-IS" sz="2500" baseline="-25000" dirty="0" smtClean="0">
                <a:solidFill>
                  <a:srgbClr val="FF0000"/>
                </a:solidFill>
              </a:rPr>
              <a:t>                   </a:t>
            </a:r>
            <a:r>
              <a:rPr lang="is-IS" sz="2500" dirty="0" smtClean="0"/>
              <a:t>and/or</a:t>
            </a:r>
            <a:endParaRPr lang="is-IS" sz="2500" baseline="-25000" dirty="0" smtClean="0"/>
          </a:p>
          <a:p>
            <a:r>
              <a:rPr lang="is-IS" sz="2500" baseline="-25000" dirty="0">
                <a:solidFill>
                  <a:srgbClr val="FF0000"/>
                </a:solidFill>
              </a:rPr>
              <a:t> </a:t>
            </a:r>
            <a:r>
              <a:rPr lang="is-IS" sz="2500" baseline="-25000" dirty="0" smtClean="0">
                <a:solidFill>
                  <a:srgbClr val="FF0000"/>
                </a:solidFill>
              </a:rPr>
              <a:t>                     </a:t>
            </a:r>
            <a:r>
              <a:rPr lang="is-IS" sz="2500" dirty="0" smtClean="0"/>
              <a:t>Quantum </a:t>
            </a:r>
            <a:r>
              <a:rPr lang="en-US" sz="2500" dirty="0" smtClean="0"/>
              <a:t>S</a:t>
            </a:r>
            <a:r>
              <a:rPr lang="is-IS" sz="2500" dirty="0" smtClean="0"/>
              <a:t>amples from </a:t>
            </a:r>
            <a:r>
              <a:rPr lang="is-IS" sz="2500" dirty="0" smtClean="0">
                <a:solidFill>
                  <a:srgbClr val="FF0000"/>
                </a:solidFill>
              </a:rPr>
              <a:t>X/tr(X)</a:t>
            </a:r>
            <a:r>
              <a:rPr lang="is-IS" sz="2500" dirty="0" smtClean="0"/>
              <a:t> and value </a:t>
            </a:r>
            <a:r>
              <a:rPr lang="is-IS" sz="2500" dirty="0" smtClean="0">
                <a:solidFill>
                  <a:srgbClr val="FF0000"/>
                </a:solidFill>
              </a:rPr>
              <a:t>tr(X) </a:t>
            </a:r>
          </a:p>
          <a:p>
            <a:endParaRPr lang="is-IS" sz="1000" dirty="0" smtClean="0">
              <a:solidFill>
                <a:srgbClr val="FF0000"/>
              </a:solidFill>
            </a:endParaRPr>
          </a:p>
          <a:p>
            <a:r>
              <a:rPr lang="is-IS" sz="2500" dirty="0">
                <a:solidFill>
                  <a:srgbClr val="FF0000"/>
                </a:solidFill>
              </a:rPr>
              <a:t> </a:t>
            </a:r>
            <a:r>
              <a:rPr lang="is-IS" sz="2500" dirty="0" smtClean="0">
                <a:solidFill>
                  <a:srgbClr val="FF0000"/>
                </a:solidFill>
              </a:rPr>
              <a:t>             </a:t>
            </a:r>
            <a:r>
              <a:rPr lang="is-IS" sz="2500" dirty="0" smtClean="0"/>
              <a:t> Value </a:t>
            </a:r>
            <a:r>
              <a:rPr lang="is-IS" sz="2500" dirty="0" smtClean="0">
                <a:solidFill>
                  <a:srgbClr val="FF0000"/>
                </a:solidFill>
              </a:rPr>
              <a:t>opt ± </a:t>
            </a:r>
            <a:r>
              <a:rPr lang="is-IS" sz="2500" dirty="0">
                <a:solidFill>
                  <a:srgbClr val="FF0000"/>
                </a:solidFill>
              </a:rPr>
              <a:t>δ</a:t>
            </a:r>
            <a:r>
              <a:rPr lang="is-IS" sz="2500" dirty="0" smtClean="0">
                <a:solidFill>
                  <a:srgbClr val="FF0000"/>
                </a:solidFill>
              </a:rPr>
              <a:t> </a:t>
            </a:r>
          </a:p>
          <a:p>
            <a:endParaRPr lang="is-IS" sz="2500" dirty="0" smtClean="0">
              <a:solidFill>
                <a:srgbClr val="FF0000"/>
              </a:solidFill>
            </a:endParaRPr>
          </a:p>
          <a:p>
            <a:r>
              <a:rPr lang="is-IS" sz="2500" dirty="0" smtClean="0"/>
              <a:t>(output form similar to HHL Q. Algorithm for linear equations)</a:t>
            </a:r>
            <a:endParaRPr lang="is-IS" sz="2500" dirty="0"/>
          </a:p>
          <a:p>
            <a:endParaRPr lang="is-IS" sz="2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234" y="2800084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dirty="0" smtClean="0">
                <a:solidFill>
                  <a:srgbClr val="002060"/>
                </a:solidFill>
              </a:rPr>
              <a:t>Oracle Model: </a:t>
            </a:r>
            <a:r>
              <a:rPr lang="is-IS" sz="2500" dirty="0" smtClean="0"/>
              <a:t>We assume there’s an oracle that outputs a chosen </a:t>
            </a:r>
            <a:r>
              <a:rPr lang="en-US" sz="2500" dirty="0" smtClean="0"/>
              <a:t>n</a:t>
            </a:r>
            <a:r>
              <a:rPr lang="is-IS" sz="2500" dirty="0" smtClean="0"/>
              <a:t>on-zero entry of C, A</a:t>
            </a:r>
            <a:r>
              <a:rPr lang="is-IS" sz="2500" baseline="-25000" dirty="0" smtClean="0"/>
              <a:t>1</a:t>
            </a:r>
            <a:r>
              <a:rPr lang="is-IS" sz="2500" dirty="0" smtClean="0"/>
              <a:t>, ..., A</a:t>
            </a:r>
            <a:r>
              <a:rPr lang="is-IS" sz="2500" baseline="-25000" dirty="0" smtClean="0"/>
              <a:t>m</a:t>
            </a:r>
            <a:r>
              <a:rPr lang="is-IS" sz="2500" dirty="0" smtClean="0"/>
              <a:t> at unit cost:</a:t>
            </a:r>
            <a:endParaRPr lang="is-I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4" y="3983006"/>
            <a:ext cx="3900622" cy="31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00" y="3965012"/>
            <a:ext cx="1895891" cy="3480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48534" y="4313050"/>
            <a:ext cx="85499" cy="384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764" y="4721932"/>
            <a:ext cx="54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hoice of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j</a:t>
            </a:r>
            <a:r>
              <a:rPr lang="en-US" baseline="-25000" dirty="0" smtClean="0"/>
              <a:t>       </a:t>
            </a:r>
            <a:r>
              <a:rPr lang="en-US" dirty="0" smtClean="0"/>
              <a:t>row </a:t>
            </a:r>
            <a:r>
              <a:rPr lang="en-US" i="1" dirty="0" smtClean="0"/>
              <a:t>k</a:t>
            </a:r>
            <a:r>
              <a:rPr lang="en-US" dirty="0" smtClean="0"/>
              <a:t>       </a:t>
            </a:r>
            <a:r>
              <a:rPr lang="en-US" i="1" dirty="0" smtClean="0"/>
              <a:t>l</a:t>
            </a:r>
            <a:r>
              <a:rPr lang="en-US" dirty="0" smtClean="0"/>
              <a:t> non-zero element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183416" y="4313051"/>
            <a:ext cx="498763" cy="503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21207" y="4265732"/>
            <a:ext cx="1284105" cy="550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17" y="2898475"/>
            <a:ext cx="86517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The good:  </a:t>
            </a:r>
          </a:p>
          <a:p>
            <a:r>
              <a:rPr lang="en-US" sz="2500" dirty="0" smtClean="0"/>
              <a:t>Unconditional Quadratic speed-ups in terms of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r>
              <a:rPr lang="en-US" sz="2500" dirty="0" smtClean="0"/>
              <a:t>Close to optimal: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 + m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q. lower </a:t>
            </a:r>
            <a:r>
              <a:rPr lang="en-US" sz="2500" dirty="0" smtClean="0"/>
              <a:t>bound</a:t>
            </a:r>
            <a:endParaRPr lang="en-US" sz="2500" b="1" dirty="0" smtClean="0"/>
          </a:p>
          <a:p>
            <a:endParaRPr lang="en-US" sz="2500" dirty="0" smtClean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17" y="2898475"/>
            <a:ext cx="86517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The good:  </a:t>
            </a:r>
          </a:p>
          <a:p>
            <a:r>
              <a:rPr lang="en-US" sz="2500" dirty="0" smtClean="0"/>
              <a:t>Unconditional Quadratic speed-ups in terms of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r>
              <a:rPr lang="en-US" sz="2500" dirty="0" smtClean="0"/>
              <a:t>Close to optimal: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 + m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q. lower bound</a:t>
            </a:r>
            <a:endParaRPr lang="en-US" sz="2500" b="1" dirty="0" smtClean="0"/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70C0"/>
                </a:solidFill>
              </a:rPr>
              <a:t>The bad:    </a:t>
            </a:r>
          </a:p>
          <a:p>
            <a:r>
              <a:rPr lang="en-US" sz="2500" dirty="0" smtClean="0"/>
              <a:t>Close </a:t>
            </a:r>
            <a:r>
              <a:rPr lang="en-US" sz="2500" dirty="0" smtClean="0"/>
              <a:t>to optimal: no general super-polynomial speed-ups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17" y="2898475"/>
            <a:ext cx="86517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The good:  </a:t>
            </a:r>
          </a:p>
          <a:p>
            <a:r>
              <a:rPr lang="en-US" sz="2500" dirty="0" smtClean="0"/>
              <a:t>Unconditional Quadratic speed-ups in terms of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r>
              <a:rPr lang="en-US" sz="2500" dirty="0" smtClean="0"/>
              <a:t>Close to optimal: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 + m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q. lower bound</a:t>
            </a:r>
            <a:endParaRPr lang="en-US" sz="2500" b="1" dirty="0" smtClean="0"/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70C0"/>
                </a:solidFill>
              </a:rPr>
              <a:t>The bad:    </a:t>
            </a:r>
          </a:p>
          <a:p>
            <a:r>
              <a:rPr lang="en-US" sz="2500" dirty="0" smtClean="0"/>
              <a:t>Close </a:t>
            </a:r>
            <a:r>
              <a:rPr lang="en-US" sz="2500" dirty="0" smtClean="0"/>
              <a:t>to optimal: no general super-polynomial speed-ups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400" dirty="0"/>
              <a:t>Terrible dependence on other </a:t>
            </a:r>
            <a:r>
              <a:rPr lang="en-US" sz="2400" dirty="0" smtClean="0"/>
              <a:t>parameters: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Rr)</a:t>
            </a:r>
            <a:r>
              <a:rPr lang="en-US" sz="2400" b="1" baseline="30000" dirty="0">
                <a:solidFill>
                  <a:srgbClr val="FF0000"/>
                </a:solidFill>
              </a:rPr>
              <a:t>32 </a:t>
            </a:r>
            <a:r>
              <a:rPr lang="is-IS" sz="2400" b="1" dirty="0">
                <a:solidFill>
                  <a:srgbClr val="FF0000"/>
                </a:solidFill>
              </a:rPr>
              <a:t>δ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-18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 for SDP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17" y="2898475"/>
            <a:ext cx="86517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The good:  </a:t>
            </a:r>
          </a:p>
          <a:p>
            <a:r>
              <a:rPr lang="en-US" sz="2500" dirty="0" smtClean="0"/>
              <a:t>Unconditional Quadratic speed-ups in terms of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</a:p>
          <a:p>
            <a:endParaRPr lang="en-US" sz="1000" b="1" dirty="0">
              <a:solidFill>
                <a:srgbClr val="0070C0"/>
              </a:solidFill>
            </a:endParaRPr>
          </a:p>
          <a:p>
            <a:r>
              <a:rPr lang="en-US" sz="2500" dirty="0" smtClean="0"/>
              <a:t>Close to optimal: </a:t>
            </a:r>
            <a:r>
              <a:rPr lang="en-US" sz="2500" dirty="0" err="1">
                <a:solidFill>
                  <a:srgbClr val="FF0000"/>
                </a:solidFill>
              </a:rPr>
              <a:t>Ω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 + m</a:t>
            </a:r>
            <a:r>
              <a:rPr lang="en-US" sz="2500" baseline="30000" dirty="0">
                <a:solidFill>
                  <a:srgbClr val="FF0000"/>
                </a:solidFill>
              </a:rPr>
              <a:t>1/2</a:t>
            </a:r>
            <a:r>
              <a:rPr lang="en-US" sz="2500" dirty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q. lower bound</a:t>
            </a:r>
            <a:endParaRPr lang="en-US" sz="2500" b="1" dirty="0" smtClean="0"/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70C0"/>
                </a:solidFill>
              </a:rPr>
              <a:t>The bad:    </a:t>
            </a:r>
          </a:p>
          <a:p>
            <a:r>
              <a:rPr lang="en-US" sz="2500" dirty="0" smtClean="0"/>
              <a:t>Close </a:t>
            </a:r>
            <a:r>
              <a:rPr lang="en-US" sz="2500" dirty="0" smtClean="0"/>
              <a:t>to optimal: no general super-polynomial speed-ups</a:t>
            </a: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400" dirty="0"/>
              <a:t>Terrible dependence on other </a:t>
            </a:r>
            <a:r>
              <a:rPr lang="en-US" sz="2400" dirty="0" smtClean="0"/>
              <a:t>parameters: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Rr)</a:t>
            </a:r>
            <a:r>
              <a:rPr lang="en-US" sz="2400" b="1" baseline="30000" dirty="0">
                <a:solidFill>
                  <a:srgbClr val="FF0000"/>
                </a:solidFill>
              </a:rPr>
              <a:t>32 </a:t>
            </a:r>
            <a:r>
              <a:rPr lang="is-IS" sz="2400" b="1" dirty="0">
                <a:solidFill>
                  <a:srgbClr val="FF0000"/>
                </a:solidFill>
              </a:rPr>
              <a:t>δ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-18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But: </a:t>
            </a:r>
            <a:r>
              <a:rPr lang="en-US" sz="2400" dirty="0" smtClean="0"/>
              <a:t>Since 2 days ago, improvement by </a:t>
            </a:r>
            <a:r>
              <a:rPr lang="en-US" sz="2400" dirty="0" err="1" smtClean="0"/>
              <a:t>Ambainis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(Rr)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13</a:t>
            </a:r>
            <a:r>
              <a:rPr lang="is-IS" sz="2400" b="1" dirty="0" smtClean="0">
                <a:solidFill>
                  <a:srgbClr val="FF0000"/>
                </a:solidFill>
              </a:rPr>
              <a:t>δ</a:t>
            </a:r>
            <a:r>
              <a:rPr lang="is-IS" sz="2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8" y="1508614"/>
            <a:ext cx="8317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1: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(B., </a:t>
            </a:r>
            <a:r>
              <a:rPr lang="en-US" sz="2200" dirty="0" err="1" smtClean="0">
                <a:solidFill>
                  <a:srgbClr val="002060"/>
                </a:solidFill>
              </a:rPr>
              <a:t>Svore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There </a:t>
            </a:r>
            <a:r>
              <a:rPr lang="en-US" sz="2500" dirty="0" smtClean="0"/>
              <a:t>is a quantum algorithm for solving SDPs running in time </a:t>
            </a:r>
            <a:r>
              <a:rPr lang="en-US" sz="2700" b="1" dirty="0" smtClean="0">
                <a:solidFill>
                  <a:srgbClr val="FF0000"/>
                </a:solidFill>
              </a:rPr>
              <a:t>n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m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1/2 </a:t>
            </a:r>
            <a:r>
              <a:rPr lang="en-US" sz="2700" b="1" dirty="0" smtClean="0">
                <a:solidFill>
                  <a:srgbClr val="FF0000"/>
                </a:solidFill>
              </a:rPr>
              <a:t>s</a:t>
            </a:r>
            <a:r>
              <a:rPr lang="en-US" sz="27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 poly(log(n, m),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178" y="1351041"/>
            <a:ext cx="8317424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2: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err="1" smtClean="0">
                <a:solidFill>
                  <a:srgbClr val="FF0000"/>
                </a:solidFill>
              </a:rPr>
              <a:t>T</a:t>
            </a:r>
            <a:r>
              <a:rPr lang="en-US" sz="2500" b="1" baseline="-25000" dirty="0" err="1">
                <a:solidFill>
                  <a:srgbClr val="FF0000"/>
                </a:solidFill>
              </a:rPr>
              <a:t>G</a:t>
            </a:r>
            <a:r>
              <a:rPr lang="en-US" sz="2500" b="1" baseline="-25000" dirty="0" err="1" smtClean="0">
                <a:solidFill>
                  <a:srgbClr val="FF0000"/>
                </a:solidFill>
              </a:rPr>
              <a:t>ibbs</a:t>
            </a:r>
            <a:r>
              <a:rPr lang="en-US" sz="2500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5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217" y="1345722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2: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err="1" smtClean="0">
                <a:solidFill>
                  <a:srgbClr val="FF0000"/>
                </a:solidFill>
              </a:rPr>
              <a:t>T</a:t>
            </a:r>
            <a:r>
              <a:rPr lang="en-US" sz="2500" b="1" baseline="-25000" dirty="0" err="1">
                <a:solidFill>
                  <a:srgbClr val="FF0000"/>
                </a:solidFill>
              </a:rPr>
              <a:t>G</a:t>
            </a:r>
            <a:r>
              <a:rPr lang="en-US" sz="2500" b="1" baseline="-25000" dirty="0" err="1" smtClean="0">
                <a:solidFill>
                  <a:srgbClr val="FF0000"/>
                </a:solidFill>
              </a:rPr>
              <a:t>ibbs</a:t>
            </a:r>
            <a:r>
              <a:rPr lang="en-US" sz="2500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5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217" y="1345722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217" y="2716312"/>
            <a:ext cx="865178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solidFill>
                  <a:srgbClr val="0070C0"/>
                </a:solidFill>
              </a:rPr>
              <a:t>T</a:t>
            </a:r>
            <a:r>
              <a:rPr lang="en-GB" sz="2500" b="1" baseline="-25000" dirty="0" err="1">
                <a:solidFill>
                  <a:srgbClr val="0070C0"/>
                </a:solidFill>
              </a:rPr>
              <a:t>G</a:t>
            </a:r>
            <a:r>
              <a:rPr lang="en-GB" sz="2500" b="1" baseline="-25000" dirty="0" err="1" smtClean="0">
                <a:solidFill>
                  <a:srgbClr val="0070C0"/>
                </a:solidFill>
              </a:rPr>
              <a:t>ibbs</a:t>
            </a:r>
            <a:r>
              <a:rPr lang="en-GB" sz="2500" b="1" baseline="-25000" dirty="0" smtClean="0">
                <a:solidFill>
                  <a:srgbClr val="0070C0"/>
                </a:solidFill>
              </a:rPr>
              <a:t> </a:t>
            </a:r>
            <a:r>
              <a:rPr lang="en-GB" sz="2500" dirty="0" smtClean="0">
                <a:solidFill>
                  <a:srgbClr val="0070C0"/>
                </a:solidFill>
              </a:rPr>
              <a:t>:= </a:t>
            </a:r>
            <a:r>
              <a:rPr lang="en-GB" sz="2000" dirty="0"/>
              <a:t>T</a:t>
            </a:r>
            <a:r>
              <a:rPr lang="en-GB" sz="2000" dirty="0" smtClean="0"/>
              <a:t>ime to prepare on quantum computer Gibbs states of the form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1000" dirty="0"/>
          </a:p>
          <a:p>
            <a:r>
              <a:rPr lang="en-GB" sz="2000" dirty="0" smtClean="0"/>
              <a:t>for real numbers |</a:t>
            </a:r>
            <a:r>
              <a:rPr lang="en-GB" sz="2000" dirty="0" err="1" smtClean="0"/>
              <a:t>ν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| ≤ O(log(n), poly(1/</a:t>
            </a:r>
            <a:r>
              <a:rPr lang="is-IS" sz="2000" dirty="0"/>
              <a:t>δ</a:t>
            </a:r>
            <a:r>
              <a:rPr lang="en-GB" sz="2000" dirty="0" smtClean="0"/>
              <a:t>))  </a:t>
            </a:r>
            <a:endParaRPr lang="en-US" sz="2000" dirty="0"/>
          </a:p>
          <a:p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216" y="2740224"/>
            <a:ext cx="8219984" cy="1920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66" y="3263778"/>
            <a:ext cx="3750733" cy="8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725" y="1148745"/>
            <a:ext cx="83947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Questions: </a:t>
            </a:r>
          </a:p>
          <a:p>
            <a:endParaRPr lang="en-US" sz="2500" dirty="0" smtClean="0"/>
          </a:p>
          <a:p>
            <a:r>
              <a:rPr lang="en-US" sz="2500" dirty="0" smtClean="0"/>
              <a:t>1. When can we sample from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in reasonable time?</a:t>
            </a:r>
          </a:p>
          <a:p>
            <a:r>
              <a:rPr lang="en-US" sz="2500" dirty="0" smtClean="0"/>
              <a:t>Well developed theory: 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70C0"/>
                </a:solidFill>
              </a:rPr>
              <a:t>Algorithm</a:t>
            </a:r>
            <a:r>
              <a:rPr lang="en-US" sz="2500" dirty="0" smtClean="0"/>
              <a:t>: </a:t>
            </a:r>
            <a:r>
              <a:rPr lang="en-US" sz="2500" dirty="0" err="1" smtClean="0"/>
              <a:t>Glauber</a:t>
            </a:r>
            <a:r>
              <a:rPr lang="en-US" sz="2500" dirty="0" smtClean="0"/>
              <a:t> dynamics (Metropolis)</a:t>
            </a:r>
          </a:p>
          <a:p>
            <a:endParaRPr lang="en-US" sz="10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43735" y="3462255"/>
            <a:ext cx="33866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Consider e.g. </a:t>
            </a:r>
            <a:r>
              <a:rPr lang="en-US" sz="2300" dirty="0" err="1" smtClean="0"/>
              <a:t>Ising</a:t>
            </a:r>
            <a:r>
              <a:rPr lang="en-US" sz="2300" dirty="0" smtClean="0"/>
              <a:t> model: 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28" y="3604801"/>
            <a:ext cx="2664322" cy="5671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3735" y="4314791"/>
            <a:ext cx="68297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Coupling to bath modeled by stochastic map </a:t>
            </a:r>
            <a:r>
              <a:rPr lang="en-US" sz="2300" i="1" dirty="0" smtClean="0"/>
              <a:t>Q</a:t>
            </a:r>
            <a:endParaRPr lang="en-US" sz="2300" dirty="0"/>
          </a:p>
        </p:txBody>
      </p:sp>
      <p:sp>
        <p:nvSpPr>
          <p:cNvPr id="19" name="TextBox 18"/>
          <p:cNvSpPr txBox="1"/>
          <p:nvPr/>
        </p:nvSpPr>
        <p:spPr>
          <a:xfrm>
            <a:off x="367725" y="6331830"/>
            <a:ext cx="72954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 stationary state is the thermal (Gibbs) state:</a:t>
            </a:r>
            <a:endParaRPr lang="en-US" sz="2300" dirty="0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6" y="6385776"/>
            <a:ext cx="1989672" cy="3923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913" y="5732508"/>
            <a:ext cx="282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Metropolis Update: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35" y="5823228"/>
            <a:ext cx="5218289" cy="37273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2" y="5165699"/>
            <a:ext cx="4873274" cy="34476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583864" y="5088700"/>
            <a:ext cx="193322" cy="520701"/>
          </a:xfrm>
          <a:prstGeom prst="ellipse">
            <a:avLst/>
          </a:prstGeom>
          <a:noFill/>
          <a:ln w="19050">
            <a:solidFill>
              <a:schemeClr val="tx1">
                <a:alpha val="49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05897" y="5102811"/>
            <a:ext cx="193322" cy="520701"/>
          </a:xfrm>
          <a:prstGeom prst="ellipse">
            <a:avLst/>
          </a:prstGeom>
          <a:noFill/>
          <a:ln w="19050">
            <a:solidFill>
              <a:schemeClr val="tx1">
                <a:alpha val="49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64824" y="4731092"/>
            <a:ext cx="471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i</a:t>
            </a:r>
            <a:endParaRPr lang="en-US" sz="25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63563" y="4736035"/>
            <a:ext cx="471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j</a:t>
            </a:r>
            <a:endParaRPr lang="en-US" sz="25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71004" y="5718397"/>
            <a:ext cx="591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/>
              <a:t>/n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2: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err="1" smtClean="0">
                <a:solidFill>
                  <a:srgbClr val="FF0000"/>
                </a:solidFill>
              </a:rPr>
              <a:t>T</a:t>
            </a:r>
            <a:r>
              <a:rPr lang="en-US" sz="2500" b="1" baseline="-25000" dirty="0" err="1">
                <a:solidFill>
                  <a:srgbClr val="FF0000"/>
                </a:solidFill>
              </a:rPr>
              <a:t>G</a:t>
            </a:r>
            <a:r>
              <a:rPr lang="en-US" sz="2500" b="1" baseline="-25000" dirty="0" err="1" smtClean="0">
                <a:solidFill>
                  <a:srgbClr val="FF0000"/>
                </a:solidFill>
              </a:rPr>
              <a:t>ibbs</a:t>
            </a:r>
            <a:r>
              <a:rPr lang="en-US" sz="2500" dirty="0" smtClean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5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217" y="1345722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217" y="2716312"/>
            <a:ext cx="86517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 smtClean="0">
                <a:solidFill>
                  <a:srgbClr val="0070C0"/>
                </a:solidFill>
              </a:rPr>
              <a:t>T</a:t>
            </a:r>
            <a:r>
              <a:rPr lang="en-GB" sz="2500" b="1" baseline="-25000" dirty="0" err="1">
                <a:solidFill>
                  <a:srgbClr val="0070C0"/>
                </a:solidFill>
              </a:rPr>
              <a:t>G</a:t>
            </a:r>
            <a:r>
              <a:rPr lang="en-GB" sz="2500" b="1" baseline="-25000" dirty="0" err="1" smtClean="0">
                <a:solidFill>
                  <a:srgbClr val="0070C0"/>
                </a:solidFill>
              </a:rPr>
              <a:t>ibbs</a:t>
            </a:r>
            <a:r>
              <a:rPr lang="en-GB" sz="2500" b="1" baseline="-25000" dirty="0" smtClean="0">
                <a:solidFill>
                  <a:srgbClr val="0070C0"/>
                </a:solidFill>
              </a:rPr>
              <a:t> </a:t>
            </a:r>
            <a:r>
              <a:rPr lang="en-GB" sz="2500" dirty="0" smtClean="0">
                <a:solidFill>
                  <a:srgbClr val="0070C0"/>
                </a:solidFill>
              </a:rPr>
              <a:t>:= </a:t>
            </a:r>
            <a:r>
              <a:rPr lang="en-GB" sz="2000" dirty="0"/>
              <a:t>T</a:t>
            </a:r>
            <a:r>
              <a:rPr lang="en-GB" sz="2000" dirty="0" smtClean="0"/>
              <a:t>ime to prepare on quantum computer Gibbs states of the form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1000" dirty="0"/>
          </a:p>
          <a:p>
            <a:r>
              <a:rPr lang="en-GB" sz="2000" dirty="0" smtClean="0"/>
              <a:t>for real numbers |</a:t>
            </a:r>
            <a:r>
              <a:rPr lang="en-GB" sz="2000" dirty="0" err="1" smtClean="0"/>
              <a:t>ν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| ≤ O(log(n), poly(1/</a:t>
            </a:r>
            <a:r>
              <a:rPr lang="is-IS" sz="2000" dirty="0"/>
              <a:t>δ</a:t>
            </a:r>
            <a:r>
              <a:rPr lang="en-GB" sz="2000" dirty="0" smtClean="0"/>
              <a:t>))  </a:t>
            </a:r>
            <a:endParaRPr lang="en-US" sz="2000" dirty="0"/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Can use </a:t>
            </a:r>
            <a:r>
              <a:rPr lang="en-US" sz="2200" b="1" dirty="0" smtClean="0">
                <a:solidFill>
                  <a:srgbClr val="0070C0"/>
                </a:solidFill>
              </a:rPr>
              <a:t>Quantum Gibbs Sampling </a:t>
            </a:r>
            <a:r>
              <a:rPr lang="en-US" sz="2200" dirty="0" smtClean="0"/>
              <a:t>(e.g. Quantum Metropolis) as heuristic. </a:t>
            </a:r>
          </a:p>
          <a:p>
            <a:r>
              <a:rPr lang="en-US" sz="2200" dirty="0" smtClean="0"/>
              <a:t>Exponential Speed-up if </a:t>
            </a:r>
            <a:r>
              <a:rPr lang="en-US" sz="2200" dirty="0" err="1" smtClean="0"/>
              <a:t>thermalization</a:t>
            </a:r>
            <a:r>
              <a:rPr lang="en-US" sz="2200" dirty="0" smtClean="0"/>
              <a:t> is quick (poly #qubits = </a:t>
            </a:r>
            <a:r>
              <a:rPr lang="en-US" sz="2200" dirty="0" err="1" smtClean="0"/>
              <a:t>polylog</a:t>
            </a:r>
            <a:r>
              <a:rPr lang="en-US" sz="2200" dirty="0" smtClean="0"/>
              <a:t>(n))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1500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Gives application of quantum Gibbs sampling outside simulating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physical </a:t>
            </a:r>
            <a:r>
              <a:rPr lang="en-US" sz="2200" b="1" dirty="0" smtClean="0">
                <a:solidFill>
                  <a:srgbClr val="0070C0"/>
                </a:solidFill>
              </a:rPr>
              <a:t>systems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216" y="2740224"/>
            <a:ext cx="8219984" cy="1920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66" y="3263778"/>
            <a:ext cx="3750733" cy="8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 with “quantum 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input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”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3: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, rank) </a:t>
            </a:r>
            <a:r>
              <a:rPr lang="en-US" sz="2500" dirty="0" smtClean="0"/>
              <a:t>with data in quantum form</a:t>
            </a:r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579069" y="1508614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 with “quantum 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input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”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3: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, rank) </a:t>
            </a:r>
            <a:r>
              <a:rPr lang="en-US" sz="2500" dirty="0" smtClean="0"/>
              <a:t>with data in quantum form</a:t>
            </a:r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579069" y="1508614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069" y="2939784"/>
            <a:ext cx="8534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dirty="0" smtClean="0">
                <a:solidFill>
                  <a:srgbClr val="002060"/>
                </a:solidFill>
              </a:rPr>
              <a:t>Quantum Oracle Model: </a:t>
            </a:r>
            <a:r>
              <a:rPr lang="is-IS" sz="2500" dirty="0" smtClean="0"/>
              <a:t>There is an oracle that given </a:t>
            </a:r>
            <a:r>
              <a:rPr lang="is-IS" sz="2500" i="1" dirty="0" smtClean="0"/>
              <a:t>i,</a:t>
            </a:r>
            <a:r>
              <a:rPr lang="is-IS" sz="2500" dirty="0" smtClean="0"/>
              <a:t> outputs </a:t>
            </a:r>
          </a:p>
          <a:p>
            <a:r>
              <a:rPr lang="en-US" sz="2500" dirty="0" smtClean="0"/>
              <a:t>the e</a:t>
            </a:r>
            <a:r>
              <a:rPr lang="is-IS" sz="2500" dirty="0" smtClean="0"/>
              <a:t>igenvalues of A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 and its eigenvectors as quantum states </a:t>
            </a:r>
          </a:p>
          <a:p>
            <a:endParaRPr lang="is-IS" sz="1000" dirty="0"/>
          </a:p>
          <a:p>
            <a:r>
              <a:rPr lang="en-US" sz="2500" dirty="0">
                <a:solidFill>
                  <a:srgbClr val="002060"/>
                </a:solidFill>
              </a:rPr>
              <a:t>r</a:t>
            </a:r>
            <a:r>
              <a:rPr lang="is-IS" sz="2500" dirty="0" smtClean="0">
                <a:solidFill>
                  <a:srgbClr val="002060"/>
                </a:solidFill>
              </a:rPr>
              <a:t>ank </a:t>
            </a:r>
            <a:r>
              <a:rPr lang="is-IS" sz="2500" dirty="0" smtClean="0"/>
              <a:t>:= max (max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 rank(A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), rank(C))</a:t>
            </a:r>
          </a:p>
          <a:p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6988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Larger Speed-ups with “quantum 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input</a:t>
            </a:r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”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08614"/>
            <a:ext cx="79785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Result 3:</a:t>
            </a:r>
            <a:r>
              <a:rPr lang="en-US" sz="2500" dirty="0" smtClean="0"/>
              <a:t> There is a quantum algorithm for solving SDPs running in time 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en-US" sz="2500" b="1" baseline="30000" dirty="0" smtClean="0">
                <a:solidFill>
                  <a:srgbClr val="FF0000"/>
                </a:solidFill>
              </a:rPr>
              <a:t>1/2</a:t>
            </a:r>
            <a:r>
              <a:rPr lang="en-US" sz="2700" b="1" dirty="0" smtClean="0">
                <a:solidFill>
                  <a:srgbClr val="FF0000"/>
                </a:solidFill>
              </a:rPr>
              <a:t>poly(log(n, m), s, R, r, </a:t>
            </a:r>
            <a:r>
              <a:rPr lang="is-IS" sz="2700" b="1" dirty="0">
                <a:solidFill>
                  <a:srgbClr val="FF0000"/>
                </a:solidFill>
              </a:rPr>
              <a:t>δ</a:t>
            </a:r>
            <a:r>
              <a:rPr lang="en-US" sz="2700" b="1" dirty="0" smtClean="0">
                <a:solidFill>
                  <a:srgbClr val="FF0000"/>
                </a:solidFill>
              </a:rPr>
              <a:t>, rank) </a:t>
            </a:r>
            <a:r>
              <a:rPr lang="en-US" sz="2500" dirty="0" smtClean="0"/>
              <a:t>with data in quantum form</a:t>
            </a:r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579069" y="1508614"/>
            <a:ext cx="8219983" cy="1207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069" y="2939784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500" dirty="0" smtClean="0">
                <a:solidFill>
                  <a:srgbClr val="002060"/>
                </a:solidFill>
              </a:rPr>
              <a:t>Quantum Oracle Model: </a:t>
            </a:r>
            <a:r>
              <a:rPr lang="is-IS" sz="2500" dirty="0" smtClean="0"/>
              <a:t>There is an oracle that given </a:t>
            </a:r>
            <a:r>
              <a:rPr lang="is-IS" sz="2500" i="1" dirty="0" smtClean="0"/>
              <a:t>i,</a:t>
            </a:r>
            <a:r>
              <a:rPr lang="is-IS" sz="2500" dirty="0" smtClean="0"/>
              <a:t> outputs </a:t>
            </a:r>
          </a:p>
          <a:p>
            <a:r>
              <a:rPr lang="en-US" sz="2500" dirty="0" smtClean="0"/>
              <a:t>the e</a:t>
            </a:r>
            <a:r>
              <a:rPr lang="is-IS" sz="2500" dirty="0" smtClean="0"/>
              <a:t>igenvalues of A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 and its eigenvectors as quantum states </a:t>
            </a:r>
          </a:p>
          <a:p>
            <a:endParaRPr lang="is-IS" sz="1000" dirty="0"/>
          </a:p>
          <a:p>
            <a:r>
              <a:rPr lang="en-US" sz="2500" dirty="0">
                <a:solidFill>
                  <a:srgbClr val="002060"/>
                </a:solidFill>
              </a:rPr>
              <a:t>r</a:t>
            </a:r>
            <a:r>
              <a:rPr lang="is-IS" sz="2500" dirty="0" smtClean="0">
                <a:solidFill>
                  <a:srgbClr val="002060"/>
                </a:solidFill>
              </a:rPr>
              <a:t>ank </a:t>
            </a:r>
            <a:r>
              <a:rPr lang="is-IS" sz="2500" dirty="0" smtClean="0"/>
              <a:t>:= max (max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 rank(A</a:t>
            </a:r>
            <a:r>
              <a:rPr lang="is-IS" sz="2500" baseline="-25000" dirty="0" smtClean="0"/>
              <a:t>i</a:t>
            </a:r>
            <a:r>
              <a:rPr lang="is-IS" sz="2500" dirty="0" smtClean="0"/>
              <a:t>), rank(C</a:t>
            </a:r>
            <a:r>
              <a:rPr lang="is-IS" sz="2500" dirty="0" smtClean="0"/>
              <a:t>))</a:t>
            </a:r>
          </a:p>
          <a:p>
            <a:endParaRPr lang="is-IS" sz="2500" dirty="0"/>
          </a:p>
          <a:p>
            <a:r>
              <a:rPr lang="en-US" sz="2500" dirty="0">
                <a:solidFill>
                  <a:srgbClr val="002060"/>
                </a:solidFill>
              </a:rPr>
              <a:t>I</a:t>
            </a:r>
            <a:r>
              <a:rPr lang="is-IS" sz="2500" dirty="0">
                <a:solidFill>
                  <a:srgbClr val="002060"/>
                </a:solidFill>
              </a:rPr>
              <a:t>dea: </a:t>
            </a:r>
            <a:r>
              <a:rPr lang="is-IS" sz="2500" dirty="0"/>
              <a:t>in this case one can easily perform the Gibbs sampling in</a:t>
            </a:r>
          </a:p>
          <a:p>
            <a:r>
              <a:rPr lang="en-US" sz="2500" dirty="0"/>
              <a:t>p</a:t>
            </a:r>
            <a:r>
              <a:rPr lang="is-IS" sz="2500" dirty="0"/>
              <a:t>oly(log(n), rank) time</a:t>
            </a:r>
          </a:p>
          <a:p>
            <a:endParaRPr lang="is-IS" sz="2500" dirty="0"/>
          </a:p>
          <a:p>
            <a:r>
              <a:rPr lang="is-IS" sz="2500" dirty="0" smtClean="0">
                <a:solidFill>
                  <a:srgbClr val="FF0000"/>
                </a:solidFill>
              </a:rPr>
              <a:t>Question: </a:t>
            </a:r>
            <a:r>
              <a:rPr lang="is-IS" sz="2500" dirty="0" smtClean="0"/>
              <a:t>How relevant is this model? </a:t>
            </a:r>
            <a:r>
              <a:rPr lang="is-IS" sz="2500" dirty="0" smtClean="0">
                <a:solidFill>
                  <a:srgbClr val="FF0000"/>
                </a:solidFill>
              </a:rPr>
              <a:t> </a:t>
            </a:r>
            <a:endParaRPr lang="is-IS" sz="2500" dirty="0" smtClean="0"/>
          </a:p>
          <a:p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274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 Partial Tomography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84" y="1307136"/>
            <a:ext cx="866355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Problem: </a:t>
            </a:r>
            <a:r>
              <a:rPr lang="en-US" sz="2500" dirty="0" smtClean="0"/>
              <a:t>Given a set of measurements {A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} (A</a:t>
            </a:r>
            <a:r>
              <a:rPr lang="en-US" sz="2500" baseline="-25000" dirty="0" smtClean="0"/>
              <a:t>i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=A</a:t>
            </a:r>
            <a:r>
              <a:rPr lang="en-US" sz="2500" baseline="-25000" dirty="0"/>
              <a:t>i</a:t>
            </a:r>
            <a:r>
              <a:rPr lang="en-US" sz="2500" dirty="0" smtClean="0"/>
              <a:t>), and </a:t>
            </a:r>
          </a:p>
          <a:p>
            <a:r>
              <a:rPr lang="en-US" sz="2500" dirty="0" smtClean="0"/>
              <a:t>access to copies of an unknown quantum state ⍴, want to find </a:t>
            </a:r>
          </a:p>
          <a:p>
            <a:r>
              <a:rPr lang="en-US" sz="2500" dirty="0" smtClean="0"/>
              <a:t>a description of state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23" y="2725957"/>
            <a:ext cx="3760384" cy="394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623" y="1307136"/>
            <a:ext cx="8376923" cy="19475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 Partial Tomography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84" y="1307136"/>
            <a:ext cx="86635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Problem: </a:t>
            </a:r>
            <a:r>
              <a:rPr lang="en-US" sz="2500" dirty="0" smtClean="0"/>
              <a:t>Given a set of measurements {A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} (A</a:t>
            </a:r>
            <a:r>
              <a:rPr lang="en-US" sz="2500" baseline="-25000" dirty="0" smtClean="0"/>
              <a:t>i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=A</a:t>
            </a:r>
            <a:r>
              <a:rPr lang="en-US" sz="2500" baseline="-25000" dirty="0"/>
              <a:t>i</a:t>
            </a:r>
            <a:r>
              <a:rPr lang="en-US" sz="2500" dirty="0" smtClean="0"/>
              <a:t>), and </a:t>
            </a:r>
          </a:p>
          <a:p>
            <a:r>
              <a:rPr lang="en-US" sz="2500" dirty="0" smtClean="0"/>
              <a:t>access to copies of an unknown quantum state ⍴, want to find </a:t>
            </a:r>
          </a:p>
          <a:p>
            <a:r>
              <a:rPr lang="en-US" sz="2500" dirty="0" smtClean="0"/>
              <a:t>a description of state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This is a SDP, with </a:t>
            </a:r>
            <a:r>
              <a:rPr lang="en-US" sz="2500" dirty="0" err="1" smtClean="0"/>
              <a:t>b</a:t>
            </a:r>
            <a:r>
              <a:rPr lang="en-US" sz="2500" baseline="-25000" dirty="0" err="1" smtClean="0"/>
              <a:t>j</a:t>
            </a:r>
            <a:r>
              <a:rPr lang="en-US" sz="2500" dirty="0" smtClean="0"/>
              <a:t> = ±</a:t>
            </a:r>
            <a:r>
              <a:rPr lang="en-US" sz="2500" dirty="0" err="1" smtClean="0"/>
              <a:t>tr</a:t>
            </a:r>
            <a:r>
              <a:rPr lang="en-US" sz="2500" dirty="0" smtClean="0"/>
              <a:t>(A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⍴)+</a:t>
            </a:r>
            <a:r>
              <a:rPr lang="en-US" sz="2500" dirty="0" err="1" smtClean="0"/>
              <a:t>ε</a:t>
            </a:r>
            <a:endParaRPr lang="en-US" sz="2500" dirty="0"/>
          </a:p>
          <a:p>
            <a:endParaRPr lang="en-US" sz="1000" dirty="0"/>
          </a:p>
          <a:p>
            <a:r>
              <a:rPr lang="en-US" sz="2500" dirty="0" smtClean="0"/>
              <a:t>We can implement an oracle to b</a:t>
            </a:r>
            <a:r>
              <a:rPr lang="en-US" sz="2500" baseline="-25000" dirty="0" smtClean="0"/>
              <a:t>i </a:t>
            </a:r>
            <a:r>
              <a:rPr lang="en-US" sz="2500" dirty="0" smtClean="0"/>
              <a:t>by measuring A</a:t>
            </a:r>
            <a:r>
              <a:rPr lang="en-US" sz="2500" baseline="-25000" dirty="0" smtClean="0"/>
              <a:t>i </a:t>
            </a:r>
            <a:r>
              <a:rPr lang="en-US" sz="2500" dirty="0" smtClean="0"/>
              <a:t>on ⍴</a:t>
            </a:r>
          </a:p>
          <a:p>
            <a:endParaRPr lang="en-US" sz="1000" dirty="0" smtClean="0"/>
          </a:p>
          <a:p>
            <a:r>
              <a:rPr lang="en-US" sz="2500" dirty="0" smtClean="0"/>
              <a:t>Assume the measurements are efficient (poly(log(n)) time)</a:t>
            </a:r>
            <a:endParaRPr lang="en-US" sz="2500" dirty="0"/>
          </a:p>
          <a:p>
            <a:endParaRPr lang="en-US" sz="2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23" y="2725957"/>
            <a:ext cx="3760384" cy="394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623" y="1307136"/>
            <a:ext cx="8376923" cy="19475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Partial Tomography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84" y="1307136"/>
            <a:ext cx="866355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Problem: </a:t>
            </a:r>
            <a:r>
              <a:rPr lang="en-US" sz="2500" dirty="0" smtClean="0"/>
              <a:t>Given a set of measurements {A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} (A</a:t>
            </a:r>
            <a:r>
              <a:rPr lang="en-US" sz="2500" baseline="-25000" dirty="0" smtClean="0"/>
              <a:t>i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=A</a:t>
            </a:r>
            <a:r>
              <a:rPr lang="en-US" sz="2500" baseline="-25000" dirty="0"/>
              <a:t>i</a:t>
            </a:r>
            <a:r>
              <a:rPr lang="en-US" sz="2500" dirty="0" smtClean="0"/>
              <a:t>), and </a:t>
            </a:r>
          </a:p>
          <a:p>
            <a:r>
              <a:rPr lang="en-US" sz="2500" dirty="0" smtClean="0"/>
              <a:t>access to copies of an unknown quantum state ⍴, want to find </a:t>
            </a:r>
          </a:p>
          <a:p>
            <a:r>
              <a:rPr lang="en-US" sz="2500" dirty="0" smtClean="0"/>
              <a:t>a description of state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Quantum algorithm gives                                    and </a:t>
            </a:r>
            <a:r>
              <a:rPr lang="en-US" sz="2500" dirty="0" err="1" smtClean="0"/>
              <a:t>λ</a:t>
            </a:r>
            <a:r>
              <a:rPr lang="en-US" sz="2500" baseline="-25000" dirty="0" err="1" smtClean="0"/>
              <a:t>i</a:t>
            </a:r>
            <a:r>
              <a:rPr lang="en-US" sz="2500" dirty="0" err="1" smtClean="0"/>
              <a:t>’s</a:t>
            </a:r>
            <a:r>
              <a:rPr lang="en-US" sz="2500" dirty="0" smtClean="0"/>
              <a:t>                    </a:t>
            </a:r>
          </a:p>
          <a:p>
            <a:endParaRPr lang="en-US" sz="1000" dirty="0"/>
          </a:p>
          <a:p>
            <a:r>
              <a:rPr lang="en-US" sz="2500" dirty="0" smtClean="0"/>
              <a:t>in time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baseline="30000" dirty="0">
                <a:solidFill>
                  <a:srgbClr val="FF0000"/>
                </a:solidFill>
              </a:rPr>
              <a:t>1/2</a:t>
            </a:r>
            <a:r>
              <a:rPr lang="en-US" sz="2400" b="1" dirty="0">
                <a:solidFill>
                  <a:srgbClr val="FF0000"/>
                </a:solidFill>
              </a:rPr>
              <a:t>poly(log(n, m), s, R, r, </a:t>
            </a:r>
            <a:r>
              <a:rPr lang="en-US" sz="2400" b="1" dirty="0" smtClean="0">
                <a:solidFill>
                  <a:srgbClr val="FF0000"/>
                </a:solidFill>
              </a:rPr>
              <a:t>1/</a:t>
            </a:r>
            <a:r>
              <a:rPr lang="is-IS" sz="2400" b="1" dirty="0" smtClean="0">
                <a:solidFill>
                  <a:srgbClr val="FF0000"/>
                </a:solidFill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rank)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1500" dirty="0" smtClean="0"/>
          </a:p>
          <a:p>
            <a:r>
              <a:rPr lang="en-US" sz="2500" dirty="0" smtClean="0"/>
              <a:t>For “low rank measurements” (rank(A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) = </a:t>
            </a:r>
            <a:r>
              <a:rPr lang="en-US" sz="2500" dirty="0" err="1" smtClean="0"/>
              <a:t>polylog</a:t>
            </a:r>
            <a:r>
              <a:rPr lang="en-US" sz="2500" dirty="0" smtClean="0"/>
              <a:t>(n)) </a:t>
            </a:r>
          </a:p>
          <a:p>
            <a:r>
              <a:rPr lang="en-US" sz="2500" dirty="0" smtClean="0"/>
              <a:t>gives </a:t>
            </a:r>
            <a:r>
              <a:rPr lang="en-US" sz="2500" i="1" dirty="0" smtClean="0"/>
              <a:t>exponential</a:t>
            </a:r>
            <a:r>
              <a:rPr lang="en-US" sz="2500" dirty="0" smtClean="0"/>
              <a:t> speed-up</a:t>
            </a:r>
          </a:p>
          <a:p>
            <a:endParaRPr lang="en-US" sz="10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23" y="2725957"/>
            <a:ext cx="3760384" cy="394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623" y="1307136"/>
            <a:ext cx="8376923" cy="19475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96" y="3419333"/>
            <a:ext cx="2345729" cy="8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smtClean="0">
                <a:solidFill>
                  <a:srgbClr val="3366FF"/>
                </a:solidFill>
                <a:latin typeface="Calibri"/>
                <a:cs typeface="Calibri"/>
              </a:rPr>
              <a:t>Partial Tomography</a:t>
            </a:r>
            <a:endParaRPr lang="en-GB" sz="42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84" y="1307136"/>
            <a:ext cx="8663553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Problem: </a:t>
            </a:r>
            <a:r>
              <a:rPr lang="en-US" sz="2500" dirty="0" smtClean="0"/>
              <a:t>Given a set of measurements {A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} (A</a:t>
            </a:r>
            <a:r>
              <a:rPr lang="en-US" sz="2500" baseline="-25000" dirty="0" smtClean="0"/>
              <a:t>i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=A</a:t>
            </a:r>
            <a:r>
              <a:rPr lang="en-US" sz="2500" baseline="-25000" dirty="0"/>
              <a:t>i</a:t>
            </a:r>
            <a:r>
              <a:rPr lang="en-US" sz="2500" dirty="0" smtClean="0"/>
              <a:t>), and </a:t>
            </a:r>
          </a:p>
          <a:p>
            <a:r>
              <a:rPr lang="en-US" sz="2500" dirty="0" smtClean="0"/>
              <a:t>access to copies of an unknown quantum state ⍴, want to find </a:t>
            </a:r>
          </a:p>
          <a:p>
            <a:r>
              <a:rPr lang="en-US" sz="2500" dirty="0" smtClean="0"/>
              <a:t>a description of state </a:t>
            </a:r>
            <a:r>
              <a:rPr lang="en-US" sz="2500" dirty="0" err="1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Quantum algorithm gives                                    and </a:t>
            </a:r>
            <a:r>
              <a:rPr lang="en-US" sz="2500" dirty="0" err="1" smtClean="0"/>
              <a:t>λ</a:t>
            </a:r>
            <a:r>
              <a:rPr lang="en-US" sz="2500" baseline="-25000" dirty="0" err="1" smtClean="0"/>
              <a:t>i</a:t>
            </a:r>
            <a:r>
              <a:rPr lang="en-US" sz="2500" dirty="0" err="1" smtClean="0"/>
              <a:t>’s</a:t>
            </a:r>
            <a:r>
              <a:rPr lang="en-US" sz="2500" dirty="0" smtClean="0"/>
              <a:t>                    </a:t>
            </a:r>
          </a:p>
          <a:p>
            <a:endParaRPr lang="en-US" sz="1000" dirty="0"/>
          </a:p>
          <a:p>
            <a:r>
              <a:rPr lang="en-US" sz="2500" dirty="0" smtClean="0"/>
              <a:t>in time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baseline="30000" dirty="0">
                <a:solidFill>
                  <a:srgbClr val="FF0000"/>
                </a:solidFill>
              </a:rPr>
              <a:t>1/2</a:t>
            </a:r>
            <a:r>
              <a:rPr lang="en-US" sz="2400" b="1" dirty="0">
                <a:solidFill>
                  <a:srgbClr val="FF0000"/>
                </a:solidFill>
              </a:rPr>
              <a:t>poly(log(n, m), s, R, r, </a:t>
            </a:r>
            <a:r>
              <a:rPr lang="en-US" sz="2400" b="1" dirty="0" smtClean="0">
                <a:solidFill>
                  <a:srgbClr val="FF0000"/>
                </a:solidFill>
              </a:rPr>
              <a:t>1/</a:t>
            </a:r>
            <a:r>
              <a:rPr lang="is-IS" sz="2400" b="1" dirty="0">
                <a:solidFill>
                  <a:srgbClr val="FF0000"/>
                </a:solidFill>
              </a:rPr>
              <a:t>ε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rank)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1500" dirty="0" smtClean="0"/>
          </a:p>
          <a:p>
            <a:r>
              <a:rPr lang="en-US" sz="2500" dirty="0" smtClean="0"/>
              <a:t>For “low rank measurements” (rank(A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) = </a:t>
            </a:r>
            <a:r>
              <a:rPr lang="en-US" sz="2500" dirty="0" err="1" smtClean="0"/>
              <a:t>polylog</a:t>
            </a:r>
            <a:r>
              <a:rPr lang="en-US" sz="2500" dirty="0" smtClean="0"/>
              <a:t>(n)) </a:t>
            </a:r>
          </a:p>
          <a:p>
            <a:r>
              <a:rPr lang="en-US" sz="2500" dirty="0" smtClean="0"/>
              <a:t>gives </a:t>
            </a:r>
            <a:r>
              <a:rPr lang="en-US" sz="2500" i="1" dirty="0" smtClean="0"/>
              <a:t>exponential</a:t>
            </a:r>
            <a:r>
              <a:rPr lang="en-US" sz="2500" dirty="0" smtClean="0"/>
              <a:t> speed-up</a:t>
            </a:r>
          </a:p>
          <a:p>
            <a:endParaRPr lang="en-US" sz="10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(Aaronson ‘17) </a:t>
            </a:r>
            <a:r>
              <a:rPr lang="en-US" sz="2200" dirty="0" smtClean="0"/>
              <a:t>Can find </a:t>
            </a:r>
            <a:r>
              <a:rPr lang="en-US" sz="2400" dirty="0" err="1" smtClean="0"/>
              <a:t>σ</a:t>
            </a:r>
            <a:r>
              <a:rPr lang="en-US" sz="2400" dirty="0" smtClean="0"/>
              <a:t> with poly(log(n), log(m),) samples of </a:t>
            </a:r>
            <a:r>
              <a:rPr lang="en-US" sz="2400" dirty="0"/>
              <a:t>⍴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sz="1500" dirty="0" smtClean="0"/>
          </a:p>
          <a:p>
            <a:r>
              <a:rPr lang="en-US" sz="2500" dirty="0" smtClean="0"/>
              <a:t>Can we improve sample complexity to match this result?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23" y="2725957"/>
            <a:ext cx="3760384" cy="3941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623" y="1307136"/>
            <a:ext cx="8376923" cy="19475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96" y="3419333"/>
            <a:ext cx="2345729" cy="832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284" y="5606671"/>
            <a:ext cx="8376923" cy="5771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Special Case: Max Eigenvalue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1603474"/>
            <a:ext cx="78105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Computing the max eigenvalue of C is a SDP</a:t>
            </a:r>
          </a:p>
          <a:p>
            <a:endParaRPr lang="en-US" sz="1000" dirty="0" smtClean="0"/>
          </a:p>
          <a:p>
            <a:r>
              <a:rPr lang="en-US" sz="2200" dirty="0" smtClean="0"/>
              <a:t>                               :                           , </a:t>
            </a:r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2153925"/>
            <a:ext cx="1860550" cy="372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59" y="2153925"/>
            <a:ext cx="1428750" cy="35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61" y="2176570"/>
            <a:ext cx="98552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Special Case: Max Eigenvalue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1603474"/>
            <a:ext cx="78105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Computing the max eigenvalue of C is a SDP</a:t>
            </a:r>
          </a:p>
          <a:p>
            <a:endParaRPr lang="en-US" sz="1000" dirty="0" smtClean="0"/>
          </a:p>
          <a:p>
            <a:r>
              <a:rPr lang="en-US" sz="2200" dirty="0" smtClean="0"/>
              <a:t>                               :                           , </a:t>
            </a:r>
          </a:p>
          <a:p>
            <a:endParaRPr lang="en-US" sz="2200" dirty="0" smtClean="0"/>
          </a:p>
          <a:p>
            <a:r>
              <a:rPr lang="en-US" sz="2200" dirty="0" smtClean="0"/>
              <a:t>This is a well studied problem: </a:t>
            </a:r>
          </a:p>
          <a:p>
            <a:endParaRPr lang="en-US" sz="800" dirty="0" smtClean="0"/>
          </a:p>
          <a:p>
            <a:r>
              <a:rPr lang="en-US" sz="2200" b="1" dirty="0" smtClean="0">
                <a:solidFill>
                  <a:srgbClr val="0070C0"/>
                </a:solidFill>
              </a:rPr>
              <a:t>Quantum Annealing </a:t>
            </a:r>
            <a:r>
              <a:rPr lang="en-US" sz="2200" dirty="0" smtClean="0"/>
              <a:t>(cool down -C):</a:t>
            </a:r>
          </a:p>
          <a:p>
            <a:endParaRPr lang="en-US" sz="1000" dirty="0"/>
          </a:p>
          <a:p>
            <a:r>
              <a:rPr lang="en-US" sz="2200" dirty="0" smtClean="0"/>
              <a:t>If we can prepare                             for </a:t>
            </a:r>
            <a:r>
              <a:rPr lang="en-US" sz="2200" dirty="0" smtClean="0">
                <a:solidFill>
                  <a:srgbClr val="FF0000"/>
                </a:solidFill>
              </a:rPr>
              <a:t>β = O(log(n)/</a:t>
            </a:r>
            <a:r>
              <a:rPr lang="is-IS" sz="2000" dirty="0">
                <a:solidFill>
                  <a:srgbClr val="FF0000"/>
                </a:solidFill>
              </a:rPr>
              <a:t>δ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en-US" sz="2200" dirty="0" smtClean="0"/>
              <a:t>can compute max eigenvalue to error </a:t>
            </a:r>
            <a:r>
              <a:rPr lang="is-IS" sz="2000" dirty="0">
                <a:solidFill>
                  <a:srgbClr val="FF0000"/>
                </a:solidFill>
              </a:rPr>
              <a:t>δ</a:t>
            </a:r>
            <a:r>
              <a:rPr lang="en-US" sz="2200" dirty="0" smtClean="0"/>
              <a:t> 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2153925"/>
            <a:ext cx="1860550" cy="372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59" y="2153925"/>
            <a:ext cx="1428750" cy="35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61" y="2176570"/>
            <a:ext cx="98552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004" y="3731375"/>
            <a:ext cx="1687605" cy="3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725" y="1148745"/>
            <a:ext cx="83947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Questions: </a:t>
            </a:r>
          </a:p>
          <a:p>
            <a:endParaRPr lang="en-US" sz="2500" dirty="0" smtClean="0"/>
          </a:p>
          <a:p>
            <a:r>
              <a:rPr lang="en-US" sz="2500" dirty="0" smtClean="0"/>
              <a:t>1. When can we sample from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in reasonable time?</a:t>
            </a:r>
          </a:p>
          <a:p>
            <a:r>
              <a:rPr lang="en-US" sz="2500" dirty="0" smtClean="0"/>
              <a:t>Well developed theory: 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70C0"/>
                </a:solidFill>
              </a:rPr>
              <a:t>Algorithm</a:t>
            </a:r>
            <a:r>
              <a:rPr lang="en-US" sz="2500" dirty="0" smtClean="0"/>
              <a:t>: </a:t>
            </a:r>
            <a:r>
              <a:rPr lang="en-US" sz="2500" dirty="0" err="1" smtClean="0"/>
              <a:t>Glauber</a:t>
            </a:r>
            <a:r>
              <a:rPr lang="en-US" sz="2500" dirty="0" smtClean="0"/>
              <a:t> dynamics (Metropolis)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70C0"/>
                </a:solidFill>
              </a:rPr>
              <a:t>Performance</a:t>
            </a:r>
            <a:r>
              <a:rPr lang="en-US" sz="2500" dirty="0" smtClean="0"/>
              <a:t>: 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200" dirty="0" err="1" smtClean="0">
                <a:solidFill>
                  <a:srgbClr val="002060"/>
                </a:solidFill>
              </a:rPr>
              <a:t>Stroock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Zergalinski</a:t>
            </a:r>
            <a:r>
              <a:rPr lang="en-US" sz="2200" dirty="0" smtClean="0">
                <a:solidFill>
                  <a:srgbClr val="002060"/>
                </a:solidFill>
              </a:rPr>
              <a:t> ‘95, </a:t>
            </a:r>
            <a:r>
              <a:rPr lang="is-IS" sz="2200" dirty="0" smtClean="0">
                <a:solidFill>
                  <a:srgbClr val="002060"/>
                </a:solidFill>
              </a:rPr>
              <a:t>…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500" dirty="0" smtClean="0"/>
              <a:t>efficient above thermal phase transition </a:t>
            </a:r>
          </a:p>
          <a:p>
            <a:r>
              <a:rPr lang="en-US" sz="2500" dirty="0" smtClean="0"/>
              <a:t>inefficient below  (in fact NP-hard for some models </a:t>
            </a:r>
            <a:r>
              <a:rPr lang="en-US" sz="2200" dirty="0" smtClean="0">
                <a:solidFill>
                  <a:srgbClr val="002060"/>
                </a:solidFill>
              </a:rPr>
              <a:t>(Sly ‘10, </a:t>
            </a:r>
            <a:r>
              <a:rPr lang="is-IS" sz="2200" dirty="0" smtClean="0">
                <a:solidFill>
                  <a:srgbClr val="002060"/>
                </a:solidFill>
              </a:rPr>
              <a:t>…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  <a:r>
              <a:rPr lang="en-US" sz="2500" dirty="0" smtClean="0"/>
              <a:t>)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8444" y="5906305"/>
            <a:ext cx="4897465" cy="1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7176" y="5720326"/>
            <a:ext cx="0" cy="424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0766" y="5243272"/>
            <a:ext cx="6664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</a:t>
            </a:r>
            <a:r>
              <a:rPr lang="en-US" sz="2500" baseline="-25000" dirty="0" smtClean="0"/>
              <a:t>c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5267858" y="5536288"/>
            <a:ext cx="8679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0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659" y="5274267"/>
            <a:ext cx="8679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∞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1262547" y="5921804"/>
            <a:ext cx="11791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easy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171" y="5906305"/>
            <a:ext cx="11791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hard</a:t>
            </a:r>
            <a:endParaRPr lang="en-US" sz="2500" dirty="0"/>
          </a:p>
        </p:txBody>
      </p:sp>
      <p:pic>
        <p:nvPicPr>
          <p:cNvPr id="15" name="Picture 14" descr="g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28" y="5243272"/>
            <a:ext cx="2665908" cy="15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Special Case: Max Eigenvalue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1603474"/>
            <a:ext cx="78105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</a:rPr>
              <a:t>Poulin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Wocjan</a:t>
            </a:r>
            <a:r>
              <a:rPr lang="en-US" sz="2000" dirty="0" smtClean="0">
                <a:solidFill>
                  <a:srgbClr val="002060"/>
                </a:solidFill>
              </a:rPr>
              <a:t> ‘09) </a:t>
            </a:r>
            <a:r>
              <a:rPr lang="en-US" sz="2500" dirty="0" smtClean="0"/>
              <a:t>Can prepare                           for </a:t>
            </a:r>
            <a:r>
              <a:rPr lang="en-US" sz="2500" dirty="0" smtClean="0">
                <a:solidFill>
                  <a:srgbClr val="FF0000"/>
                </a:solidFill>
              </a:rPr>
              <a:t>s</a:t>
            </a:r>
            <a:r>
              <a:rPr lang="en-US" sz="2500" dirty="0" smtClean="0"/>
              <a:t>-sparse </a:t>
            </a:r>
            <a:r>
              <a:rPr lang="en-US" sz="2500" dirty="0" smtClean="0">
                <a:solidFill>
                  <a:srgbClr val="FF0000"/>
                </a:solidFill>
              </a:rPr>
              <a:t>C</a:t>
            </a:r>
            <a:r>
              <a:rPr lang="en-US" sz="2500" dirty="0" smtClean="0"/>
              <a:t>   in time </a:t>
            </a:r>
            <a:r>
              <a:rPr lang="en-US" sz="2500" dirty="0" err="1" smtClean="0">
                <a:solidFill>
                  <a:srgbClr val="FF0000"/>
                </a:solidFill>
              </a:rPr>
              <a:t>Õ</a:t>
            </a:r>
            <a:r>
              <a:rPr lang="en-US" sz="2500" dirty="0" smtClean="0">
                <a:solidFill>
                  <a:srgbClr val="FF0000"/>
                </a:solidFill>
              </a:rPr>
              <a:t>(s n</a:t>
            </a:r>
            <a:r>
              <a:rPr lang="en-US" sz="2500" baseline="30000" dirty="0" smtClean="0">
                <a:solidFill>
                  <a:srgbClr val="FF0000"/>
                </a:solidFill>
              </a:rPr>
              <a:t>1/2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on quantum computer</a:t>
            </a:r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70C0"/>
                </a:solidFill>
              </a:rPr>
              <a:t>Idea: </a:t>
            </a:r>
            <a:r>
              <a:rPr lang="en-US" sz="2500" dirty="0" smtClean="0"/>
              <a:t>Phase estimation + Amplitude amplification</a:t>
            </a:r>
            <a:endParaRPr lang="en-US" sz="2500" dirty="0">
              <a:solidFill>
                <a:srgbClr val="002060"/>
              </a:solidFill>
            </a:endParaRPr>
          </a:p>
          <a:p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1671128"/>
            <a:ext cx="1687605" cy="381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67" y="3300022"/>
            <a:ext cx="1946628" cy="31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92" y="3870938"/>
            <a:ext cx="8308538" cy="64292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087688" y="4192400"/>
            <a:ext cx="81886" cy="371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97365" y="4556538"/>
            <a:ext cx="19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hase estimation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1841" y="5043016"/>
            <a:ext cx="86087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Post-selecting on “0” gives a purification of Gibbs state with 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Pr</a:t>
            </a:r>
            <a:r>
              <a:rPr lang="en-US" sz="2500" dirty="0" smtClean="0">
                <a:solidFill>
                  <a:srgbClr val="FF0000"/>
                </a:solidFill>
              </a:rPr>
              <a:t> &gt; O(1/n)</a:t>
            </a:r>
          </a:p>
          <a:p>
            <a:endParaRPr lang="en-US" sz="1000" dirty="0"/>
          </a:p>
          <a:p>
            <a:r>
              <a:rPr lang="en-US" sz="2500" dirty="0" smtClean="0"/>
              <a:t>Using amplitude amplification can boost </a:t>
            </a:r>
            <a:r>
              <a:rPr lang="en-US" sz="2500" dirty="0" err="1" smtClean="0">
                <a:solidFill>
                  <a:srgbClr val="FF0000"/>
                </a:solidFill>
              </a:rPr>
              <a:t>Pr</a:t>
            </a:r>
            <a:r>
              <a:rPr lang="en-US" sz="2500" dirty="0" smtClean="0">
                <a:solidFill>
                  <a:srgbClr val="FF0000"/>
                </a:solidFill>
              </a:rPr>
              <a:t> &gt; 1-o(1) </a:t>
            </a:r>
            <a:r>
              <a:rPr lang="en-US" sz="2500" dirty="0" smtClean="0"/>
              <a:t>with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O(n</a:t>
            </a:r>
            <a:r>
              <a:rPr lang="en-US" sz="2500" baseline="30000" dirty="0" smtClean="0">
                <a:solidFill>
                  <a:srgbClr val="FF0000"/>
                </a:solidFill>
              </a:rPr>
              <a:t>1/2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 iterations  </a:t>
            </a:r>
            <a:endParaRPr lang="en-US" sz="2500" dirty="0"/>
          </a:p>
        </p:txBody>
      </p:sp>
      <p:sp>
        <p:nvSpPr>
          <p:cNvPr id="20" name="Rectangle 19"/>
          <p:cNvSpPr/>
          <p:nvPr/>
        </p:nvSpPr>
        <p:spPr>
          <a:xfrm>
            <a:off x="579069" y="1508614"/>
            <a:ext cx="8219983" cy="10708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7202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Case: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Quantizing Arora-Kale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61" y="1762614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quantum algorithm is based on a classical algorithm for SDP due to Arora and Kale (2007) based on the </a:t>
            </a:r>
            <a:r>
              <a:rPr lang="en-US" sz="2500" dirty="0" smtClean="0">
                <a:solidFill>
                  <a:srgbClr val="002060"/>
                </a:solidFill>
              </a:rPr>
              <a:t>multiplicative weight method</a:t>
            </a:r>
            <a:r>
              <a:rPr lang="en-US" sz="2500" dirty="0" smtClean="0"/>
              <a:t>.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5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7202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General Case: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Quantizing Arora-Kale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61" y="1762614"/>
            <a:ext cx="81534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quantum algorithm is based on a classical algorithm for SDP due to Arora and Kale (2007) based on the </a:t>
            </a:r>
            <a:r>
              <a:rPr lang="en-US" sz="2500" dirty="0" smtClean="0">
                <a:solidFill>
                  <a:srgbClr val="002060"/>
                </a:solidFill>
              </a:rPr>
              <a:t>multiplicative weight method</a:t>
            </a:r>
            <a:r>
              <a:rPr lang="en-US" sz="2500" dirty="0" smtClean="0"/>
              <a:t>. Let’s review their method</a:t>
            </a:r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0070C0"/>
                </a:solidFill>
              </a:rPr>
              <a:t>Assumptions:</a:t>
            </a:r>
          </a:p>
          <a:p>
            <a:endParaRPr lang="en-US" sz="1000" dirty="0" smtClean="0"/>
          </a:p>
          <a:p>
            <a:r>
              <a:rPr lang="en-US" sz="2500" dirty="0" smtClean="0"/>
              <a:t>We assume b</a:t>
            </a:r>
            <a:r>
              <a:rPr lang="en-US" sz="2500" baseline="-25000" dirty="0" smtClean="0"/>
              <a:t>i</a:t>
            </a:r>
            <a:r>
              <a:rPr lang="en-US" sz="2500" dirty="0" smtClean="0"/>
              <a:t> ≥ 1. </a:t>
            </a:r>
          </a:p>
          <a:p>
            <a:r>
              <a:rPr lang="en-US" sz="2500" dirty="0" smtClean="0"/>
              <a:t>Can reduce general case to this with blow up of poly(r) in complexity </a:t>
            </a:r>
          </a:p>
          <a:p>
            <a:endParaRPr lang="en-US" sz="1000" dirty="0" smtClean="0"/>
          </a:p>
          <a:p>
            <a:r>
              <a:rPr lang="en-US" sz="2500" dirty="0" smtClean="0"/>
              <a:t>We </a:t>
            </a:r>
            <a:r>
              <a:rPr lang="en-US" sz="2500" dirty="0" smtClean="0"/>
              <a:t>also assume </a:t>
            </a:r>
            <a:r>
              <a:rPr lang="en-US" sz="2500" dirty="0" err="1" smtClean="0"/>
              <a:t>w.l.o.g</a:t>
            </a:r>
            <a:r>
              <a:rPr lang="en-US" sz="2500" dirty="0" smtClean="0"/>
              <a:t>.</a:t>
            </a:r>
          </a:p>
          <a:p>
            <a:endParaRPr lang="en-US" sz="1000" dirty="0"/>
          </a:p>
          <a:p>
            <a:r>
              <a:rPr lang="en-US" sz="2500" dirty="0" smtClean="0"/>
              <a:t>Solve dual decision problem, of finding feasible y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r>
              <a:rPr lang="en-US" sz="2500" dirty="0" err="1" smtClean="0"/>
              <a:t>b.y</a:t>
            </a:r>
            <a:r>
              <a:rPr lang="en-US" sz="2500" dirty="0" smtClean="0"/>
              <a:t>≤⍺</a:t>
            </a:r>
          </a:p>
          <a:p>
            <a:r>
              <a:rPr lang="en-US" sz="2500" dirty="0" smtClean="0"/>
              <a:t>Optimization follows from binary search  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83" y="5184664"/>
            <a:ext cx="2282667" cy="3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Oracle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6" y="2608832"/>
            <a:ext cx="1847476" cy="384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726" y="3122154"/>
            <a:ext cx="70462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Searches for a vector </a:t>
            </a:r>
            <a:r>
              <a:rPr lang="en-US" sz="2200" i="1" dirty="0" smtClean="0"/>
              <a:t>y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</a:p>
          <a:p>
            <a:endParaRPr lang="en-US" sz="1500" dirty="0"/>
          </a:p>
          <a:p>
            <a:r>
              <a:rPr lang="en-US" sz="2500" dirty="0" err="1" smtClean="0"/>
              <a:t>i</a:t>
            </a:r>
            <a:r>
              <a:rPr lang="en-US" sz="2500" dirty="0" smtClean="0"/>
              <a:t>)</a:t>
            </a:r>
          </a:p>
          <a:p>
            <a:endParaRPr lang="en-US" sz="2500" dirty="0" smtClean="0"/>
          </a:p>
          <a:p>
            <a:r>
              <a:rPr lang="en-US" sz="2500" dirty="0" smtClean="0"/>
              <a:t>ii)</a:t>
            </a:r>
          </a:p>
          <a:p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63" y="3746481"/>
            <a:ext cx="4456002" cy="344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71" y="4264177"/>
            <a:ext cx="3753558" cy="933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726" y="1508614"/>
            <a:ext cx="7849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Arora-Kale algorithm has an auxiliary algorithm </a:t>
            </a:r>
          </a:p>
          <a:p>
            <a:r>
              <a:rPr lang="en-US" sz="2500" dirty="0" smtClean="0"/>
              <a:t>(the ORACLE) which solves a simple linear programming: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22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Arora-Kale Algorithm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4" y="2749475"/>
            <a:ext cx="2575214" cy="378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4" y="4375227"/>
            <a:ext cx="3946277" cy="90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55" y="5498809"/>
            <a:ext cx="2973001" cy="337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69" y="2726579"/>
            <a:ext cx="85679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1. </a:t>
            </a:r>
          </a:p>
          <a:p>
            <a:endParaRPr lang="en-US" sz="3500" dirty="0"/>
          </a:p>
          <a:p>
            <a:r>
              <a:rPr lang="en-US" sz="2500" dirty="0" smtClean="0"/>
              <a:t>2.</a:t>
            </a:r>
          </a:p>
          <a:p>
            <a:endParaRPr lang="en-US" sz="3500" dirty="0"/>
          </a:p>
          <a:p>
            <a:r>
              <a:rPr lang="en-US" sz="2500" dirty="0" smtClean="0"/>
              <a:t>3.</a:t>
            </a:r>
          </a:p>
          <a:p>
            <a:endParaRPr lang="en-US" sz="3500" dirty="0"/>
          </a:p>
          <a:p>
            <a:r>
              <a:rPr lang="en-US" sz="2500" dirty="0" smtClean="0"/>
              <a:t>4.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69" y="2151946"/>
            <a:ext cx="2391136" cy="309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70" y="6157608"/>
            <a:ext cx="4552412" cy="4627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88" y="1173708"/>
            <a:ext cx="8564334" cy="5585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69" y="1263782"/>
            <a:ext cx="7069540" cy="709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354" y="6281087"/>
            <a:ext cx="2329370" cy="33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555" y="3386961"/>
            <a:ext cx="3818629" cy="9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Arora-Kale Algorithm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4" y="2749475"/>
            <a:ext cx="2575214" cy="378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4" y="4375227"/>
            <a:ext cx="3946277" cy="90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55" y="5498809"/>
            <a:ext cx="2973001" cy="3376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69" y="2726579"/>
            <a:ext cx="85679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1. </a:t>
            </a:r>
          </a:p>
          <a:p>
            <a:endParaRPr lang="en-US" sz="3500" dirty="0"/>
          </a:p>
          <a:p>
            <a:r>
              <a:rPr lang="en-US" sz="2500" dirty="0" smtClean="0"/>
              <a:t>2.</a:t>
            </a:r>
          </a:p>
          <a:p>
            <a:endParaRPr lang="en-US" sz="3500" dirty="0"/>
          </a:p>
          <a:p>
            <a:r>
              <a:rPr lang="en-US" sz="2500" dirty="0" smtClean="0"/>
              <a:t>3.</a:t>
            </a:r>
          </a:p>
          <a:p>
            <a:endParaRPr lang="en-US" sz="3500" dirty="0"/>
          </a:p>
          <a:p>
            <a:r>
              <a:rPr lang="en-US" sz="2500" dirty="0" smtClean="0"/>
              <a:t>4.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69" y="2151946"/>
            <a:ext cx="2391136" cy="309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70" y="6157608"/>
            <a:ext cx="4552412" cy="4627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88" y="1173708"/>
            <a:ext cx="8564334" cy="5585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69" y="1263782"/>
            <a:ext cx="7069540" cy="709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354" y="6281087"/>
            <a:ext cx="2329370" cy="339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555" y="3382766"/>
            <a:ext cx="3552945" cy="95826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104204" y="2933259"/>
            <a:ext cx="6584068" cy="2006384"/>
          </a:xfrm>
          <a:prstGeom prst="wedgeRoundRectCallout">
            <a:avLst>
              <a:gd name="adj1" fmla="val 20493"/>
              <a:gd name="adj2" fmla="val -148208"/>
              <a:gd name="adj3" fmla="val 16667"/>
            </a:avLst>
          </a:prstGeom>
          <a:gradFill>
            <a:gsLst>
              <a:gs pos="100000">
                <a:srgbClr val="FFC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5705" y="3382766"/>
            <a:ext cx="532592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0070C0"/>
                </a:solidFill>
              </a:rPr>
              <a:t>Thm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(Arora-Kale ‘07)   </a:t>
            </a:r>
            <a:r>
              <a:rPr lang="en-US" sz="2500" dirty="0" err="1" smtClean="0">
                <a:solidFill>
                  <a:srgbClr val="002060"/>
                </a:solidFill>
              </a:rPr>
              <a:t>ȳ.b</a:t>
            </a:r>
            <a:r>
              <a:rPr lang="en-US" sz="2500" dirty="0" smtClean="0">
                <a:solidFill>
                  <a:srgbClr val="002060"/>
                </a:solidFill>
              </a:rPr>
              <a:t> ≤ (1+δ</a:t>
            </a:r>
            <a:r>
              <a:rPr lang="en-US" sz="2500" dirty="0">
                <a:solidFill>
                  <a:srgbClr val="002060"/>
                </a:solidFill>
              </a:rPr>
              <a:t>) α</a:t>
            </a:r>
            <a:endParaRPr lang="en-US" sz="2500" dirty="0" smtClean="0">
              <a:solidFill>
                <a:srgbClr val="002060"/>
              </a:solidFill>
            </a:endParaRPr>
          </a:p>
          <a:p>
            <a:endParaRPr lang="en-US" sz="2500" dirty="0">
              <a:solidFill>
                <a:srgbClr val="002060"/>
              </a:solidFill>
            </a:endParaRPr>
          </a:p>
          <a:p>
            <a:r>
              <a:rPr lang="en-US" sz="2300" dirty="0" smtClean="0">
                <a:solidFill>
                  <a:srgbClr val="002060"/>
                </a:solidFill>
              </a:rPr>
              <a:t>Can find optimal value by binary search 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49287" y="3311695"/>
            <a:ext cx="4301067" cy="5923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378" y="-3940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Why Arora-Kale works?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177" y="1354461"/>
            <a:ext cx="74586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500" dirty="0" smtClean="0"/>
              <a:t>Must check       is feasible</a:t>
            </a:r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From Oracle, for all </a:t>
            </a:r>
            <a:r>
              <a:rPr lang="en-US" sz="2500" i="1" dirty="0" smtClean="0"/>
              <a:t>t</a:t>
            </a:r>
            <a:r>
              <a:rPr lang="en-US" sz="2500" dirty="0"/>
              <a:t>:</a:t>
            </a:r>
            <a:endParaRPr lang="en-US" sz="2500" i="1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500" dirty="0" smtClean="0"/>
          </a:p>
          <a:p>
            <a:r>
              <a:rPr lang="en-US" sz="2500" dirty="0" smtClean="0"/>
              <a:t>We need: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44" y="1425546"/>
            <a:ext cx="4856256" cy="375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44" y="2110279"/>
            <a:ext cx="4995956" cy="957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976" y="3583202"/>
            <a:ext cx="254000" cy="381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17177" y="3372531"/>
            <a:ext cx="7315199" cy="17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69" y="5677274"/>
            <a:ext cx="5731062" cy="1180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708" y="4350026"/>
            <a:ext cx="3978836" cy="11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378" y="-3940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Matrix Multiplicative Weight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011114"/>
            <a:ext cx="836295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MMW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(Arora, Kale ‘07)  </a:t>
            </a:r>
            <a:r>
              <a:rPr lang="en-US" sz="2500" dirty="0" smtClean="0"/>
              <a:t>Given n x n matrices 0&lt; M</a:t>
            </a:r>
            <a:r>
              <a:rPr lang="en-US" sz="2500" baseline="30000" dirty="0" smtClean="0"/>
              <a:t>t </a:t>
            </a:r>
            <a:r>
              <a:rPr lang="en-US" sz="2500" dirty="0" smtClean="0"/>
              <a:t>&lt;I and </a:t>
            </a:r>
            <a:r>
              <a:rPr lang="en-US" sz="2500" dirty="0" err="1" smtClean="0"/>
              <a:t>ε</a:t>
            </a:r>
            <a:r>
              <a:rPr lang="en-US" sz="2500" dirty="0" smtClean="0"/>
              <a:t> &lt; ½, </a:t>
            </a:r>
            <a:endParaRPr lang="en-US" sz="25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 smtClean="0"/>
          </a:p>
          <a:p>
            <a:r>
              <a:rPr lang="en-US" sz="2200" dirty="0"/>
              <a:t>w</a:t>
            </a:r>
            <a:r>
              <a:rPr lang="en-US" sz="2200" dirty="0" smtClean="0"/>
              <a:t>ith                                                                  and 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09378"/>
            <a:ext cx="6686550" cy="950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61" y="3146847"/>
            <a:ext cx="3756439" cy="876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61" y="3373698"/>
            <a:ext cx="2610771" cy="4224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7588" y="993506"/>
            <a:ext cx="8409212" cy="34427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4497328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2-player zero-sum game interpretation:</a:t>
            </a:r>
          </a:p>
          <a:p>
            <a:endParaRPr lang="en-US" sz="1000" dirty="0" smtClean="0"/>
          </a:p>
          <a:p>
            <a:r>
              <a:rPr lang="en-US" sz="2500" dirty="0" smtClean="0"/>
              <a:t>- Player A chooses density matrix </a:t>
            </a:r>
            <a:r>
              <a:rPr lang="en-US" sz="2500" dirty="0" err="1">
                <a:solidFill>
                  <a:srgbClr val="FF0000"/>
                </a:solidFill>
              </a:rPr>
              <a:t>X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t</a:t>
            </a:r>
            <a:endParaRPr lang="en-US" sz="2500" baseline="30000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- Player B chooses matrix </a:t>
            </a:r>
            <a:r>
              <a:rPr lang="en-US" sz="2500" dirty="0" smtClean="0">
                <a:solidFill>
                  <a:srgbClr val="FF0000"/>
                </a:solidFill>
              </a:rPr>
              <a:t>0 &lt; M</a:t>
            </a:r>
            <a:r>
              <a:rPr lang="en-US" sz="2500" baseline="300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&lt;I</a:t>
            </a:r>
          </a:p>
          <a:p>
            <a:r>
              <a:rPr lang="en-US" sz="2500" dirty="0" smtClean="0"/>
              <a:t>  Pay-off: </a:t>
            </a:r>
            <a:r>
              <a:rPr lang="en-US" sz="2500" dirty="0" err="1" smtClean="0">
                <a:solidFill>
                  <a:srgbClr val="FF0000"/>
                </a:solidFill>
              </a:rPr>
              <a:t>tr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X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 M</a:t>
            </a:r>
            <a:r>
              <a:rPr lang="en-US" sz="2500" baseline="300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)         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        “</a:t>
            </a:r>
            <a:r>
              <a:rPr lang="en-US" sz="2500" dirty="0" err="1" smtClean="0"/>
              <a:t>X</a:t>
            </a:r>
            <a:r>
              <a:rPr lang="en-US" sz="2500" baseline="30000" dirty="0" err="1" smtClean="0"/>
              <a:t>t</a:t>
            </a:r>
            <a:r>
              <a:rPr lang="en-US" sz="2500" dirty="0" smtClean="0"/>
              <a:t> = ⍴</a:t>
            </a:r>
            <a:r>
              <a:rPr lang="en-US" sz="2500" baseline="30000" dirty="0" smtClean="0"/>
              <a:t>t</a:t>
            </a:r>
            <a:r>
              <a:rPr lang="en-US" sz="2500" dirty="0" smtClean="0"/>
              <a:t> strategy almost as good as global strategy”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6343650" y="391914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λ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: min </a:t>
            </a:r>
            <a:r>
              <a:rPr lang="en-US" sz="2200" dirty="0"/>
              <a:t>eigenvalue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378" y="-3940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Matrix Multiplicative Weight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011114"/>
            <a:ext cx="836295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MMW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(Arora, Kale ‘07)  </a:t>
            </a:r>
            <a:r>
              <a:rPr lang="en-US" sz="2500" dirty="0" smtClean="0"/>
              <a:t>Given n x n matrices M</a:t>
            </a:r>
            <a:r>
              <a:rPr lang="en-US" sz="2500" baseline="30000" dirty="0" smtClean="0"/>
              <a:t>t</a:t>
            </a:r>
            <a:r>
              <a:rPr lang="en-US" sz="2500" dirty="0" smtClean="0"/>
              <a:t> and </a:t>
            </a:r>
            <a:r>
              <a:rPr lang="en-US" sz="2500" dirty="0" err="1" smtClean="0"/>
              <a:t>ε</a:t>
            </a:r>
            <a:r>
              <a:rPr lang="en-US" sz="2500" dirty="0" smtClean="0"/>
              <a:t> &lt; ½, </a:t>
            </a:r>
            <a:endParaRPr lang="en-US" sz="25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/>
          </a:p>
          <a:p>
            <a:endParaRPr lang="en-US" sz="2200" baseline="30000" dirty="0" smtClean="0"/>
          </a:p>
          <a:p>
            <a:endParaRPr lang="en-US" sz="2200" baseline="30000" dirty="0" smtClean="0"/>
          </a:p>
          <a:p>
            <a:r>
              <a:rPr lang="en-US" sz="2200" dirty="0"/>
              <a:t>w</a:t>
            </a:r>
            <a:r>
              <a:rPr lang="en-US" sz="2200" dirty="0" smtClean="0"/>
              <a:t>ith                                                                  and 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809378"/>
            <a:ext cx="6686550" cy="950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61" y="3146847"/>
            <a:ext cx="3756439" cy="876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61" y="3373698"/>
            <a:ext cx="2610771" cy="4224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7588" y="993506"/>
            <a:ext cx="8409212" cy="34427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43650" y="391914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λ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: min </a:t>
            </a:r>
            <a:r>
              <a:rPr lang="en-US" sz="2200" dirty="0"/>
              <a:t>eigenvalue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085" y="5841383"/>
            <a:ext cx="4624424" cy="952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085" y="4579267"/>
            <a:ext cx="3513243" cy="98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23457"/>
            <a:ext cx="6039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From Oracle: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r>
              <a:rPr lang="en-US" sz="2200" dirty="0" smtClean="0"/>
              <a:t>By MMW:                                               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0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7202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Quantizing Arora-Kale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61" y="1676482"/>
            <a:ext cx="81208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make it quantum as follows:</a:t>
            </a:r>
          </a:p>
          <a:p>
            <a:endParaRPr lang="en-US" sz="1000" dirty="0"/>
          </a:p>
          <a:p>
            <a:pPr marL="457200" indent="-457200">
              <a:buAutoNum type="arabicPeriod"/>
            </a:pPr>
            <a:r>
              <a:rPr lang="en-US" sz="2300" dirty="0"/>
              <a:t>I</a:t>
            </a:r>
            <a:r>
              <a:rPr lang="en-US" sz="2300" dirty="0" smtClean="0"/>
              <a:t>mplement ORACLE by Gibbs Sampling to produce </a:t>
            </a:r>
            <a:r>
              <a:rPr lang="en-US" sz="2300" dirty="0" err="1" smtClean="0"/>
              <a:t>y</a:t>
            </a:r>
            <a:r>
              <a:rPr lang="en-US" sz="2300" baseline="30000" dirty="0" err="1" smtClean="0"/>
              <a:t>t</a:t>
            </a:r>
            <a:r>
              <a:rPr lang="en-US" sz="2300" dirty="0" smtClean="0"/>
              <a:t> and apply amplitude amplification to solve it in time </a:t>
            </a:r>
            <a:r>
              <a:rPr lang="en-US" sz="2300" dirty="0" err="1" smtClean="0">
                <a:solidFill>
                  <a:srgbClr val="FF0000"/>
                </a:solidFill>
              </a:rPr>
              <a:t>Õ</a:t>
            </a:r>
            <a:r>
              <a:rPr lang="en-US" sz="2300" dirty="0" smtClean="0">
                <a:solidFill>
                  <a:srgbClr val="FF0000"/>
                </a:solidFill>
              </a:rPr>
              <a:t>(s</a:t>
            </a:r>
            <a:r>
              <a:rPr lang="en-US" sz="2300" baseline="30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 n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 m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Sparsify</a:t>
            </a:r>
            <a:r>
              <a:rPr lang="en-US" sz="2300" dirty="0" smtClean="0"/>
              <a:t> M</a:t>
            </a:r>
            <a:r>
              <a:rPr lang="en-US" sz="2300" baseline="30000" dirty="0" smtClean="0"/>
              <a:t>t</a:t>
            </a:r>
            <a:r>
              <a:rPr lang="en-US" sz="2300" dirty="0" smtClean="0"/>
              <a:t>  to be a sum of </a:t>
            </a:r>
            <a:r>
              <a:rPr lang="en-US" sz="2300" dirty="0" smtClean="0">
                <a:solidFill>
                  <a:srgbClr val="FF0000"/>
                </a:solidFill>
              </a:rPr>
              <a:t>O(log(m)) </a:t>
            </a:r>
            <a:r>
              <a:rPr lang="en-US" sz="2300" dirty="0" smtClean="0"/>
              <a:t>terms:  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1000" dirty="0"/>
          </a:p>
          <a:p>
            <a:pPr marL="457200" indent="-457200">
              <a:buAutoNum type="arabicPeriod"/>
            </a:pPr>
            <a:r>
              <a:rPr lang="en-US" sz="2300" dirty="0" smtClean="0"/>
              <a:t>Quantum Gibbs Sampling + amplitude amplification to prepare</a:t>
            </a:r>
          </a:p>
          <a:p>
            <a:pPr marL="457200" indent="-457200">
              <a:buAutoNum type="arabicPeriod"/>
            </a:pP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670300"/>
            <a:ext cx="4172228" cy="821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17" y="4686270"/>
            <a:ext cx="4232411" cy="28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25" y="5554233"/>
            <a:ext cx="3328778" cy="73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499" y="3859075"/>
            <a:ext cx="1163833" cy="314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022" y="5746719"/>
            <a:ext cx="993045" cy="354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1481" y="6374231"/>
            <a:ext cx="768170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i</a:t>
            </a:r>
            <a:r>
              <a:rPr lang="en-US" sz="2300" dirty="0" smtClean="0"/>
              <a:t>n time </a:t>
            </a:r>
            <a:r>
              <a:rPr lang="en-US" sz="2300" dirty="0" err="1" smtClean="0">
                <a:solidFill>
                  <a:srgbClr val="FF0000"/>
                </a:solidFill>
              </a:rPr>
              <a:t>Õ</a:t>
            </a:r>
            <a:r>
              <a:rPr lang="en-US" sz="2300" dirty="0" smtClean="0">
                <a:solidFill>
                  <a:srgbClr val="FF0000"/>
                </a:solidFill>
              </a:rPr>
              <a:t>(s</a:t>
            </a:r>
            <a:r>
              <a:rPr lang="en-US" sz="2300" baseline="30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 n</a:t>
            </a:r>
            <a:r>
              <a:rPr lang="en-US" sz="2300" baseline="30000" dirty="0" smtClean="0">
                <a:solidFill>
                  <a:srgbClr val="FF0000"/>
                </a:solidFill>
              </a:rPr>
              <a:t>1/2 </a:t>
            </a:r>
            <a:r>
              <a:rPr lang="en-US" sz="2300" dirty="0" smtClean="0">
                <a:solidFill>
                  <a:srgbClr val="FF0000"/>
                </a:solidFill>
              </a:rPr>
              <a:t>).</a:t>
            </a:r>
            <a:endParaRPr lang="en-US" sz="2300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725" y="1148745"/>
            <a:ext cx="83947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Questions: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2. What can we do with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?</a:t>
            </a:r>
          </a:p>
          <a:p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solidFill>
                  <a:srgbClr val="0070C0"/>
                </a:solidFill>
              </a:rPr>
              <a:t>Simulate thermal properties </a:t>
            </a:r>
            <a:r>
              <a:rPr lang="en-US" sz="2500" dirty="0" smtClean="0"/>
              <a:t>classical models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</a:rPr>
              <a:t>And </a:t>
            </a:r>
            <a:r>
              <a:rPr lang="en-US" sz="2500" i="1" dirty="0" smtClean="0">
                <a:solidFill>
                  <a:srgbClr val="002060"/>
                </a:solidFill>
              </a:rPr>
              <a:t>much</a:t>
            </a:r>
            <a:r>
              <a:rPr lang="en-US" sz="2500" dirty="0" smtClean="0">
                <a:solidFill>
                  <a:srgbClr val="002060"/>
                </a:solidFill>
              </a:rPr>
              <a:t> more</a:t>
            </a:r>
            <a:r>
              <a:rPr lang="en-US" sz="2500" dirty="0" smtClean="0"/>
              <a:t>:  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690941" y="3672513"/>
            <a:ext cx="807148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Gibbs distributions (a.k.a. Markov random fields, Boltzmann distribution, </a:t>
            </a:r>
            <a:r>
              <a:rPr lang="is-IS" sz="2500" dirty="0" smtClean="0"/>
              <a:t>…</a:t>
            </a:r>
            <a:r>
              <a:rPr lang="en-US" sz="2500" dirty="0" smtClean="0"/>
              <a:t>) have central role in </a:t>
            </a:r>
          </a:p>
          <a:p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solidFill>
                  <a:srgbClr val="0070C0"/>
                </a:solidFill>
              </a:rPr>
              <a:t>Markov Chain Monte Carlo methods </a:t>
            </a:r>
            <a:r>
              <a:rPr lang="en-US" sz="2500" dirty="0" smtClean="0"/>
              <a:t>                                  </a:t>
            </a:r>
            <a:r>
              <a:rPr lang="en-US" sz="2200" dirty="0" smtClean="0"/>
              <a:t>(e.g. estimating volume convex body) 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solidFill>
                  <a:srgbClr val="0070C0"/>
                </a:solidFill>
              </a:rPr>
              <a:t>Machine learning                                                                       </a:t>
            </a:r>
            <a:r>
              <a:rPr lang="en-US" sz="2200" dirty="0" smtClean="0"/>
              <a:t>(e.g. Boltzmann machines)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solidFill>
                  <a:srgbClr val="0070C0"/>
                </a:solidFill>
              </a:rPr>
              <a:t>Optimization </a:t>
            </a:r>
            <a:r>
              <a:rPr lang="en-US" sz="2500" dirty="0" smtClean="0"/>
              <a:t>                                                                              </a:t>
            </a:r>
            <a:r>
              <a:rPr lang="en-US" sz="2200" dirty="0" smtClean="0"/>
              <a:t>(e.g. matrix multiplicative update 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988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7202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Quantizing Arora-Kale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61" y="1676482"/>
            <a:ext cx="812082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make it quantum as follows:</a:t>
            </a:r>
          </a:p>
          <a:p>
            <a:endParaRPr lang="en-US" sz="1000" dirty="0"/>
          </a:p>
          <a:p>
            <a:pPr marL="457200" indent="-457200">
              <a:buFontTx/>
              <a:buAutoNum type="arabicPeriod"/>
            </a:pPr>
            <a:r>
              <a:rPr lang="en-US" sz="2300" dirty="0"/>
              <a:t>I</a:t>
            </a:r>
            <a:r>
              <a:rPr lang="en-US" sz="2300" dirty="0" smtClean="0"/>
              <a:t>mplement ORACLE by Gibbs Sampling to produce </a:t>
            </a:r>
            <a:r>
              <a:rPr lang="en-US" sz="2300" dirty="0" err="1" smtClean="0"/>
              <a:t>y</a:t>
            </a:r>
            <a:r>
              <a:rPr lang="en-US" sz="2300" baseline="30000" dirty="0" err="1" smtClean="0"/>
              <a:t>t</a:t>
            </a:r>
            <a:r>
              <a:rPr lang="en-US" sz="2300" dirty="0" smtClean="0"/>
              <a:t> and apply amplitude amplification to solve it in </a:t>
            </a:r>
            <a:r>
              <a:rPr lang="en-US" sz="2300" dirty="0"/>
              <a:t>time </a:t>
            </a:r>
            <a:r>
              <a:rPr lang="en-US" sz="2300" dirty="0" err="1">
                <a:solidFill>
                  <a:srgbClr val="FF0000"/>
                </a:solidFill>
              </a:rPr>
              <a:t>Õ</a:t>
            </a:r>
            <a:r>
              <a:rPr lang="en-US" sz="2300" dirty="0">
                <a:solidFill>
                  <a:srgbClr val="FF0000"/>
                </a:solidFill>
              </a:rPr>
              <a:t>(s</a:t>
            </a:r>
            <a:r>
              <a:rPr lang="en-US" sz="2300" baseline="30000" dirty="0">
                <a:solidFill>
                  <a:srgbClr val="FF0000"/>
                </a:solidFill>
              </a:rPr>
              <a:t>2</a:t>
            </a:r>
            <a:r>
              <a:rPr lang="en-US" sz="2300" dirty="0">
                <a:solidFill>
                  <a:srgbClr val="FF0000"/>
                </a:solidFill>
              </a:rPr>
              <a:t> n</a:t>
            </a:r>
            <a:r>
              <a:rPr lang="en-US" sz="2300" baseline="30000" dirty="0">
                <a:solidFill>
                  <a:srgbClr val="FF0000"/>
                </a:solidFill>
              </a:rPr>
              <a:t>1/2</a:t>
            </a:r>
            <a:r>
              <a:rPr lang="en-US" sz="2300" dirty="0">
                <a:solidFill>
                  <a:srgbClr val="FF0000"/>
                </a:solidFill>
              </a:rPr>
              <a:t> m</a:t>
            </a:r>
            <a:r>
              <a:rPr lang="en-US" sz="2300" baseline="30000" dirty="0">
                <a:solidFill>
                  <a:srgbClr val="FF0000"/>
                </a:solidFill>
              </a:rPr>
              <a:t>1/2</a:t>
            </a:r>
            <a:r>
              <a:rPr lang="en-US" sz="2300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300" dirty="0"/>
          </a:p>
          <a:p>
            <a:pPr marL="457200" indent="-457200">
              <a:buAutoNum type="arabicPeriod"/>
            </a:pP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1023178" y="3400031"/>
            <a:ext cx="812082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We’ll show there is a feasible </a:t>
            </a:r>
            <a:r>
              <a:rPr lang="en-US" sz="2300" dirty="0" err="1" smtClean="0">
                <a:solidFill>
                  <a:srgbClr val="FF0000"/>
                </a:solidFill>
              </a:rPr>
              <a:t>y</a:t>
            </a:r>
            <a:r>
              <a:rPr lang="en-US" sz="23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300" dirty="0" smtClean="0"/>
              <a:t> of the form </a:t>
            </a:r>
            <a:r>
              <a:rPr lang="en-US" sz="2300" dirty="0" err="1" smtClean="0">
                <a:solidFill>
                  <a:srgbClr val="FF0000"/>
                </a:solidFill>
              </a:rPr>
              <a:t>y</a:t>
            </a:r>
            <a:r>
              <a:rPr lang="en-US" sz="23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300" dirty="0" smtClean="0">
                <a:solidFill>
                  <a:srgbClr val="FF0000"/>
                </a:solidFill>
              </a:rPr>
              <a:t> = </a:t>
            </a:r>
            <a:r>
              <a:rPr lang="en-US" sz="2300" dirty="0" err="1" smtClean="0">
                <a:solidFill>
                  <a:srgbClr val="FF0000"/>
                </a:solidFill>
              </a:rPr>
              <a:t>Nq</a:t>
            </a:r>
            <a:r>
              <a:rPr lang="en-US" sz="23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002060"/>
                </a:solidFill>
              </a:rPr>
              <a:t>with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300" dirty="0" err="1" smtClean="0">
                <a:solidFill>
                  <a:srgbClr val="FF0000"/>
                </a:solidFill>
              </a:rPr>
              <a:t>q</a:t>
            </a:r>
            <a:r>
              <a:rPr lang="en-US" sz="23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300" dirty="0" smtClean="0">
                <a:solidFill>
                  <a:srgbClr val="FF0000"/>
                </a:solidFill>
              </a:rPr>
              <a:t> := </a:t>
            </a:r>
            <a:r>
              <a:rPr lang="en-US" sz="2300" dirty="0" err="1" smtClean="0">
                <a:solidFill>
                  <a:srgbClr val="FF0000"/>
                </a:solidFill>
              </a:rPr>
              <a:t>exp</a:t>
            </a:r>
            <a:r>
              <a:rPr lang="en-US" sz="2300" dirty="0" smtClean="0">
                <a:solidFill>
                  <a:srgbClr val="FF0000"/>
                </a:solidFill>
              </a:rPr>
              <a:t>(h)/</a:t>
            </a:r>
            <a:r>
              <a:rPr lang="en-US" sz="2300" dirty="0" err="1" smtClean="0">
                <a:solidFill>
                  <a:srgbClr val="FF0000"/>
                </a:solidFill>
              </a:rPr>
              <a:t>tr</a:t>
            </a:r>
            <a:r>
              <a:rPr lang="en-US" sz="2300" dirty="0" smtClean="0">
                <a:solidFill>
                  <a:srgbClr val="FF0000"/>
                </a:solidFill>
              </a:rPr>
              <a:t>(</a:t>
            </a:r>
            <a:r>
              <a:rPr lang="en-US" sz="2300" dirty="0" err="1" smtClean="0">
                <a:solidFill>
                  <a:srgbClr val="FF0000"/>
                </a:solidFill>
              </a:rPr>
              <a:t>exp</a:t>
            </a:r>
            <a:r>
              <a:rPr lang="en-US" sz="2300" dirty="0" smtClean="0">
                <a:solidFill>
                  <a:srgbClr val="FF0000"/>
                </a:solidFill>
              </a:rPr>
              <a:t>(h)) </a:t>
            </a:r>
            <a:r>
              <a:rPr lang="en-US" sz="2300" dirty="0" smtClean="0">
                <a:solidFill>
                  <a:srgbClr val="002060"/>
                </a:solidFill>
              </a:rPr>
              <a:t>and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 </a:t>
            </a:r>
          </a:p>
          <a:p>
            <a:endParaRPr lang="en-US" sz="2300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300" dirty="0" smtClean="0"/>
              <a:t>We need to simulate an oracle to the entries of </a:t>
            </a:r>
            <a:r>
              <a:rPr lang="en-US" sz="2300" dirty="0" smtClean="0">
                <a:solidFill>
                  <a:srgbClr val="FF0000"/>
                </a:solidFill>
              </a:rPr>
              <a:t>h</a:t>
            </a:r>
            <a:r>
              <a:rPr lang="en-US" sz="2300" dirty="0" smtClean="0"/>
              <a:t>. We do it by </a:t>
            </a:r>
          </a:p>
          <a:p>
            <a:r>
              <a:rPr lang="en-US" sz="2300" dirty="0" smtClean="0"/>
              <a:t>measuring </a:t>
            </a:r>
            <a:r>
              <a:rPr lang="en-US" sz="2300" dirty="0" smtClean="0">
                <a:solidFill>
                  <a:srgbClr val="FF0000"/>
                </a:solidFill>
              </a:rPr>
              <a:t>⍴</a:t>
            </a:r>
            <a:r>
              <a:rPr lang="en-US" sz="2300" baseline="30000" dirty="0" smtClean="0">
                <a:solidFill>
                  <a:srgbClr val="FF0000"/>
                </a:solidFill>
              </a:rPr>
              <a:t>t</a:t>
            </a:r>
            <a:r>
              <a:rPr lang="en-US" sz="2300" dirty="0" smtClean="0"/>
              <a:t> with </a:t>
            </a:r>
            <a:r>
              <a:rPr lang="en-US" sz="2300" dirty="0" smtClean="0">
                <a:solidFill>
                  <a:srgbClr val="FF0000"/>
                </a:solidFill>
              </a:rPr>
              <a:t>A</a:t>
            </a:r>
            <a:r>
              <a:rPr lang="en-US" sz="2300" baseline="-25000" dirty="0" smtClean="0">
                <a:solidFill>
                  <a:srgbClr val="FF0000"/>
                </a:solidFill>
              </a:rPr>
              <a:t>i</a:t>
            </a:r>
            <a:r>
              <a:rPr lang="en-US" sz="2300" dirty="0" smtClean="0"/>
              <a:t>. </a:t>
            </a:r>
          </a:p>
          <a:p>
            <a:endParaRPr lang="en-US" sz="1000" dirty="0"/>
          </a:p>
          <a:p>
            <a:r>
              <a:rPr lang="en-US" sz="2300" dirty="0" smtClean="0"/>
              <a:t>To prepare each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⍴</a:t>
            </a:r>
            <a:r>
              <a:rPr lang="en-US" sz="2300" baseline="30000" dirty="0">
                <a:solidFill>
                  <a:srgbClr val="FF0000"/>
                </a:solidFill>
              </a:rPr>
              <a:t>t</a:t>
            </a:r>
            <a:r>
              <a:rPr lang="en-US" sz="2300" dirty="0"/>
              <a:t> </a:t>
            </a:r>
            <a:r>
              <a:rPr lang="en-US" sz="2300" dirty="0" smtClean="0"/>
              <a:t>takes time </a:t>
            </a:r>
            <a:r>
              <a:rPr lang="en-US" sz="2300" dirty="0" err="1">
                <a:solidFill>
                  <a:srgbClr val="FF0000"/>
                </a:solidFill>
              </a:rPr>
              <a:t>Õ</a:t>
            </a:r>
            <a:r>
              <a:rPr lang="en-US" sz="2300" dirty="0">
                <a:solidFill>
                  <a:srgbClr val="FF0000"/>
                </a:solidFill>
              </a:rPr>
              <a:t>(s</a:t>
            </a:r>
            <a:r>
              <a:rPr lang="en-US" sz="2300" baseline="30000" dirty="0">
                <a:solidFill>
                  <a:srgbClr val="FF0000"/>
                </a:solidFill>
              </a:rPr>
              <a:t>2</a:t>
            </a:r>
            <a:r>
              <a:rPr lang="en-US" sz="2300" dirty="0">
                <a:solidFill>
                  <a:srgbClr val="FF0000"/>
                </a:solidFill>
              </a:rPr>
              <a:t> n</a:t>
            </a:r>
            <a:r>
              <a:rPr lang="en-US" sz="2300" baseline="30000" dirty="0">
                <a:solidFill>
                  <a:srgbClr val="FF0000"/>
                </a:solidFill>
              </a:rPr>
              <a:t>1/2 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  <a:r>
              <a:rPr lang="en-US" sz="2300" dirty="0" smtClean="0"/>
              <a:t>. To sample from </a:t>
            </a:r>
            <a:r>
              <a:rPr lang="en-US" sz="2300" dirty="0" err="1">
                <a:solidFill>
                  <a:srgbClr val="FF0000"/>
                </a:solidFill>
              </a:rPr>
              <a:t>q</a:t>
            </a:r>
            <a:r>
              <a:rPr lang="en-US" sz="2300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300" dirty="0" smtClean="0"/>
              <a:t> requires </a:t>
            </a:r>
            <a:r>
              <a:rPr lang="en-US" sz="2300" dirty="0" err="1" smtClean="0">
                <a:solidFill>
                  <a:srgbClr val="FF0000"/>
                </a:solidFill>
              </a:rPr>
              <a:t>Õ</a:t>
            </a:r>
            <a:r>
              <a:rPr lang="en-US" sz="2300" dirty="0" smtClean="0">
                <a:solidFill>
                  <a:srgbClr val="FF0000"/>
                </a:solidFill>
              </a:rPr>
              <a:t>(m</a:t>
            </a:r>
            <a:r>
              <a:rPr lang="en-US" sz="2300" baseline="30000" dirty="0" smtClean="0">
                <a:solidFill>
                  <a:srgbClr val="FF0000"/>
                </a:solidFill>
              </a:rPr>
              <a:t>1/2 </a:t>
            </a:r>
            <a:r>
              <a:rPr lang="en-US" sz="2300" dirty="0" smtClean="0">
                <a:solidFill>
                  <a:srgbClr val="FF0000"/>
                </a:solidFill>
              </a:rPr>
              <a:t>) </a:t>
            </a:r>
            <a:r>
              <a:rPr lang="en-US" sz="2300" dirty="0" smtClean="0"/>
              <a:t>calls to oracle for </a:t>
            </a:r>
            <a:r>
              <a:rPr lang="en-US" sz="2300" dirty="0" smtClean="0">
                <a:solidFill>
                  <a:srgbClr val="FF0000"/>
                </a:solidFill>
              </a:rPr>
              <a:t>h</a:t>
            </a:r>
            <a:r>
              <a:rPr lang="en-US" sz="2300" dirty="0" smtClean="0"/>
              <a:t>. So total time is </a:t>
            </a:r>
            <a:r>
              <a:rPr lang="en-US" sz="2300" dirty="0" err="1" smtClean="0">
                <a:solidFill>
                  <a:srgbClr val="FF0000"/>
                </a:solidFill>
              </a:rPr>
              <a:t>Õ</a:t>
            </a:r>
            <a:r>
              <a:rPr lang="en-US" sz="2300" dirty="0" smtClean="0">
                <a:solidFill>
                  <a:srgbClr val="FF0000"/>
                </a:solidFill>
              </a:rPr>
              <a:t>(s</a:t>
            </a:r>
            <a:r>
              <a:rPr lang="en-US" sz="2300" baseline="30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>
                <a:solidFill>
                  <a:srgbClr val="FF0000"/>
                </a:solidFill>
              </a:rPr>
              <a:t>n</a:t>
            </a:r>
            <a:r>
              <a:rPr lang="en-US" sz="2300" baseline="30000" dirty="0">
                <a:solidFill>
                  <a:srgbClr val="FF0000"/>
                </a:solidFill>
              </a:rPr>
              <a:t>1/2</a:t>
            </a:r>
            <a:r>
              <a:rPr lang="en-US" sz="2300" dirty="0">
                <a:solidFill>
                  <a:srgbClr val="FF0000"/>
                </a:solidFill>
              </a:rPr>
              <a:t> m</a:t>
            </a:r>
            <a:r>
              <a:rPr lang="en-US" sz="2300" baseline="30000" dirty="0">
                <a:solidFill>
                  <a:srgbClr val="FF0000"/>
                </a:solidFill>
              </a:rPr>
              <a:t>1/2</a:t>
            </a:r>
            <a:r>
              <a:rPr lang="en-US" sz="2300" dirty="0">
                <a:solidFill>
                  <a:srgbClr val="FF0000"/>
                </a:solidFill>
              </a:rPr>
              <a:t>)</a:t>
            </a:r>
          </a:p>
          <a:p>
            <a:endParaRPr lang="en-US" sz="2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26" y="4228608"/>
            <a:ext cx="3780892" cy="7930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8870" y="3400031"/>
            <a:ext cx="8309112" cy="3358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7202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Quantizing Arora-Kale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61" y="1676482"/>
            <a:ext cx="8120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make it quantum as follows:</a:t>
            </a:r>
          </a:p>
          <a:p>
            <a:endParaRPr lang="en-US" sz="1000" dirty="0"/>
          </a:p>
          <a:p>
            <a:pPr marL="457200" indent="-457200">
              <a:buAutoNum type="arabicPeriod"/>
            </a:pPr>
            <a:r>
              <a:rPr lang="en-US" sz="2300" dirty="0"/>
              <a:t>I</a:t>
            </a:r>
            <a:r>
              <a:rPr lang="en-US" sz="2300" dirty="0" smtClean="0"/>
              <a:t>mplement ORACLE by Gibbs Sampling to produce </a:t>
            </a:r>
            <a:r>
              <a:rPr lang="en-US" sz="2300" dirty="0" err="1" smtClean="0"/>
              <a:t>y</a:t>
            </a:r>
            <a:r>
              <a:rPr lang="en-US" sz="2300" baseline="30000" dirty="0" err="1" smtClean="0"/>
              <a:t>t</a:t>
            </a:r>
            <a:r>
              <a:rPr lang="en-US" sz="2300" dirty="0" smtClean="0"/>
              <a:t> and apply amplitude amplification to solve it in time </a:t>
            </a:r>
            <a:r>
              <a:rPr lang="en-US" sz="2300" dirty="0" err="1" smtClean="0">
                <a:solidFill>
                  <a:srgbClr val="FF0000"/>
                </a:solidFill>
              </a:rPr>
              <a:t>Õ</a:t>
            </a:r>
            <a:r>
              <a:rPr lang="en-US" sz="2300" dirty="0" smtClean="0">
                <a:solidFill>
                  <a:srgbClr val="FF0000"/>
                </a:solidFill>
              </a:rPr>
              <a:t>(s</a:t>
            </a:r>
            <a:r>
              <a:rPr lang="en-US" sz="2300" baseline="30000" dirty="0" smtClean="0">
                <a:solidFill>
                  <a:srgbClr val="FF0000"/>
                </a:solidFill>
              </a:rPr>
              <a:t>2</a:t>
            </a:r>
            <a:r>
              <a:rPr lang="en-US" sz="2300" dirty="0" smtClean="0">
                <a:solidFill>
                  <a:srgbClr val="FF0000"/>
                </a:solidFill>
              </a:rPr>
              <a:t> n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 m</a:t>
            </a:r>
            <a:r>
              <a:rPr lang="en-US" sz="2300" baseline="30000" dirty="0" smtClean="0">
                <a:solidFill>
                  <a:srgbClr val="FF0000"/>
                </a:solidFill>
              </a:rPr>
              <a:t>1/2</a:t>
            </a:r>
            <a:r>
              <a:rPr lang="en-US" sz="2300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1000" dirty="0" smtClean="0"/>
          </a:p>
          <a:p>
            <a:pPr marL="457200" indent="-457200">
              <a:buAutoNum type="arabicPeriod"/>
            </a:pPr>
            <a:r>
              <a:rPr lang="en-US" sz="2300" dirty="0" err="1" smtClean="0"/>
              <a:t>Sparsify</a:t>
            </a:r>
            <a:r>
              <a:rPr lang="en-US" sz="2300" dirty="0" smtClean="0"/>
              <a:t> M</a:t>
            </a:r>
            <a:r>
              <a:rPr lang="en-US" sz="2300" baseline="30000" dirty="0" smtClean="0"/>
              <a:t>t</a:t>
            </a:r>
            <a:r>
              <a:rPr lang="en-US" sz="2300" dirty="0" smtClean="0"/>
              <a:t>  to be a sum of </a:t>
            </a:r>
            <a:r>
              <a:rPr lang="en-US" sz="2300" dirty="0" smtClean="0">
                <a:solidFill>
                  <a:srgbClr val="FF0000"/>
                </a:solidFill>
              </a:rPr>
              <a:t>O(log(m)) </a:t>
            </a:r>
            <a:r>
              <a:rPr lang="en-US" sz="2300" dirty="0" smtClean="0"/>
              <a:t>terms:  </a:t>
            </a:r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  <a:p>
            <a:pPr marL="457200" indent="-457200">
              <a:buAutoNum type="arabicPeriod"/>
            </a:pP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670300"/>
            <a:ext cx="4172228" cy="821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17" y="4686270"/>
            <a:ext cx="4232411" cy="28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99" y="3859075"/>
            <a:ext cx="1163833" cy="314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600" y="5069157"/>
            <a:ext cx="848918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Can show it works by Matrix </a:t>
            </a:r>
            <a:r>
              <a:rPr lang="en-US" sz="2300" dirty="0" err="1" smtClean="0"/>
              <a:t>Hoeffding</a:t>
            </a:r>
            <a:r>
              <a:rPr lang="en-US" sz="2300" dirty="0" smtClean="0"/>
              <a:t> bound: </a:t>
            </a:r>
            <a:r>
              <a:rPr lang="en-US" sz="2400" dirty="0" smtClean="0"/>
              <a:t>Z</a:t>
            </a:r>
            <a:r>
              <a:rPr lang="en-US" sz="2400" baseline="-25000" dirty="0" smtClean="0"/>
              <a:t>1</a:t>
            </a:r>
            <a:r>
              <a:rPr lang="en-US" sz="2400" dirty="0"/>
              <a:t>, </a:t>
            </a:r>
            <a:r>
              <a:rPr lang="is-IS" sz="2400" dirty="0"/>
              <a:t>…, </a:t>
            </a:r>
            <a:r>
              <a:rPr lang="is-IS" sz="2400" dirty="0" smtClean="0"/>
              <a:t>Z</a:t>
            </a:r>
            <a:r>
              <a:rPr lang="is-IS" sz="2400" baseline="-25000" dirty="0" smtClean="0"/>
              <a:t>k</a:t>
            </a:r>
            <a:r>
              <a:rPr lang="is-IS" sz="2400" dirty="0" smtClean="0"/>
              <a:t> </a:t>
            </a:r>
            <a:r>
              <a:rPr lang="is-IS" sz="2400" dirty="0"/>
              <a:t>independent n x n Hermitian matrices s.t. E(Z</a:t>
            </a:r>
            <a:r>
              <a:rPr lang="is-IS" sz="2400" baseline="-25000" dirty="0"/>
              <a:t>i</a:t>
            </a:r>
            <a:r>
              <a:rPr lang="is-IS" sz="2400" dirty="0"/>
              <a:t>)=0, ||Z</a:t>
            </a:r>
            <a:r>
              <a:rPr lang="is-IS" sz="2400" baseline="-25000" dirty="0"/>
              <a:t>i</a:t>
            </a:r>
            <a:r>
              <a:rPr lang="is-IS" sz="2400" dirty="0"/>
              <a:t>||&lt;λ. Then </a:t>
            </a:r>
            <a:endParaRPr lang="en-US" sz="2400" dirty="0"/>
          </a:p>
          <a:p>
            <a:r>
              <a:rPr lang="en-US" sz="2300" dirty="0" smtClean="0"/>
              <a:t>   </a:t>
            </a:r>
            <a:endParaRPr lang="en-US" sz="23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867" y="5963713"/>
            <a:ext cx="4307677" cy="7749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0600" y="5069157"/>
            <a:ext cx="8489186" cy="16898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Arora-Kale, Roughly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4" y="2749475"/>
            <a:ext cx="2575214" cy="378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4" y="3450051"/>
            <a:ext cx="4163291" cy="925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68" y="2726579"/>
            <a:ext cx="31813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1. </a:t>
            </a:r>
          </a:p>
          <a:p>
            <a:endParaRPr lang="en-US" sz="3500" dirty="0"/>
          </a:p>
          <a:p>
            <a:r>
              <a:rPr lang="en-US" sz="2500" dirty="0" smtClean="0"/>
              <a:t>2.</a:t>
            </a:r>
          </a:p>
          <a:p>
            <a:endParaRPr lang="en-US" sz="3500" dirty="0"/>
          </a:p>
          <a:p>
            <a:r>
              <a:rPr lang="en-US" sz="2500" dirty="0" smtClean="0"/>
              <a:t>3</a:t>
            </a:r>
            <a:r>
              <a:rPr lang="en-US" sz="2500" dirty="0"/>
              <a:t>. </a:t>
            </a:r>
            <a:r>
              <a:rPr lang="en-US" sz="2500" dirty="0" smtClean="0"/>
              <a:t> </a:t>
            </a:r>
            <a:r>
              <a:rPr lang="en-US" sz="2500" dirty="0" err="1" smtClean="0"/>
              <a:t>Sparsify</a:t>
            </a:r>
            <a:r>
              <a:rPr lang="en-US" sz="2500" dirty="0" smtClean="0"/>
              <a:t> M</a:t>
            </a:r>
            <a:r>
              <a:rPr lang="en-US" sz="2500" baseline="30000" dirty="0" smtClean="0"/>
              <a:t>t </a:t>
            </a:r>
            <a:r>
              <a:rPr lang="en-US" sz="2500" dirty="0" smtClean="0"/>
              <a:t>to (M’)</a:t>
            </a:r>
            <a:r>
              <a:rPr lang="en-US" sz="2500" baseline="30000" dirty="0" smtClean="0"/>
              <a:t>t</a:t>
            </a:r>
            <a:r>
              <a:rPr lang="en-US" sz="2500" dirty="0" smtClean="0"/>
              <a:t>  </a:t>
            </a:r>
          </a:p>
          <a:p>
            <a:endParaRPr lang="en-US" sz="2500" dirty="0"/>
          </a:p>
          <a:p>
            <a:r>
              <a:rPr lang="en-US" sz="2500" dirty="0" smtClean="0"/>
              <a:t>4.    </a:t>
            </a:r>
            <a:endParaRPr lang="en-US" sz="2500" dirty="0"/>
          </a:p>
          <a:p>
            <a:endParaRPr lang="en-US" sz="25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1" y="1432041"/>
            <a:ext cx="8380079" cy="511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69" y="2151946"/>
            <a:ext cx="2391136" cy="3097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7588" y="1338606"/>
            <a:ext cx="8564334" cy="54204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54590" y="2781195"/>
            <a:ext cx="4258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Gibbs Sampling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78" y="5122039"/>
            <a:ext cx="5316677" cy="942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70" y="6157608"/>
            <a:ext cx="4552412" cy="4627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4591" y="5354664"/>
            <a:ext cx="4258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Gibbs Sampling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Implementing Oracle by Gibbs Sampling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1" y="2049274"/>
            <a:ext cx="1847476" cy="384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021" y="2562596"/>
            <a:ext cx="70462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Searches for a vector </a:t>
            </a:r>
            <a:r>
              <a:rPr lang="en-US" sz="2200" i="1" dirty="0" smtClean="0"/>
              <a:t>y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</a:p>
          <a:p>
            <a:endParaRPr lang="en-US" sz="1500" dirty="0"/>
          </a:p>
          <a:p>
            <a:r>
              <a:rPr lang="en-US" sz="2500" dirty="0" err="1" smtClean="0"/>
              <a:t>i</a:t>
            </a:r>
            <a:r>
              <a:rPr lang="en-US" sz="2500" dirty="0" smtClean="0"/>
              <a:t>)</a:t>
            </a:r>
          </a:p>
          <a:p>
            <a:endParaRPr lang="en-US" sz="2500" dirty="0" smtClean="0"/>
          </a:p>
          <a:p>
            <a:r>
              <a:rPr lang="en-US" sz="2500" dirty="0" smtClean="0"/>
              <a:t>ii)</a:t>
            </a:r>
          </a:p>
          <a:p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8" y="3186923"/>
            <a:ext cx="4456002" cy="344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6" y="3704619"/>
            <a:ext cx="3753558" cy="9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Implementing Oracle by Gibbs Sampling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602" y="1748503"/>
            <a:ext cx="86250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Searches for (non-normalized) probability distribution </a:t>
            </a:r>
            <a:r>
              <a:rPr lang="en-US" sz="2500" i="1" dirty="0" smtClean="0"/>
              <a:t>y</a:t>
            </a:r>
            <a:r>
              <a:rPr lang="en-US" sz="2500" dirty="0" smtClean="0"/>
              <a:t> satisfying two linear constraints: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b="1" dirty="0">
                <a:solidFill>
                  <a:srgbClr val="0070C0"/>
                </a:solidFill>
              </a:rPr>
              <a:t>C</a:t>
            </a:r>
            <a:r>
              <a:rPr lang="en-US" sz="2500" b="1" dirty="0" smtClean="0">
                <a:solidFill>
                  <a:srgbClr val="0070C0"/>
                </a:solidFill>
              </a:rPr>
              <a:t>laim:  </a:t>
            </a:r>
            <a:r>
              <a:rPr lang="en-US" sz="2500" dirty="0" smtClean="0"/>
              <a:t>We can take Y to be Gibbs: There are constants </a:t>
            </a:r>
            <a:r>
              <a:rPr lang="en-US" sz="2500" i="1" dirty="0" smtClean="0"/>
              <a:t>N, </a:t>
            </a:r>
            <a:r>
              <a:rPr lang="en-US" sz="2500" dirty="0" err="1"/>
              <a:t>λ</a:t>
            </a:r>
            <a:r>
              <a:rPr lang="en-US" sz="2500" dirty="0"/>
              <a:t>, μ </a:t>
            </a:r>
            <a:r>
              <a:rPr lang="en-US" sz="2500" dirty="0" err="1" smtClean="0"/>
              <a:t>s.t.</a:t>
            </a:r>
            <a:endParaRPr lang="en-US" sz="25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41" y="2776650"/>
            <a:ext cx="60960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6" y="3593377"/>
            <a:ext cx="7877494" cy="752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1996" y="4693200"/>
            <a:ext cx="8638653" cy="16382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103" y="5365199"/>
            <a:ext cx="3554476" cy="9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Jaynes’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623" y="1887651"/>
            <a:ext cx="77343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(Jaynes 57) </a:t>
            </a:r>
            <a:r>
              <a:rPr lang="en-US" sz="2500" dirty="0" smtClean="0"/>
              <a:t>Let ⍴ be a quantum state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/>
              <a:t>Then there is a Gibbs state of the form</a:t>
            </a:r>
          </a:p>
          <a:p>
            <a:endParaRPr lang="en-US" sz="2500" dirty="0"/>
          </a:p>
          <a:p>
            <a:r>
              <a:rPr lang="en-US" sz="2500" dirty="0"/>
              <a:t>w</a:t>
            </a:r>
            <a:r>
              <a:rPr lang="en-US" sz="2500" dirty="0" smtClean="0"/>
              <a:t>ith same expectation values.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Drawback: </a:t>
            </a:r>
            <a:r>
              <a:rPr lang="en-US" sz="2500" dirty="0" smtClean="0"/>
              <a:t>no control over size of the </a:t>
            </a:r>
            <a:r>
              <a:rPr lang="en-US" sz="2500" dirty="0" err="1" smtClean="0"/>
              <a:t>λ</a:t>
            </a:r>
            <a:r>
              <a:rPr lang="en-US" sz="2500" baseline="-25000" dirty="0" err="1" smtClean="0"/>
              <a:t>i</a:t>
            </a:r>
            <a:r>
              <a:rPr lang="en-US" sz="2500" dirty="0" err="1" smtClean="0"/>
              <a:t>’s</a:t>
            </a:r>
            <a:r>
              <a:rPr lang="en-US" sz="2500" dirty="0" smtClean="0"/>
              <a:t>.   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957" y="1934200"/>
            <a:ext cx="2013296" cy="383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101" y="2469911"/>
            <a:ext cx="2973994" cy="8979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9623" y="1887652"/>
            <a:ext cx="8409212" cy="21675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Finitary Jaynes’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623" y="1887651"/>
            <a:ext cx="7734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(Lee, </a:t>
            </a:r>
            <a:r>
              <a:rPr lang="en-US" sz="2200" dirty="0" err="1" smtClean="0">
                <a:solidFill>
                  <a:srgbClr val="002060"/>
                </a:solidFill>
              </a:rPr>
              <a:t>Raghavendra</a:t>
            </a:r>
            <a:r>
              <a:rPr lang="en-US" sz="2200" dirty="0" smtClean="0">
                <a:solidFill>
                  <a:srgbClr val="002060"/>
                </a:solidFill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</a:rPr>
              <a:t>Steurer</a:t>
            </a:r>
            <a:r>
              <a:rPr lang="en-US" sz="2200" dirty="0" smtClean="0">
                <a:solidFill>
                  <a:srgbClr val="002060"/>
                </a:solidFill>
              </a:rPr>
              <a:t> ‘15) </a:t>
            </a:r>
            <a:r>
              <a:rPr lang="en-US" sz="2400" dirty="0" smtClean="0"/>
              <a:t>Let ⍴ </a:t>
            </a:r>
            <a:r>
              <a:rPr lang="en-US" sz="2400" dirty="0" err="1" smtClean="0"/>
              <a:t>s.t.</a:t>
            </a:r>
            <a:r>
              <a:rPr lang="en-US" sz="2400" dirty="0" smtClean="0"/>
              <a:t>   </a:t>
            </a:r>
          </a:p>
          <a:p>
            <a:endParaRPr lang="en-US" sz="3000" dirty="0"/>
          </a:p>
          <a:p>
            <a:r>
              <a:rPr lang="en-US" sz="2400" dirty="0" smtClean="0"/>
              <a:t>Then there is </a:t>
            </a:r>
            <a:r>
              <a:rPr lang="en-US" sz="2400" dirty="0"/>
              <a:t>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</a:t>
            </a:r>
            <a:r>
              <a:rPr lang="en-US" sz="2400" dirty="0" smtClean="0"/>
              <a:t>ith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s.t.</a:t>
            </a:r>
            <a:endParaRPr lang="en-US" sz="2400" dirty="0"/>
          </a:p>
          <a:p>
            <a:r>
              <a:rPr lang="en-US" sz="2400" dirty="0" smtClean="0"/>
              <a:t>  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         </a:t>
            </a:r>
          </a:p>
          <a:p>
            <a:r>
              <a:rPr lang="en-US" sz="2500" dirty="0" smtClean="0"/>
              <a:t>  </a:t>
            </a:r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93" y="1948024"/>
            <a:ext cx="2013296" cy="383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68" y="2501123"/>
            <a:ext cx="3117569" cy="873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66" y="4213440"/>
            <a:ext cx="3155883" cy="4246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9623" y="1887652"/>
            <a:ext cx="8409212" cy="2962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623" y="5273788"/>
            <a:ext cx="818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(Note: Used to prove limitations of SDPs for approximating constraints satisfaction problems; </a:t>
            </a:r>
            <a:r>
              <a:rPr lang="en-US" sz="2400" b="1" dirty="0" smtClean="0">
                <a:solidFill>
                  <a:srgbClr val="0070C0"/>
                </a:solidFill>
              </a:rPr>
              <a:t>see James Lee’s talk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93" y="3449903"/>
            <a:ext cx="403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Implementing Oracle by Gibbs Sampling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476" y="1680363"/>
            <a:ext cx="8486253" cy="2337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0476" y="1951511"/>
            <a:ext cx="6102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Claim  </a:t>
            </a:r>
            <a:r>
              <a:rPr lang="en-US" sz="2500" dirty="0" smtClean="0"/>
              <a:t>There is a Y of the form</a:t>
            </a:r>
          </a:p>
          <a:p>
            <a:endParaRPr lang="en-US" sz="2500" dirty="0"/>
          </a:p>
          <a:p>
            <a:r>
              <a:rPr lang="en-US" sz="2500" dirty="0" smtClean="0"/>
              <a:t>with </a:t>
            </a:r>
            <a:r>
              <a:rPr lang="en-US" sz="2500" dirty="0" err="1" smtClean="0"/>
              <a:t>λ</a:t>
            </a:r>
            <a:r>
              <a:rPr lang="en-US" sz="2500" dirty="0" smtClean="0"/>
              <a:t>, μ &lt; log(n)/</a:t>
            </a:r>
            <a:r>
              <a:rPr lang="en-US" sz="2500" dirty="0" err="1" smtClean="0"/>
              <a:t>ε</a:t>
            </a:r>
            <a:r>
              <a:rPr lang="en-US" sz="2500" dirty="0" smtClean="0"/>
              <a:t> and N &lt; α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</a:t>
            </a:r>
          </a:p>
          <a:p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9" y="3497006"/>
            <a:ext cx="7194586" cy="39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02" y="1768949"/>
            <a:ext cx="3554476" cy="904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7" y="4280897"/>
            <a:ext cx="7877494" cy="7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5406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Implementing Oracle by Gibbs Sampling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476" y="1680363"/>
            <a:ext cx="8486253" cy="2337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0476" y="1951511"/>
            <a:ext cx="6102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Claim  </a:t>
            </a:r>
            <a:r>
              <a:rPr lang="en-US" sz="2500" dirty="0" smtClean="0"/>
              <a:t>There is a Y of the form</a:t>
            </a:r>
          </a:p>
          <a:p>
            <a:endParaRPr lang="en-US" sz="2500" dirty="0"/>
          </a:p>
          <a:p>
            <a:r>
              <a:rPr lang="en-US" sz="2500" dirty="0" smtClean="0"/>
              <a:t>with </a:t>
            </a:r>
            <a:r>
              <a:rPr lang="en-US" sz="2500" dirty="0" err="1" smtClean="0"/>
              <a:t>λ</a:t>
            </a:r>
            <a:r>
              <a:rPr lang="en-US" sz="2500" dirty="0" smtClean="0"/>
              <a:t>, μ &lt; log(n)/</a:t>
            </a:r>
            <a:r>
              <a:rPr lang="en-US" sz="2500" dirty="0" err="1" smtClean="0"/>
              <a:t>ε</a:t>
            </a:r>
            <a:r>
              <a:rPr lang="en-US" sz="2500" dirty="0" smtClean="0"/>
              <a:t> and N &lt; α </a:t>
            </a:r>
            <a:r>
              <a:rPr lang="en-US" sz="2500" dirty="0" err="1" smtClean="0"/>
              <a:t>s.t.</a:t>
            </a:r>
            <a:r>
              <a:rPr lang="en-US" sz="2500" dirty="0" smtClean="0"/>
              <a:t>   </a:t>
            </a:r>
          </a:p>
          <a:p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9" y="3497006"/>
            <a:ext cx="7194586" cy="39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47" y="4388670"/>
            <a:ext cx="852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Can implement oracle by exhaustive searching over x, y, N for a Gibbs distribution satisfying constraints above </a:t>
            </a:r>
          </a:p>
          <a:p>
            <a:endParaRPr lang="en-US" sz="2200" dirty="0" smtClean="0"/>
          </a:p>
          <a:p>
            <a:r>
              <a:rPr lang="en-US" sz="2200" dirty="0" smtClean="0"/>
              <a:t>(only </a:t>
            </a:r>
            <a:r>
              <a:rPr lang="en-US" sz="2400" dirty="0" smtClean="0">
                <a:solidFill>
                  <a:srgbClr val="FF0000"/>
                </a:solidFill>
              </a:rPr>
              <a:t>α log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(n)/ε</a:t>
            </a:r>
            <a:r>
              <a:rPr lang="en-US" sz="2400" baseline="30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different triples needed to be checked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02" y="1768949"/>
            <a:ext cx="3554476" cy="9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Part 2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508614"/>
            <a:ext cx="75917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</a:rPr>
              <a:t>Can we prepare thermal states?    </a:t>
            </a:r>
            <a:endParaRPr lang="en-US" sz="2700" dirty="0" smtClean="0"/>
          </a:p>
          <a:p>
            <a:endParaRPr lang="en-US" sz="2300" dirty="0" smtClean="0"/>
          </a:p>
          <a:p>
            <a:endParaRPr lang="en-US" sz="1000" dirty="0" smtClean="0"/>
          </a:p>
          <a:p>
            <a:r>
              <a:rPr lang="en-US" sz="2300" dirty="0" smtClean="0"/>
              <a:t>Easy</a:t>
            </a:r>
            <a:r>
              <a:rPr lang="en-US" sz="2300" dirty="0" smtClean="0"/>
              <a:t>? </a:t>
            </a:r>
            <a:r>
              <a:rPr lang="en-US" sz="2300" dirty="0" smtClean="0"/>
              <a:t>Couple to a bath of the right temperature and wait.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10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But size of environment might be huge. Maybe not efficient 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34" y="1549672"/>
            <a:ext cx="2660650" cy="431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1981129"/>
            <a:ext cx="39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dirty="0" err="1" smtClean="0">
                <a:solidFill>
                  <a:srgbClr val="000090"/>
                </a:solidFill>
              </a:rPr>
              <a:t>Terhal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err="1" smtClean="0">
                <a:solidFill>
                  <a:srgbClr val="000090"/>
                </a:solidFill>
              </a:rPr>
              <a:t>diVincenzo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fr-FR" dirty="0" smtClean="0">
                <a:solidFill>
                  <a:srgbClr val="000090"/>
                </a:solidFill>
              </a:rPr>
              <a:t>’</a:t>
            </a:r>
            <a:r>
              <a:rPr lang="en-US" dirty="0" smtClean="0">
                <a:solidFill>
                  <a:srgbClr val="000090"/>
                </a:solidFill>
              </a:rPr>
              <a:t>00, …)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38589" y="2988832"/>
            <a:ext cx="3951111" cy="1244501"/>
          </a:xfrm>
          <a:prstGeom prst="ellipse">
            <a:avLst/>
          </a:prstGeom>
          <a:solidFill>
            <a:srgbClr val="FF0000">
              <a:alpha val="6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1795" y="3135884"/>
            <a:ext cx="790222" cy="790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1684" y="3283049"/>
            <a:ext cx="352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S</a:t>
            </a:r>
            <a:endParaRPr lang="en-US" sz="25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20973" y="3327499"/>
            <a:ext cx="3527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795" y="4995952"/>
            <a:ext cx="80856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Warning</a:t>
            </a:r>
            <a:r>
              <a:rPr lang="en-US" sz="2300" b="1" dirty="0">
                <a:solidFill>
                  <a:srgbClr val="FF0000"/>
                </a:solidFill>
              </a:rPr>
              <a:t>: </a:t>
            </a:r>
            <a:r>
              <a:rPr lang="en-US" sz="2300" dirty="0"/>
              <a:t>In general it’s impossible to prepare thermal states efficiently, even at </a:t>
            </a:r>
            <a:r>
              <a:rPr lang="en-US" sz="2300" i="1" dirty="0"/>
              <a:t>constant</a:t>
            </a:r>
            <a:r>
              <a:rPr lang="en-US" sz="2300" dirty="0"/>
              <a:t> temperature </a:t>
            </a:r>
            <a:r>
              <a:rPr lang="en-US" sz="2300" dirty="0" smtClean="0"/>
              <a:t>and of classical models, </a:t>
            </a:r>
            <a:r>
              <a:rPr lang="en-US" sz="2300" dirty="0"/>
              <a:t>but defined on general </a:t>
            </a:r>
            <a:r>
              <a:rPr lang="en-US" sz="2300" dirty="0" smtClean="0"/>
              <a:t>graphs</a:t>
            </a:r>
          </a:p>
          <a:p>
            <a:endParaRPr lang="en-US" sz="2300" dirty="0"/>
          </a:p>
          <a:p>
            <a:r>
              <a:rPr lang="en-US" sz="2300" b="1" dirty="0" smtClean="0">
                <a:solidFill>
                  <a:srgbClr val="EB0000"/>
                </a:solidFill>
              </a:rPr>
              <a:t>Warning 2: </a:t>
            </a:r>
            <a:r>
              <a:rPr lang="en-US" sz="2300" dirty="0" smtClean="0"/>
              <a:t>Spin glasses not expected to thermalize. </a:t>
            </a:r>
            <a:endParaRPr lang="en-US" sz="2300" b="1" dirty="0">
              <a:solidFill>
                <a:srgbClr val="EB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5739" y="5751437"/>
            <a:ext cx="340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(</a:t>
            </a:r>
            <a:r>
              <a:rPr lang="en-US" sz="2000" dirty="0" smtClean="0"/>
              <a:t>PCP Theorem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Arora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et al </a:t>
            </a:r>
            <a:r>
              <a:rPr lang="en-US" dirty="0" smtClean="0">
                <a:solidFill>
                  <a:srgbClr val="000090"/>
                </a:solidFill>
              </a:rPr>
              <a:t>‘98)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Gibbs States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11" y="1184068"/>
            <a:ext cx="8394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Questions: </a:t>
            </a:r>
          </a:p>
          <a:p>
            <a:endParaRPr lang="en-US" sz="2500" dirty="0" smtClean="0"/>
          </a:p>
          <a:p>
            <a:pPr marL="457200" indent="-457200">
              <a:buAutoNum type="arabicPeriod"/>
            </a:pPr>
            <a:r>
              <a:rPr lang="en-US" sz="2500" dirty="0" smtClean="0"/>
              <a:t>When can we prepare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in reasonable time? </a:t>
            </a:r>
          </a:p>
          <a:p>
            <a:endParaRPr lang="en-US" sz="1000" dirty="0" smtClean="0"/>
          </a:p>
          <a:p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200" dirty="0" err="1">
                <a:solidFill>
                  <a:srgbClr val="002060"/>
                </a:solidFill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</a:rPr>
              <a:t>emme</a:t>
            </a:r>
            <a:r>
              <a:rPr lang="en-US" sz="2200" dirty="0" smtClean="0">
                <a:solidFill>
                  <a:srgbClr val="002060"/>
                </a:solidFill>
              </a:rPr>
              <a:t> et al </a:t>
            </a:r>
            <a:r>
              <a:rPr lang="uk-UA" sz="2200" dirty="0" smtClean="0">
                <a:solidFill>
                  <a:srgbClr val="002060"/>
                </a:solidFill>
              </a:rPr>
              <a:t>’</a:t>
            </a:r>
            <a:r>
              <a:rPr lang="en-US" sz="2200" dirty="0" smtClean="0">
                <a:solidFill>
                  <a:srgbClr val="002060"/>
                </a:solidFill>
              </a:rPr>
              <a:t>07, </a:t>
            </a:r>
            <a:r>
              <a:rPr lang="is-IS" sz="2200" dirty="0" smtClean="0">
                <a:solidFill>
                  <a:srgbClr val="002060"/>
                </a:solidFill>
              </a:rPr>
              <a:t>…</a:t>
            </a:r>
            <a:r>
              <a:rPr lang="en-US" sz="2200" dirty="0" smtClean="0">
                <a:solidFill>
                  <a:srgbClr val="002060"/>
                </a:solidFill>
              </a:rPr>
              <a:t>) </a:t>
            </a:r>
            <a:r>
              <a:rPr lang="en-US" sz="2500" dirty="0" smtClean="0"/>
              <a:t>Quantum analogue of Metropolis</a:t>
            </a:r>
          </a:p>
          <a:p>
            <a:endParaRPr lang="en-US" sz="1000" dirty="0" smtClean="0"/>
          </a:p>
          <a:p>
            <a:r>
              <a:rPr lang="en-US" sz="2500" dirty="0" smtClean="0"/>
              <a:t>But </a:t>
            </a:r>
            <a:r>
              <a:rPr lang="en-US" sz="2500" dirty="0" smtClean="0">
                <a:solidFill>
                  <a:srgbClr val="FF0000"/>
                </a:solidFill>
              </a:rPr>
              <a:t>not as useful as Metropolis </a:t>
            </a:r>
          </a:p>
          <a:p>
            <a:r>
              <a:rPr lang="en-US" sz="2500" dirty="0" smtClean="0"/>
              <a:t>(Non-local</a:t>
            </a:r>
            <a:r>
              <a:rPr lang="en-US" sz="2500" dirty="0"/>
              <a:t>.</a:t>
            </a:r>
            <a:r>
              <a:rPr lang="en-US" sz="2500" dirty="0" smtClean="0"/>
              <a:t> </a:t>
            </a:r>
            <a:r>
              <a:rPr lang="en-US" sz="2500" dirty="0"/>
              <a:t>V</a:t>
            </a:r>
            <a:r>
              <a:rPr lang="en-US" sz="2500" dirty="0" smtClean="0"/>
              <a:t>ery hard to </a:t>
            </a:r>
            <a:r>
              <a:rPr lang="en-US" sz="2500" dirty="0" err="1" smtClean="0"/>
              <a:t>analyse</a:t>
            </a:r>
            <a:r>
              <a:rPr lang="en-US" sz="2500" dirty="0"/>
              <a:t>;</a:t>
            </a:r>
            <a:r>
              <a:rPr lang="en-US" sz="2500" dirty="0" smtClean="0"/>
              <a:t> no q. computer to try it out) </a:t>
            </a:r>
            <a:endParaRPr lang="en-US" sz="2500" dirty="0"/>
          </a:p>
          <a:p>
            <a:r>
              <a:rPr lang="en-US" sz="2500" dirty="0" smtClean="0"/>
              <a:t> </a:t>
            </a:r>
          </a:p>
          <a:p>
            <a:r>
              <a:rPr lang="en-US" sz="2500" dirty="0"/>
              <a:t>2. What can we do with ⍴</a:t>
            </a:r>
            <a:r>
              <a:rPr lang="en-US" sz="2500" baseline="-25000" dirty="0"/>
              <a:t>T</a:t>
            </a:r>
            <a:r>
              <a:rPr lang="en-US" sz="2500" dirty="0"/>
              <a:t>?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We don’t know</a:t>
            </a:r>
            <a:r>
              <a:rPr lang="is-IS" sz="2500" dirty="0" smtClean="0">
                <a:solidFill>
                  <a:srgbClr val="FF0000"/>
                </a:solidFill>
              </a:rPr>
              <a:t>….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11" y="5718875"/>
            <a:ext cx="6436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This talk: </a:t>
            </a:r>
            <a:r>
              <a:rPr lang="en-US" sz="2500" dirty="0" smtClean="0"/>
              <a:t>progress on both questions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928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65701" y="-86560"/>
            <a:ext cx="10146609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Result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618" y="1707566"/>
            <a:ext cx="82450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Stroock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Zergalinski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92; </a:t>
            </a:r>
            <a:r>
              <a:rPr lang="en-US" sz="2200" dirty="0" err="1">
                <a:solidFill>
                  <a:srgbClr val="000090"/>
                </a:solidFill>
              </a:rPr>
              <a:t>Martinelli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Olivieri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94, …) </a:t>
            </a:r>
            <a:r>
              <a:rPr lang="en-US" sz="2500" dirty="0" smtClean="0"/>
              <a:t>Classically, Gibbs state with finite correlation length can be efficiently simulated with Metropolis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151513" y="3795861"/>
            <a:ext cx="4557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 </a:t>
            </a:r>
            <a:r>
              <a:rPr lang="en-US" sz="2300" dirty="0"/>
              <a:t>Gibbs state has correlation length </a:t>
            </a:r>
            <a:r>
              <a:rPr lang="en-US" sz="2300" i="1" dirty="0" err="1"/>
              <a:t>ξ</a:t>
            </a:r>
            <a:r>
              <a:rPr lang="en-US" sz="2300" dirty="0"/>
              <a:t> if for every </a:t>
            </a:r>
            <a:r>
              <a:rPr lang="en-US" sz="2300" i="1" dirty="0"/>
              <a:t>f, g </a:t>
            </a: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95692" y="4116633"/>
            <a:ext cx="3640666" cy="1512891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22691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22691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22691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22691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22691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16203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16203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16203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16203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16203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06891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06891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06891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06891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06891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00403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00403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00403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00403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00403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93915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93915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93915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93915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93915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84603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84603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84603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84603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84603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78115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78115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78115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78115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78115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71627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371627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371627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371627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371627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62315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62315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62315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62315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62315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955827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55827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955827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955827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955827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49339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249339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249339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249339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249339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540027" y="4201300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540027" y="44849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540027" y="47897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540027" y="5069134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40027" y="5352768"/>
            <a:ext cx="1411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240472" y="4400410"/>
            <a:ext cx="954527" cy="848115"/>
          </a:xfrm>
          <a:custGeom>
            <a:avLst/>
            <a:gdLst>
              <a:gd name="connsiteX0" fmla="*/ 324931 w 954527"/>
              <a:gd name="connsiteY0" fmla="*/ 43782 h 848115"/>
              <a:gd name="connsiteX1" fmla="*/ 324931 w 954527"/>
              <a:gd name="connsiteY1" fmla="*/ 43782 h 848115"/>
              <a:gd name="connsiteX2" fmla="*/ 437820 w 954527"/>
              <a:gd name="connsiteY2" fmla="*/ 1449 h 848115"/>
              <a:gd name="connsiteX3" fmla="*/ 607153 w 954527"/>
              <a:gd name="connsiteY3" fmla="*/ 15560 h 848115"/>
              <a:gd name="connsiteX4" fmla="*/ 804709 w 954527"/>
              <a:gd name="connsiteY4" fmla="*/ 57893 h 848115"/>
              <a:gd name="connsiteX5" fmla="*/ 847042 w 954527"/>
              <a:gd name="connsiteY5" fmla="*/ 72004 h 848115"/>
              <a:gd name="connsiteX6" fmla="*/ 861153 w 954527"/>
              <a:gd name="connsiteY6" fmla="*/ 114337 h 848115"/>
              <a:gd name="connsiteX7" fmla="*/ 903486 w 954527"/>
              <a:gd name="connsiteY7" fmla="*/ 227226 h 848115"/>
              <a:gd name="connsiteX8" fmla="*/ 931709 w 954527"/>
              <a:gd name="connsiteY8" fmla="*/ 255449 h 848115"/>
              <a:gd name="connsiteX9" fmla="*/ 931709 w 954527"/>
              <a:gd name="connsiteY9" fmla="*/ 495337 h 848115"/>
              <a:gd name="connsiteX10" fmla="*/ 861153 w 954527"/>
              <a:gd name="connsiteY10" fmla="*/ 565893 h 848115"/>
              <a:gd name="connsiteX11" fmla="*/ 818820 w 954527"/>
              <a:gd name="connsiteY11" fmla="*/ 580004 h 848115"/>
              <a:gd name="connsiteX12" fmla="*/ 720042 w 954527"/>
              <a:gd name="connsiteY12" fmla="*/ 650560 h 848115"/>
              <a:gd name="connsiteX13" fmla="*/ 635375 w 954527"/>
              <a:gd name="connsiteY13" fmla="*/ 707004 h 848115"/>
              <a:gd name="connsiteX14" fmla="*/ 593042 w 954527"/>
              <a:gd name="connsiteY14" fmla="*/ 777560 h 848115"/>
              <a:gd name="connsiteX15" fmla="*/ 564820 w 954527"/>
              <a:gd name="connsiteY15" fmla="*/ 819893 h 848115"/>
              <a:gd name="connsiteX16" fmla="*/ 466042 w 954527"/>
              <a:gd name="connsiteY16" fmla="*/ 848115 h 848115"/>
              <a:gd name="connsiteX17" fmla="*/ 381375 w 954527"/>
              <a:gd name="connsiteY17" fmla="*/ 834004 h 848115"/>
              <a:gd name="connsiteX18" fmla="*/ 324931 w 954527"/>
              <a:gd name="connsiteY18" fmla="*/ 749337 h 848115"/>
              <a:gd name="connsiteX19" fmla="*/ 282597 w 954527"/>
              <a:gd name="connsiteY19" fmla="*/ 721115 h 848115"/>
              <a:gd name="connsiteX20" fmla="*/ 254375 w 954527"/>
              <a:gd name="connsiteY20" fmla="*/ 368337 h 848115"/>
              <a:gd name="connsiteX21" fmla="*/ 226153 w 954527"/>
              <a:gd name="connsiteY21" fmla="*/ 326004 h 848115"/>
              <a:gd name="connsiteX22" fmla="*/ 141486 w 954527"/>
              <a:gd name="connsiteY22" fmla="*/ 297782 h 848115"/>
              <a:gd name="connsiteX23" fmla="*/ 99153 w 954527"/>
              <a:gd name="connsiteY23" fmla="*/ 283671 h 848115"/>
              <a:gd name="connsiteX24" fmla="*/ 56820 w 954527"/>
              <a:gd name="connsiteY24" fmla="*/ 269560 h 848115"/>
              <a:gd name="connsiteX25" fmla="*/ 375 w 954527"/>
              <a:gd name="connsiteY25" fmla="*/ 184893 h 848115"/>
              <a:gd name="connsiteX26" fmla="*/ 14486 w 954527"/>
              <a:gd name="connsiteY26" fmla="*/ 86115 h 848115"/>
              <a:gd name="connsiteX27" fmla="*/ 28597 w 954527"/>
              <a:gd name="connsiteY27" fmla="*/ 29671 h 848115"/>
              <a:gd name="connsiteX28" fmla="*/ 70931 w 954527"/>
              <a:gd name="connsiteY28" fmla="*/ 15560 h 848115"/>
              <a:gd name="connsiteX29" fmla="*/ 353153 w 954527"/>
              <a:gd name="connsiteY29" fmla="*/ 1449 h 848115"/>
              <a:gd name="connsiteX30" fmla="*/ 353153 w 954527"/>
              <a:gd name="connsiteY30" fmla="*/ 1449 h 848115"/>
              <a:gd name="connsiteX31" fmla="*/ 607153 w 954527"/>
              <a:gd name="connsiteY31" fmla="*/ 29671 h 848115"/>
              <a:gd name="connsiteX32" fmla="*/ 762375 w 954527"/>
              <a:gd name="connsiteY32" fmla="*/ 1449 h 848115"/>
              <a:gd name="connsiteX33" fmla="*/ 324931 w 954527"/>
              <a:gd name="connsiteY33" fmla="*/ 43782 h 84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4527" h="848115">
                <a:moveTo>
                  <a:pt x="324931" y="43782"/>
                </a:moveTo>
                <a:lnTo>
                  <a:pt x="324931" y="43782"/>
                </a:lnTo>
                <a:cubicBezTo>
                  <a:pt x="362561" y="29671"/>
                  <a:pt x="397831" y="5448"/>
                  <a:pt x="437820" y="1449"/>
                </a:cubicBezTo>
                <a:cubicBezTo>
                  <a:pt x="494179" y="-4187"/>
                  <a:pt x="551032" y="7907"/>
                  <a:pt x="607153" y="15560"/>
                </a:cubicBezTo>
                <a:cubicBezTo>
                  <a:pt x="638140" y="19785"/>
                  <a:pt x="753941" y="43388"/>
                  <a:pt x="804709" y="57893"/>
                </a:cubicBezTo>
                <a:cubicBezTo>
                  <a:pt x="819011" y="61979"/>
                  <a:pt x="832931" y="67300"/>
                  <a:pt x="847042" y="72004"/>
                </a:cubicBezTo>
                <a:cubicBezTo>
                  <a:pt x="851746" y="86115"/>
                  <a:pt x="857067" y="100035"/>
                  <a:pt x="861153" y="114337"/>
                </a:cubicBezTo>
                <a:cubicBezTo>
                  <a:pt x="876665" y="168630"/>
                  <a:pt x="870605" y="177904"/>
                  <a:pt x="903486" y="227226"/>
                </a:cubicBezTo>
                <a:cubicBezTo>
                  <a:pt x="910866" y="238296"/>
                  <a:pt x="922301" y="246041"/>
                  <a:pt x="931709" y="255449"/>
                </a:cubicBezTo>
                <a:cubicBezTo>
                  <a:pt x="953648" y="343204"/>
                  <a:pt x="969591" y="381691"/>
                  <a:pt x="931709" y="495337"/>
                </a:cubicBezTo>
                <a:cubicBezTo>
                  <a:pt x="921191" y="526891"/>
                  <a:pt x="892707" y="555375"/>
                  <a:pt x="861153" y="565893"/>
                </a:cubicBezTo>
                <a:lnTo>
                  <a:pt x="818820" y="580004"/>
                </a:lnTo>
                <a:cubicBezTo>
                  <a:pt x="691416" y="707408"/>
                  <a:pt x="821405" y="594248"/>
                  <a:pt x="720042" y="650560"/>
                </a:cubicBezTo>
                <a:cubicBezTo>
                  <a:pt x="690391" y="667032"/>
                  <a:pt x="635375" y="707004"/>
                  <a:pt x="635375" y="707004"/>
                </a:cubicBezTo>
                <a:cubicBezTo>
                  <a:pt x="610870" y="780519"/>
                  <a:pt x="637315" y="722217"/>
                  <a:pt x="593042" y="777560"/>
                </a:cubicBezTo>
                <a:cubicBezTo>
                  <a:pt x="582448" y="790803"/>
                  <a:pt x="578063" y="809299"/>
                  <a:pt x="564820" y="819893"/>
                </a:cubicBezTo>
                <a:cubicBezTo>
                  <a:pt x="555619" y="827254"/>
                  <a:pt x="469729" y="847193"/>
                  <a:pt x="466042" y="848115"/>
                </a:cubicBezTo>
                <a:cubicBezTo>
                  <a:pt x="437820" y="843411"/>
                  <a:pt x="404815" y="850412"/>
                  <a:pt x="381375" y="834004"/>
                </a:cubicBezTo>
                <a:cubicBezTo>
                  <a:pt x="353588" y="814553"/>
                  <a:pt x="353153" y="768152"/>
                  <a:pt x="324931" y="749337"/>
                </a:cubicBezTo>
                <a:lnTo>
                  <a:pt x="282597" y="721115"/>
                </a:lnTo>
                <a:cubicBezTo>
                  <a:pt x="230288" y="564187"/>
                  <a:pt x="307051" y="807311"/>
                  <a:pt x="254375" y="368337"/>
                </a:cubicBezTo>
                <a:cubicBezTo>
                  <a:pt x="252354" y="351498"/>
                  <a:pt x="240535" y="334992"/>
                  <a:pt x="226153" y="326004"/>
                </a:cubicBezTo>
                <a:cubicBezTo>
                  <a:pt x="200926" y="310237"/>
                  <a:pt x="169708" y="307189"/>
                  <a:pt x="141486" y="297782"/>
                </a:cubicBezTo>
                <a:lnTo>
                  <a:pt x="99153" y="283671"/>
                </a:lnTo>
                <a:lnTo>
                  <a:pt x="56820" y="269560"/>
                </a:lnTo>
                <a:cubicBezTo>
                  <a:pt x="38005" y="241338"/>
                  <a:pt x="-4422" y="218471"/>
                  <a:pt x="375" y="184893"/>
                </a:cubicBezTo>
                <a:cubicBezTo>
                  <a:pt x="5079" y="151967"/>
                  <a:pt x="8536" y="118839"/>
                  <a:pt x="14486" y="86115"/>
                </a:cubicBezTo>
                <a:cubicBezTo>
                  <a:pt x="17955" y="67034"/>
                  <a:pt x="16482" y="44815"/>
                  <a:pt x="28597" y="29671"/>
                </a:cubicBezTo>
                <a:cubicBezTo>
                  <a:pt x="37889" y="18056"/>
                  <a:pt x="56259" y="18005"/>
                  <a:pt x="70931" y="15560"/>
                </a:cubicBezTo>
                <a:cubicBezTo>
                  <a:pt x="189881" y="-4265"/>
                  <a:pt x="227583" y="1449"/>
                  <a:pt x="353153" y="1449"/>
                </a:cubicBezTo>
                <a:lnTo>
                  <a:pt x="353153" y="1449"/>
                </a:lnTo>
                <a:lnTo>
                  <a:pt x="607153" y="29671"/>
                </a:lnTo>
                <a:lnTo>
                  <a:pt x="762375" y="1449"/>
                </a:lnTo>
                <a:lnTo>
                  <a:pt x="324931" y="43782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613379" y="4503636"/>
            <a:ext cx="434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</a:t>
            </a:r>
          </a:p>
        </p:txBody>
      </p:sp>
      <p:sp>
        <p:nvSpPr>
          <p:cNvPr id="79" name="Freeform 78"/>
          <p:cNvSpPr/>
          <p:nvPr/>
        </p:nvSpPr>
        <p:spPr>
          <a:xfrm>
            <a:off x="7865514" y="4684081"/>
            <a:ext cx="635000" cy="606778"/>
          </a:xfrm>
          <a:custGeom>
            <a:avLst/>
            <a:gdLst>
              <a:gd name="connsiteX0" fmla="*/ 606778 w 635000"/>
              <a:gd name="connsiteY0" fmla="*/ 155222 h 606778"/>
              <a:gd name="connsiteX1" fmla="*/ 606778 w 635000"/>
              <a:gd name="connsiteY1" fmla="*/ 155222 h 606778"/>
              <a:gd name="connsiteX2" fmla="*/ 493889 w 635000"/>
              <a:gd name="connsiteY2" fmla="*/ 84666 h 606778"/>
              <a:gd name="connsiteX3" fmla="*/ 465667 w 635000"/>
              <a:gd name="connsiteY3" fmla="*/ 42333 h 606778"/>
              <a:gd name="connsiteX4" fmla="*/ 324555 w 635000"/>
              <a:gd name="connsiteY4" fmla="*/ 0 h 606778"/>
              <a:gd name="connsiteX5" fmla="*/ 112889 w 635000"/>
              <a:gd name="connsiteY5" fmla="*/ 42333 h 606778"/>
              <a:gd name="connsiteX6" fmla="*/ 84667 w 635000"/>
              <a:gd name="connsiteY6" fmla="*/ 84666 h 606778"/>
              <a:gd name="connsiteX7" fmla="*/ 70555 w 635000"/>
              <a:gd name="connsiteY7" fmla="*/ 127000 h 606778"/>
              <a:gd name="connsiteX8" fmla="*/ 14111 w 635000"/>
              <a:gd name="connsiteY8" fmla="*/ 254000 h 606778"/>
              <a:gd name="connsiteX9" fmla="*/ 0 w 635000"/>
              <a:gd name="connsiteY9" fmla="*/ 296333 h 606778"/>
              <a:gd name="connsiteX10" fmla="*/ 14111 w 635000"/>
              <a:gd name="connsiteY10" fmla="*/ 423333 h 606778"/>
              <a:gd name="connsiteX11" fmla="*/ 70555 w 635000"/>
              <a:gd name="connsiteY11" fmla="*/ 508000 h 606778"/>
              <a:gd name="connsiteX12" fmla="*/ 84667 w 635000"/>
              <a:gd name="connsiteY12" fmla="*/ 550333 h 606778"/>
              <a:gd name="connsiteX13" fmla="*/ 127000 w 635000"/>
              <a:gd name="connsiteY13" fmla="*/ 578555 h 606778"/>
              <a:gd name="connsiteX14" fmla="*/ 211667 w 635000"/>
              <a:gd name="connsiteY14" fmla="*/ 606778 h 606778"/>
              <a:gd name="connsiteX15" fmla="*/ 479778 w 635000"/>
              <a:gd name="connsiteY15" fmla="*/ 592666 h 606778"/>
              <a:gd name="connsiteX16" fmla="*/ 592667 w 635000"/>
              <a:gd name="connsiteY16" fmla="*/ 508000 h 606778"/>
              <a:gd name="connsiteX17" fmla="*/ 635000 w 635000"/>
              <a:gd name="connsiteY17" fmla="*/ 324555 h 606778"/>
              <a:gd name="connsiteX18" fmla="*/ 606778 w 635000"/>
              <a:gd name="connsiteY18" fmla="*/ 197555 h 606778"/>
              <a:gd name="connsiteX19" fmla="*/ 578555 w 635000"/>
              <a:gd name="connsiteY19" fmla="*/ 169333 h 606778"/>
              <a:gd name="connsiteX20" fmla="*/ 564444 w 635000"/>
              <a:gd name="connsiteY20" fmla="*/ 127000 h 606778"/>
              <a:gd name="connsiteX21" fmla="*/ 564444 w 635000"/>
              <a:gd name="connsiteY21" fmla="*/ 127000 h 606778"/>
              <a:gd name="connsiteX22" fmla="*/ 606778 w 635000"/>
              <a:gd name="connsiteY22" fmla="*/ 155222 h 60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5000" h="606778">
                <a:moveTo>
                  <a:pt x="606778" y="155222"/>
                </a:moveTo>
                <a:lnTo>
                  <a:pt x="606778" y="155222"/>
                </a:lnTo>
                <a:cubicBezTo>
                  <a:pt x="569148" y="131703"/>
                  <a:pt x="528540" y="112387"/>
                  <a:pt x="493889" y="84666"/>
                </a:cubicBezTo>
                <a:cubicBezTo>
                  <a:pt x="480646" y="74072"/>
                  <a:pt x="480049" y="51321"/>
                  <a:pt x="465667" y="42333"/>
                </a:cubicBezTo>
                <a:cubicBezTo>
                  <a:pt x="442763" y="28018"/>
                  <a:pt x="357601" y="8261"/>
                  <a:pt x="324555" y="0"/>
                </a:cubicBezTo>
                <a:cubicBezTo>
                  <a:pt x="246967" y="6466"/>
                  <a:pt x="169818" y="-14596"/>
                  <a:pt x="112889" y="42333"/>
                </a:cubicBezTo>
                <a:cubicBezTo>
                  <a:pt x="100897" y="54325"/>
                  <a:pt x="92252" y="69497"/>
                  <a:pt x="84667" y="84666"/>
                </a:cubicBezTo>
                <a:cubicBezTo>
                  <a:pt x="78015" y="97970"/>
                  <a:pt x="77207" y="113696"/>
                  <a:pt x="70555" y="127000"/>
                </a:cubicBezTo>
                <a:cubicBezTo>
                  <a:pt x="3471" y="261166"/>
                  <a:pt x="86918" y="35576"/>
                  <a:pt x="14111" y="254000"/>
                </a:cubicBezTo>
                <a:lnTo>
                  <a:pt x="0" y="296333"/>
                </a:lnTo>
                <a:cubicBezTo>
                  <a:pt x="4704" y="338666"/>
                  <a:pt x="642" y="382925"/>
                  <a:pt x="14111" y="423333"/>
                </a:cubicBezTo>
                <a:cubicBezTo>
                  <a:pt x="24837" y="455511"/>
                  <a:pt x="59828" y="475822"/>
                  <a:pt x="70555" y="508000"/>
                </a:cubicBezTo>
                <a:cubicBezTo>
                  <a:pt x="75259" y="522111"/>
                  <a:pt x="75375" y="538718"/>
                  <a:pt x="84667" y="550333"/>
                </a:cubicBezTo>
                <a:cubicBezTo>
                  <a:pt x="95262" y="563576"/>
                  <a:pt x="111502" y="571667"/>
                  <a:pt x="127000" y="578555"/>
                </a:cubicBezTo>
                <a:cubicBezTo>
                  <a:pt x="154185" y="590637"/>
                  <a:pt x="211667" y="606778"/>
                  <a:pt x="211667" y="606778"/>
                </a:cubicBezTo>
                <a:cubicBezTo>
                  <a:pt x="301037" y="602074"/>
                  <a:pt x="392022" y="610217"/>
                  <a:pt x="479778" y="592666"/>
                </a:cubicBezTo>
                <a:cubicBezTo>
                  <a:pt x="519666" y="584688"/>
                  <a:pt x="562365" y="538301"/>
                  <a:pt x="592667" y="508000"/>
                </a:cubicBezTo>
                <a:cubicBezTo>
                  <a:pt x="631407" y="391779"/>
                  <a:pt x="616682" y="452783"/>
                  <a:pt x="635000" y="324555"/>
                </a:cubicBezTo>
                <a:cubicBezTo>
                  <a:pt x="632151" y="307459"/>
                  <a:pt x="622810" y="224275"/>
                  <a:pt x="606778" y="197555"/>
                </a:cubicBezTo>
                <a:cubicBezTo>
                  <a:pt x="599933" y="186147"/>
                  <a:pt x="587963" y="178740"/>
                  <a:pt x="578555" y="169333"/>
                </a:cubicBezTo>
                <a:lnTo>
                  <a:pt x="564444" y="127000"/>
                </a:lnTo>
                <a:lnTo>
                  <a:pt x="564444" y="127000"/>
                </a:lnTo>
                <a:lnTo>
                  <a:pt x="606778" y="155222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955827" y="4789734"/>
            <a:ext cx="434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</a:t>
            </a:r>
            <a:endParaRPr lang="en-US" sz="22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200403" y="4719080"/>
            <a:ext cx="1665111" cy="26133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8" y="4779101"/>
            <a:ext cx="4327569" cy="106198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83201" y="3793232"/>
            <a:ext cx="4724402" cy="238054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65701" y="-86560"/>
            <a:ext cx="10146609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Preparing Quantum Gibbs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States Efficiently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42" y="1847923"/>
            <a:ext cx="82450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</a:t>
            </a:r>
            <a:r>
              <a:rPr lang="en-US" sz="2500" dirty="0" smtClean="0">
                <a:solidFill>
                  <a:srgbClr val="0070C0"/>
                </a:solidFill>
              </a:rPr>
              <a:t>conjecture </a:t>
            </a:r>
            <a:r>
              <a:rPr lang="en-US" sz="2500" dirty="0" smtClean="0"/>
              <a:t>the same holds for quantum systems. </a:t>
            </a:r>
          </a:p>
          <a:p>
            <a:r>
              <a:rPr lang="en-US" sz="2500" dirty="0" smtClean="0"/>
              <a:t>Partial result 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526942" y="2925141"/>
            <a:ext cx="80591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</a:rPr>
              <a:t>Thm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(B. </a:t>
            </a:r>
            <a:r>
              <a:rPr lang="en-US" sz="2200" dirty="0" err="1" smtClean="0">
                <a:solidFill>
                  <a:srgbClr val="002060"/>
                </a:solidFill>
              </a:rPr>
              <a:t>Kastoryano</a:t>
            </a:r>
            <a:r>
              <a:rPr lang="en-US" sz="2200" dirty="0" smtClean="0">
                <a:solidFill>
                  <a:srgbClr val="002060"/>
                </a:solidFill>
              </a:rPr>
              <a:t> ‘16) </a:t>
            </a:r>
            <a:r>
              <a:rPr lang="en-US" sz="2500" dirty="0" smtClean="0"/>
              <a:t>For a Hamiltonian H on a d-dimensional lattice with N qubits, ⍴</a:t>
            </a:r>
            <a:r>
              <a:rPr lang="en-US" sz="2500" baseline="-25000" dirty="0" smtClean="0"/>
              <a:t>T</a:t>
            </a:r>
            <a:r>
              <a:rPr lang="en-US" sz="2500" dirty="0" smtClean="0"/>
              <a:t> can be prepared on a quantum computer in time </a:t>
            </a:r>
            <a:r>
              <a:rPr lang="en-US" sz="2500" dirty="0" err="1" smtClean="0"/>
              <a:t>exp</a:t>
            </a:r>
            <a:r>
              <a:rPr lang="en-US" sz="2500" dirty="0" smtClean="0"/>
              <a:t>(</a:t>
            </a:r>
            <a:r>
              <a:rPr lang="en-US" sz="2500" dirty="0" err="1" smtClean="0"/>
              <a:t>log</a:t>
            </a:r>
            <a:r>
              <a:rPr lang="en-US" sz="2500" baseline="30000" dirty="0" err="1" smtClean="0"/>
              <a:t>d</a:t>
            </a:r>
            <a:r>
              <a:rPr lang="en-US" sz="2500" dirty="0" smtClean="0"/>
              <a:t>(N)) if</a:t>
            </a:r>
          </a:p>
          <a:p>
            <a:endParaRPr lang="en-US" sz="2500" dirty="0"/>
          </a:p>
          <a:p>
            <a:pPr marL="514350" indent="-514350">
              <a:buAutoNum type="romanLcParenBoth"/>
            </a:pPr>
            <a:r>
              <a:rPr lang="en-US" sz="2500" dirty="0" smtClean="0"/>
              <a:t>⍴</a:t>
            </a:r>
            <a:r>
              <a:rPr lang="en-US" sz="2500" baseline="-25000" dirty="0" smtClean="0"/>
              <a:t>T </a:t>
            </a:r>
            <a:r>
              <a:rPr lang="en-US" sz="2500" dirty="0" smtClean="0"/>
              <a:t>has finite correlation length </a:t>
            </a:r>
          </a:p>
          <a:p>
            <a:pPr marL="514350" indent="-514350">
              <a:buAutoNum type="romanLcParenBoth"/>
            </a:pPr>
            <a:r>
              <a:rPr lang="en-US" sz="2500" dirty="0" smtClean="0"/>
              <a:t>⍴</a:t>
            </a:r>
            <a:r>
              <a:rPr lang="en-US" sz="2500" baseline="-25000" dirty="0" smtClean="0"/>
              <a:t>T </a:t>
            </a:r>
            <a:r>
              <a:rPr lang="en-US" sz="2500" dirty="0" smtClean="0"/>
              <a:t>is an approximate Markov State 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526942" y="2925141"/>
            <a:ext cx="7904136" cy="26232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558" y="-6098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Q. Approximate Markov States</a:t>
            </a:r>
          </a:p>
        </p:txBody>
      </p:sp>
      <p:sp>
        <p:nvSpPr>
          <p:cNvPr id="12" name="Oval 11"/>
          <p:cNvSpPr/>
          <p:nvPr/>
        </p:nvSpPr>
        <p:spPr>
          <a:xfrm>
            <a:off x="2532939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5717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19445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2223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901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39679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3407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26185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09300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62078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95806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32939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85717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19445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72223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86901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39679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73407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26185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09300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62078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95806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32939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85717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19445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72223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86901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39679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73407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26185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09300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62078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95806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32939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85717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19445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72223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86901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39679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573407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26185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09300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62078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95806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32939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885717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19445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572223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886901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39679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573407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26185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309300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662078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995806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98001" y="2088980"/>
            <a:ext cx="775406" cy="550333"/>
          </a:xfrm>
          <a:prstGeom prst="rect">
            <a:avLst/>
          </a:prstGeom>
          <a:solidFill>
            <a:srgbClr val="C00000">
              <a:alpha val="4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2585" y="2289547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140777" y="1724914"/>
            <a:ext cx="2060574" cy="1219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353850" y="198474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80050" y="15790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24" y="1491909"/>
            <a:ext cx="228600" cy="3175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00754" y="3568816"/>
            <a:ext cx="820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</a:t>
            </a:r>
            <a:r>
              <a:rPr lang="en-US" sz="2200" dirty="0" smtClean="0"/>
              <a:t>uantum </a:t>
            </a:r>
            <a:r>
              <a:rPr lang="en-US" sz="2200" dirty="0"/>
              <a:t>a</a:t>
            </a:r>
            <a:r>
              <a:rPr lang="en-US" sz="2200" dirty="0" smtClean="0"/>
              <a:t>pproximate Markov if for every A, B, C </a:t>
            </a:r>
          </a:p>
          <a:p>
            <a:endParaRPr lang="en-US" sz="1000" dirty="0"/>
          </a:p>
          <a:p>
            <a:r>
              <a:rPr lang="en-US" sz="2200" dirty="0" smtClean="0"/>
              <a:t>                                       </a:t>
            </a:r>
          </a:p>
          <a:p>
            <a:endParaRPr lang="en-US" sz="22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61" y="3701555"/>
            <a:ext cx="205193" cy="284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288" y="4958171"/>
            <a:ext cx="8929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300" dirty="0" smtClean="0"/>
              <a:t>Every Gibbs state of a commuting Hamiltonian is a Markov state</a:t>
            </a:r>
          </a:p>
          <a:p>
            <a:pPr marL="342900" indent="-342900">
              <a:buFontTx/>
              <a:buChar char="-"/>
            </a:pPr>
            <a:endParaRPr lang="en-US" sz="2300" dirty="0"/>
          </a:p>
          <a:p>
            <a:pPr marL="342900" indent="-342900">
              <a:buFontTx/>
              <a:buChar char="-"/>
            </a:pPr>
            <a:endParaRPr lang="en-US" sz="2300" dirty="0" smtClean="0"/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2060"/>
                </a:solidFill>
              </a:rPr>
              <a:t>(B., Kato ‘16) </a:t>
            </a:r>
            <a:r>
              <a:rPr lang="en-US" sz="2300" dirty="0" smtClean="0"/>
              <a:t>Conjecture true in 1 dim</a:t>
            </a:r>
          </a:p>
          <a:p>
            <a:pPr marL="342900" indent="-342900">
              <a:buFontTx/>
              <a:buChar char="-"/>
            </a:pPr>
            <a:r>
              <a:rPr lang="en-US" sz="2300" dirty="0" smtClean="0"/>
              <a:t>Conjecture strengthening of area law for thermal states </a:t>
            </a:r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672" y="5533266"/>
            <a:ext cx="3014839" cy="538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88" y="4137134"/>
            <a:ext cx="5394870" cy="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558" y="-6098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Area Law</a:t>
            </a:r>
          </a:p>
        </p:txBody>
      </p:sp>
      <p:sp>
        <p:nvSpPr>
          <p:cNvPr id="80" name="Oval 79"/>
          <p:cNvSpPr/>
          <p:nvPr/>
        </p:nvSpPr>
        <p:spPr>
          <a:xfrm>
            <a:off x="2532939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885717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219445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572223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86901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239679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573407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926185" y="143845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309300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662078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995806" y="1444808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532939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885717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219445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572223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86901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39679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3407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926185" y="183991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309300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62078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995806" y="1846269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532939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885717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19445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572223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886901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39679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573407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926185" y="223785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309300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662078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995806" y="2244202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532939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885717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219445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572223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3886901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239679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573407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926185" y="263931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309300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662078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995806" y="2645663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2532939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885717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219445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572223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886901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239679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573407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926185" y="304712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309300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662078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995806" y="3053474"/>
            <a:ext cx="225778" cy="242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798001" y="2088980"/>
            <a:ext cx="775406" cy="550333"/>
          </a:xfrm>
          <a:prstGeom prst="rect">
            <a:avLst/>
          </a:prstGeom>
          <a:solidFill>
            <a:srgbClr val="C00000">
              <a:alpha val="4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4062585" y="2289547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140777" y="1724914"/>
            <a:ext cx="2060574" cy="1219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353850" y="198474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680050" y="157905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24" y="1491909"/>
            <a:ext cx="228600" cy="31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299" y="3796635"/>
            <a:ext cx="391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(Wolf, </a:t>
            </a:r>
            <a:r>
              <a:rPr lang="en-US" dirty="0" err="1" smtClean="0">
                <a:solidFill>
                  <a:srgbClr val="002060"/>
                </a:solidFill>
              </a:rPr>
              <a:t>Verstraete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Hastings, </a:t>
            </a:r>
            <a:r>
              <a:rPr lang="en-US" dirty="0" err="1" smtClean="0">
                <a:solidFill>
                  <a:srgbClr val="002060"/>
                </a:solidFill>
              </a:rPr>
              <a:t>Cirac</a:t>
            </a:r>
            <a:r>
              <a:rPr lang="en-US" dirty="0" smtClean="0">
                <a:solidFill>
                  <a:srgbClr val="002060"/>
                </a:solidFill>
              </a:rPr>
              <a:t> ‘07)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85" y="3712533"/>
            <a:ext cx="3144309" cy="60502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88299" y="4736624"/>
            <a:ext cx="5335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From conjecture: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200" dirty="0" smtClean="0"/>
              <a:t>Gives rate of saturation of area law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34" y="5297248"/>
            <a:ext cx="6545167" cy="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Conclusion and Open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067" y="1642533"/>
            <a:ext cx="8271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theory of quantum Gibbs state is at least as rich as for classical systems. Still at the beginning</a:t>
            </a:r>
            <a:r>
              <a:rPr lang="is-IS" sz="2500" dirty="0" smtClean="0"/>
              <a:t>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373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Conclusion and Open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067" y="1642533"/>
            <a:ext cx="82719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theory of quantum Gibbs state is at least as rich as for classical systems. Still at the beginning</a:t>
            </a:r>
            <a:r>
              <a:rPr lang="is-IS" sz="2500" dirty="0" smtClean="0"/>
              <a:t>…</a:t>
            </a:r>
            <a:endParaRPr lang="en-US" sz="2500" dirty="0"/>
          </a:p>
          <a:p>
            <a:endParaRPr lang="en-US" sz="15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Can we improve the parameters of the SDP q. algorithm?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500" dirty="0"/>
              <a:t>Q. computer only used for Gibbs Sampling. Application of small-sized q. computer?</a:t>
            </a:r>
            <a:endParaRPr lang="en-US" sz="2500" dirty="0"/>
          </a:p>
          <a:p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Are there more meaningful exponential speed-ups? </a:t>
            </a:r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endParaRPr lang="en-US" sz="1000" dirty="0" smtClean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Are quantum Gibbs states approximate Markov?</a:t>
            </a:r>
          </a:p>
          <a:p>
            <a:pPr marL="342900" indent="-342900">
              <a:buFontTx/>
              <a:buChar char="-"/>
            </a:pPr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Is there a local version of quantum metropolis?                  (Yes if Gibbs state is Markov)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8562" y="6227058"/>
            <a:ext cx="37040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</a:rPr>
              <a:t>Thanks!</a:t>
            </a:r>
            <a:endParaRPr lang="en-US" sz="3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This Talk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451" y="1766807"/>
            <a:ext cx="813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Part 1: </a:t>
            </a:r>
            <a:r>
              <a:rPr lang="en-US" sz="2500" dirty="0" smtClean="0"/>
              <a:t>Using Quantum Gibbs States for Quantum Speed-ups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70C0"/>
                </a:solidFill>
              </a:rPr>
              <a:t>Part 2: </a:t>
            </a:r>
            <a:r>
              <a:rPr lang="en-US" sz="2500" dirty="0" smtClean="0"/>
              <a:t>Conditions for Efficient Preparation of Gibbs States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61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665" y="1913466"/>
            <a:ext cx="9211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Exponential speed-ups:</a:t>
            </a:r>
          </a:p>
          <a:p>
            <a:r>
              <a:rPr lang="en-US" sz="2400" dirty="0" smtClean="0"/>
              <a:t>Simulate quantum physics, factor big numbers (Shor’s algorithm), </a:t>
            </a:r>
            <a:r>
              <a:rPr lang="is-IS" sz="2400" dirty="0" smtClean="0"/>
              <a:t>…,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Polynomial Speed-ups: </a:t>
            </a:r>
          </a:p>
          <a:p>
            <a:r>
              <a:rPr lang="is-IS" sz="2400" dirty="0" smtClean="0"/>
              <a:t>Searching (Grover’s algorithm), ...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Heuristics:</a:t>
            </a:r>
          </a:p>
          <a:p>
            <a:r>
              <a:rPr lang="en-US" sz="2400" dirty="0" smtClean="0"/>
              <a:t>Q</a:t>
            </a:r>
            <a:r>
              <a:rPr lang="is-IS" sz="2400" dirty="0" smtClean="0"/>
              <a:t>uantum annealing, adiabatic optimization,  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0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665" y="1913466"/>
            <a:ext cx="9211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Exponential speed-ups:</a:t>
            </a:r>
          </a:p>
          <a:p>
            <a:r>
              <a:rPr lang="en-US" sz="2400" dirty="0" smtClean="0"/>
              <a:t>Simulate quantum physics, factor big numbers (Shor’s algorithm), </a:t>
            </a:r>
            <a:r>
              <a:rPr lang="is-IS" sz="2400" dirty="0" smtClean="0"/>
              <a:t>…,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Polynomial Speed-ups: </a:t>
            </a:r>
          </a:p>
          <a:p>
            <a:r>
              <a:rPr lang="is-IS" sz="2400" dirty="0" smtClean="0"/>
              <a:t>Searching </a:t>
            </a:r>
            <a:r>
              <a:rPr lang="is-IS" sz="2400" dirty="0"/>
              <a:t>(Grover’s </a:t>
            </a:r>
            <a:r>
              <a:rPr lang="is-IS" sz="2400" dirty="0" smtClean="0"/>
              <a:t>algorithm), ...</a:t>
            </a:r>
          </a:p>
          <a:p>
            <a:endParaRPr lang="is-IS" sz="2400" dirty="0"/>
          </a:p>
          <a:p>
            <a:r>
              <a:rPr lang="is-IS" sz="2400" dirty="0" smtClean="0">
                <a:solidFill>
                  <a:srgbClr val="FF0000"/>
                </a:solidFill>
              </a:rPr>
              <a:t>Heuristics:</a:t>
            </a:r>
          </a:p>
          <a:p>
            <a:r>
              <a:rPr lang="en-US" sz="2400" dirty="0" smtClean="0"/>
              <a:t>Q</a:t>
            </a:r>
            <a:r>
              <a:rPr lang="is-IS" sz="2400" dirty="0" smtClean="0"/>
              <a:t>uantum annealing, adiabatic optimization, ...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38665" y="2844800"/>
            <a:ext cx="8009468" cy="2115654"/>
          </a:xfrm>
          <a:prstGeom prst="rect">
            <a:avLst/>
          </a:prstGeom>
          <a:noFill/>
          <a:ln w="317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8893" y="5548010"/>
            <a:ext cx="73428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/>
              <a:t>Solving </a:t>
            </a:r>
            <a:r>
              <a:rPr lang="en-US" sz="2500" dirty="0" smtClean="0">
                <a:solidFill>
                  <a:srgbClr val="FF0000"/>
                </a:solidFill>
              </a:rPr>
              <a:t>Semidefinite Programming </a:t>
            </a:r>
            <a:r>
              <a:rPr lang="en-US" sz="2500" dirty="0" smtClean="0"/>
              <a:t>belongs here</a:t>
            </a:r>
            <a:endParaRPr lang="en-US" sz="2500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4211268" y="5182603"/>
            <a:ext cx="207435" cy="365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114588</TotalTime>
  <Words>3802</Words>
  <Application>Microsoft Macintosh PowerPoint</Application>
  <PresentationFormat>On-screen Show (4:3)</PresentationFormat>
  <Paragraphs>759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1156</cp:revision>
  <cp:lastPrinted>2016-07-15T18:17:02Z</cp:lastPrinted>
  <dcterms:created xsi:type="dcterms:W3CDTF">2010-12-27T22:23:58Z</dcterms:created>
  <dcterms:modified xsi:type="dcterms:W3CDTF">2017-02-25T04:51:36Z</dcterms:modified>
</cp:coreProperties>
</file>