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12" r:id="rId4"/>
    <p:sldId id="311" r:id="rId5"/>
    <p:sldId id="310" r:id="rId6"/>
    <p:sldId id="279" r:id="rId7"/>
    <p:sldId id="315" r:id="rId8"/>
    <p:sldId id="314" r:id="rId9"/>
    <p:sldId id="313" r:id="rId10"/>
    <p:sldId id="258" r:id="rId11"/>
    <p:sldId id="280" r:id="rId12"/>
    <p:sldId id="296" r:id="rId13"/>
    <p:sldId id="260" r:id="rId14"/>
    <p:sldId id="297" r:id="rId15"/>
    <p:sldId id="332" r:id="rId16"/>
    <p:sldId id="316" r:id="rId17"/>
    <p:sldId id="299" r:id="rId18"/>
    <p:sldId id="300" r:id="rId19"/>
    <p:sldId id="307" r:id="rId20"/>
    <p:sldId id="301" r:id="rId21"/>
    <p:sldId id="261" r:id="rId22"/>
    <p:sldId id="308" r:id="rId23"/>
    <p:sldId id="286" r:id="rId24"/>
    <p:sldId id="262" r:id="rId25"/>
    <p:sldId id="285" r:id="rId26"/>
    <p:sldId id="266" r:id="rId27"/>
    <p:sldId id="289" r:id="rId28"/>
    <p:sldId id="302" r:id="rId29"/>
    <p:sldId id="303" r:id="rId30"/>
    <p:sldId id="292" r:id="rId31"/>
    <p:sldId id="305" r:id="rId32"/>
    <p:sldId id="306" r:id="rId33"/>
    <p:sldId id="304" r:id="rId34"/>
    <p:sldId id="270" r:id="rId35"/>
    <p:sldId id="309" r:id="rId36"/>
    <p:sldId id="317" r:id="rId37"/>
    <p:sldId id="320" r:id="rId38"/>
    <p:sldId id="318" r:id="rId39"/>
    <p:sldId id="319" r:id="rId40"/>
    <p:sldId id="331" r:id="rId41"/>
    <p:sldId id="321" r:id="rId42"/>
    <p:sldId id="268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278" r:id="rId51"/>
    <p:sldId id="333" r:id="rId52"/>
    <p:sldId id="334" r:id="rId53"/>
    <p:sldId id="336" r:id="rId54"/>
    <p:sldId id="335" r:id="rId55"/>
    <p:sldId id="330" r:id="rId56"/>
    <p:sldId id="337" r:id="rId57"/>
    <p:sldId id="338" r:id="rId58"/>
    <p:sldId id="341" r:id="rId59"/>
    <p:sldId id="342" r:id="rId60"/>
    <p:sldId id="339" r:id="rId61"/>
    <p:sldId id="340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93E"/>
    <a:srgbClr val="F8FF8C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2657" autoAdjust="0"/>
  </p:normalViewPr>
  <p:slideViewPr>
    <p:cSldViewPr snapToGrid="0" snapToObjects="1">
      <p:cViewPr>
        <p:scale>
          <a:sx n="80" d="100"/>
          <a:sy n="80" d="100"/>
        </p:scale>
        <p:origin x="-216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6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36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406" y="247731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dirty="0" smtClean="0">
                <a:solidFill>
                  <a:srgbClr val="EB0000"/>
                </a:solidFill>
                <a:latin typeface="Calibri"/>
                <a:cs typeface="Calibri"/>
              </a:rPr>
              <a:t>Faithful Squashed Entanglement</a:t>
            </a:r>
          </a:p>
          <a:p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9764" y="2780928"/>
            <a:ext cx="8964613" cy="3635914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sz="3300" dirty="0" smtClean="0">
                <a:solidFill>
                  <a:srgbClr val="000090"/>
                </a:solidFill>
                <a:latin typeface="Calibri"/>
                <a:cs typeface="Calibri"/>
              </a:rPr>
              <a:t>Fernando </a:t>
            </a:r>
            <a:r>
              <a:rPr lang="en-GB" sz="3300" dirty="0">
                <a:solidFill>
                  <a:srgbClr val="000090"/>
                </a:solidFill>
                <a:latin typeface="Calibri"/>
                <a:cs typeface="Calibri"/>
              </a:rPr>
              <a:t>G.S.L. </a:t>
            </a:r>
            <a:r>
              <a:rPr lang="en-GB" sz="3300" dirty="0" smtClean="0">
                <a:solidFill>
                  <a:srgbClr val="000090"/>
                </a:solidFill>
                <a:latin typeface="Calibri"/>
                <a:cs typeface="Calibri"/>
              </a:rPr>
              <a:t>Brand</a:t>
            </a:r>
            <a:r>
              <a:rPr lang="en-US" sz="3300" dirty="0" smtClean="0">
                <a:solidFill>
                  <a:srgbClr val="000090"/>
                </a:solidFill>
                <a:latin typeface="Calibri"/>
                <a:cs typeface="Calibri"/>
              </a:rPr>
              <a:t>ão</a:t>
            </a:r>
            <a:r>
              <a:rPr lang="en-US" sz="3300" baseline="30000" dirty="0" smtClean="0">
                <a:solidFill>
                  <a:srgbClr val="000090"/>
                </a:solidFill>
                <a:latin typeface="Calibri"/>
                <a:cs typeface="Calibri"/>
              </a:rPr>
              <a:t>1</a:t>
            </a:r>
            <a:r>
              <a:rPr lang="en-US" sz="3300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endParaRPr lang="en-US" sz="3300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 algn="ctr" eaLnBrk="1" hangingPunct="1">
              <a:buNone/>
            </a:pPr>
            <a:r>
              <a:rPr lang="en-US" sz="3300" dirty="0" smtClean="0">
                <a:solidFill>
                  <a:srgbClr val="000090"/>
                </a:solidFill>
                <a:latin typeface="Calibri"/>
                <a:cs typeface="Calibri"/>
              </a:rPr>
              <a:t>Matthias Christandl</a:t>
            </a:r>
            <a:r>
              <a:rPr lang="en-US" sz="3300" baseline="30000" dirty="0" smtClean="0">
                <a:solidFill>
                  <a:srgbClr val="000090"/>
                </a:solidFill>
                <a:latin typeface="Calibri"/>
                <a:cs typeface="Calibri"/>
              </a:rPr>
              <a:t>2</a:t>
            </a:r>
          </a:p>
          <a:p>
            <a:pPr marL="0" indent="0" algn="ctr" eaLnBrk="1" hangingPunct="1">
              <a:buNone/>
            </a:pPr>
            <a:r>
              <a:rPr lang="en-US" sz="3300" dirty="0" smtClean="0">
                <a:solidFill>
                  <a:srgbClr val="000090"/>
                </a:solidFill>
                <a:latin typeface="Calibri"/>
                <a:cs typeface="Calibri"/>
              </a:rPr>
              <a:t>Jon Yard</a:t>
            </a:r>
            <a:r>
              <a:rPr lang="en-US" sz="3300" baseline="30000" dirty="0" smtClean="0">
                <a:solidFill>
                  <a:srgbClr val="000090"/>
                </a:solidFill>
                <a:latin typeface="Calibri"/>
                <a:cs typeface="Calibri"/>
              </a:rPr>
              <a:t>3</a:t>
            </a:r>
            <a:r>
              <a:rPr lang="en-US" sz="3300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1000" dirty="0" smtClean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1. </a:t>
            </a:r>
            <a:r>
              <a:rPr lang="en-US" sz="2500" dirty="0" err="1" smtClean="0">
                <a:latin typeface="Calibri"/>
                <a:cs typeface="Calibri"/>
              </a:rPr>
              <a:t>Universidade</a:t>
            </a:r>
            <a:r>
              <a:rPr lang="en-US" sz="2500" dirty="0" smtClean="0">
                <a:latin typeface="Calibri"/>
                <a:cs typeface="Calibri"/>
              </a:rPr>
              <a:t> Federal de Minas </a:t>
            </a:r>
            <a:r>
              <a:rPr lang="en-US" sz="2500" dirty="0" err="1" smtClean="0">
                <a:latin typeface="Calibri"/>
                <a:cs typeface="Calibri"/>
              </a:rPr>
              <a:t>Gerais</a:t>
            </a:r>
            <a:r>
              <a:rPr lang="en-US" sz="2500" dirty="0" smtClean="0">
                <a:latin typeface="Calibri"/>
                <a:cs typeface="Calibri"/>
              </a:rPr>
              <a:t>, Brazil</a:t>
            </a: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2. ETH Zürich, Switzerland</a:t>
            </a: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3. Los Alamos Laboratory, USA</a:t>
            </a:r>
            <a:endParaRPr lang="en-US" sz="1700" dirty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700" dirty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42" y="1082842"/>
            <a:ext cx="8101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3A793E"/>
                </a:solidFill>
              </a:rPr>
              <a:t>w</a:t>
            </a:r>
            <a:r>
              <a:rPr lang="en-US" sz="3000" dirty="0" smtClean="0">
                <a:solidFill>
                  <a:srgbClr val="3A793E"/>
                </a:solidFill>
              </a:rPr>
              <a:t>ith applications to </a:t>
            </a:r>
            <a:r>
              <a:rPr lang="en-US" sz="3000" dirty="0" err="1" smtClean="0">
                <a:solidFill>
                  <a:srgbClr val="3A793E"/>
                </a:solidFill>
              </a:rPr>
              <a:t>separability</a:t>
            </a:r>
            <a:r>
              <a:rPr lang="en-US" sz="3000" dirty="0" smtClean="0">
                <a:solidFill>
                  <a:srgbClr val="3A793E"/>
                </a:solidFill>
              </a:rPr>
              <a:t> testing and quantum Merlin-Arthur games</a:t>
            </a:r>
            <a:endParaRPr lang="en-US" sz="3000" dirty="0">
              <a:solidFill>
                <a:srgbClr val="3A79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2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Outline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383783"/>
            <a:ext cx="8310575" cy="84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I(A:B|E)≈0 characterization</a:t>
            </a: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Applications:</a:t>
            </a:r>
          </a:p>
          <a:p>
            <a:endParaRPr lang="en-US" sz="700" b="1" dirty="0" smtClean="0">
              <a:solidFill>
                <a:srgbClr val="3A793E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         Squashed Entanglement</a:t>
            </a:r>
          </a:p>
          <a:p>
            <a:endParaRPr lang="en-US" sz="1100" b="1" dirty="0">
              <a:solidFill>
                <a:srgbClr val="FF0000"/>
              </a:solidFill>
            </a:endParaRPr>
          </a:p>
          <a:p>
            <a:r>
              <a:rPr lang="en-US" sz="1100" b="1" dirty="0" smtClean="0">
                <a:solidFill>
                  <a:srgbClr val="FF0000"/>
                </a:solidFill>
              </a:rPr>
              <a:t>                     </a:t>
            </a:r>
            <a:r>
              <a:rPr lang="en-US" sz="2600" b="1" dirty="0" smtClean="0">
                <a:solidFill>
                  <a:srgbClr val="FF0000"/>
                </a:solidFill>
              </a:rPr>
              <a:t>de </a:t>
            </a:r>
            <a:r>
              <a:rPr lang="en-US" sz="2600" b="1" dirty="0" err="1" smtClean="0">
                <a:solidFill>
                  <a:srgbClr val="FF0000"/>
                </a:solidFill>
              </a:rPr>
              <a:t>Finetti</a:t>
            </a:r>
            <a:r>
              <a:rPr lang="en-US" sz="2600" b="1" dirty="0" smtClean="0">
                <a:solidFill>
                  <a:srgbClr val="FF0000"/>
                </a:solidFill>
              </a:rPr>
              <a:t>-type bounds</a:t>
            </a:r>
          </a:p>
          <a:p>
            <a:pPr marL="514350" indent="-514350">
              <a:buFont typeface="Arial"/>
              <a:buChar char="•"/>
            </a:pPr>
            <a:endParaRPr lang="en-US" sz="1100" b="1" dirty="0" smtClean="0">
              <a:solidFill>
                <a:srgbClr val="FF0000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         Algorithm for </a:t>
            </a:r>
            <a:r>
              <a:rPr lang="en-US" sz="2600" b="1" dirty="0" err="1" smtClean="0">
                <a:solidFill>
                  <a:srgbClr val="FF0000"/>
                </a:solidFill>
              </a:rPr>
              <a:t>Separability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marL="514350" indent="-514350">
              <a:buFont typeface="Arial"/>
              <a:buChar char="•"/>
            </a:pPr>
            <a:endParaRPr lang="en-US" sz="1100" b="1" dirty="0">
              <a:solidFill>
                <a:srgbClr val="FF0000"/>
              </a:solidFill>
            </a:endParaRPr>
          </a:p>
          <a:p>
            <a:r>
              <a:rPr lang="en-US" sz="2600" b="1" dirty="0" smtClean="0">
                <a:solidFill>
                  <a:srgbClr val="EB0000"/>
                </a:solidFill>
              </a:rPr>
              <a:t>         A new characterization of QMA</a:t>
            </a:r>
          </a:p>
          <a:p>
            <a:pPr marL="514350" indent="-514350">
              <a:buFont typeface="Arial"/>
              <a:buChar char="•"/>
            </a:pPr>
            <a:endParaRPr lang="en-US" sz="1500" b="1" dirty="0" smtClean="0">
              <a:solidFill>
                <a:srgbClr val="EB0000"/>
              </a:solidFill>
            </a:endParaRPr>
          </a:p>
          <a:p>
            <a:pPr marL="514350" indent="-51435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Proof </a:t>
            </a:r>
          </a:p>
          <a:p>
            <a:pPr marL="514350" indent="-514350">
              <a:buFont typeface="Arial"/>
              <a:buChar char="•"/>
            </a:pPr>
            <a:endParaRPr lang="en-US" sz="1100" b="1" dirty="0" smtClean="0">
              <a:solidFill>
                <a:srgbClr val="000090"/>
              </a:solidFill>
            </a:endParaRP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4136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No-Go For Approximate Version 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070662"/>
              </p:ext>
            </p:extLst>
          </p:nvPr>
        </p:nvGraphicFramePr>
        <p:xfrm>
          <a:off x="-1" y="1863725"/>
          <a:ext cx="9103499" cy="116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3" name="Equation" r:id="rId3" imgW="4559300" imgH="584200" progId="Equation.3">
                  <p:embed/>
                </p:oleObj>
              </mc:Choice>
              <mc:Fallback>
                <p:oleObj name="Equation" r:id="rId3" imgW="45593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1863725"/>
                        <a:ext cx="9103499" cy="1168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158750" y="1397000"/>
            <a:ext cx="882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3A793E"/>
                </a:solidFill>
              </a:rPr>
              <a:t>A </a:t>
            </a:r>
            <a:r>
              <a:rPr lang="en-US" sz="2600" b="1" dirty="0">
                <a:solidFill>
                  <a:srgbClr val="3A793E"/>
                </a:solidFill>
              </a:rPr>
              <a:t>n</a:t>
            </a:r>
            <a:r>
              <a:rPr lang="en-US" sz="2600" b="1" dirty="0" smtClean="0">
                <a:solidFill>
                  <a:srgbClr val="3A793E"/>
                </a:solidFill>
              </a:rPr>
              <a:t>aïve guess for approximate version (</a:t>
            </a:r>
            <a:r>
              <a:rPr lang="en-US" sz="2600" b="1" dirty="0" err="1" smtClean="0">
                <a:solidFill>
                  <a:srgbClr val="3A793E"/>
                </a:solidFill>
              </a:rPr>
              <a:t>à</a:t>
            </a:r>
            <a:r>
              <a:rPr lang="en-US" sz="2600" b="1" dirty="0" smtClean="0">
                <a:solidFill>
                  <a:srgbClr val="3A793E"/>
                </a:solidFill>
              </a:rPr>
              <a:t> la </a:t>
            </a:r>
            <a:r>
              <a:rPr lang="en-US" sz="2600" b="1" dirty="0" err="1" smtClean="0">
                <a:solidFill>
                  <a:srgbClr val="3A793E"/>
                </a:solidFill>
              </a:rPr>
              <a:t>Pinsker</a:t>
            </a:r>
            <a:r>
              <a:rPr lang="en-US" sz="2600" b="1" dirty="0" smtClean="0">
                <a:solidFill>
                  <a:srgbClr val="3A793E"/>
                </a:solidFill>
              </a:rPr>
              <a:t>):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0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No-Go For Approximate Version 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519866"/>
              </p:ext>
            </p:extLst>
          </p:nvPr>
        </p:nvGraphicFramePr>
        <p:xfrm>
          <a:off x="-1" y="1863725"/>
          <a:ext cx="9103499" cy="116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6" name="Equation" r:id="rId3" imgW="4559300" imgH="584200" progId="Equation.3">
                  <p:embed/>
                </p:oleObj>
              </mc:Choice>
              <mc:Fallback>
                <p:oleObj name="Equation" r:id="rId3" imgW="45593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1863725"/>
                        <a:ext cx="9103499" cy="1168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158750" y="1397000"/>
            <a:ext cx="8750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3A793E"/>
                </a:solidFill>
              </a:rPr>
              <a:t>A </a:t>
            </a:r>
            <a:r>
              <a:rPr lang="en-US" sz="2600" b="1" dirty="0">
                <a:solidFill>
                  <a:srgbClr val="3A793E"/>
                </a:solidFill>
              </a:rPr>
              <a:t>n</a:t>
            </a:r>
            <a:r>
              <a:rPr lang="en-US" sz="2600" b="1" dirty="0" smtClean="0">
                <a:solidFill>
                  <a:srgbClr val="3A793E"/>
                </a:solidFill>
              </a:rPr>
              <a:t>aïve guess for approximate version (</a:t>
            </a:r>
            <a:r>
              <a:rPr lang="en-US" sz="2600" b="1" dirty="0" err="1" smtClean="0">
                <a:solidFill>
                  <a:srgbClr val="3A793E"/>
                </a:solidFill>
              </a:rPr>
              <a:t>à</a:t>
            </a:r>
            <a:r>
              <a:rPr lang="en-US" sz="2600" b="1" dirty="0" smtClean="0">
                <a:solidFill>
                  <a:srgbClr val="3A793E"/>
                </a:solidFill>
              </a:rPr>
              <a:t> la </a:t>
            </a:r>
            <a:r>
              <a:rPr lang="en-US" sz="2600" b="1" dirty="0" err="1" smtClean="0">
                <a:solidFill>
                  <a:srgbClr val="3A793E"/>
                </a:solidFill>
              </a:rPr>
              <a:t>Pinsker</a:t>
            </a:r>
            <a:r>
              <a:rPr lang="en-US" sz="2600" b="1" dirty="0" smtClean="0">
                <a:solidFill>
                  <a:srgbClr val="3A793E"/>
                </a:solidFill>
              </a:rPr>
              <a:t>):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53765" y="3238492"/>
            <a:ext cx="2538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It fails badly!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25749" y="3238493"/>
            <a:ext cx="2508251" cy="6667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95512" y="4387820"/>
            <a:ext cx="369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rgbClr val="000090"/>
              </a:solidFill>
            </a:endParaRPr>
          </a:p>
          <a:p>
            <a:r>
              <a:rPr lang="en-US" sz="2000" b="1" dirty="0" smtClean="0">
                <a:solidFill>
                  <a:srgbClr val="000090"/>
                </a:solidFill>
              </a:rPr>
              <a:t>(</a:t>
            </a:r>
            <a:r>
              <a:rPr lang="en-US" sz="2000" b="1" dirty="0" err="1" smtClean="0">
                <a:solidFill>
                  <a:srgbClr val="000090"/>
                </a:solidFill>
              </a:rPr>
              <a:t>Christandl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Schuch</a:t>
            </a:r>
            <a:r>
              <a:rPr lang="en-US" sz="2000" b="1" dirty="0" smtClean="0">
                <a:solidFill>
                  <a:srgbClr val="000090"/>
                </a:solidFill>
              </a:rPr>
              <a:t>, Winter </a:t>
            </a:r>
            <a:r>
              <a:rPr lang="fr-FR" sz="2000" b="1" dirty="0" smtClean="0">
                <a:solidFill>
                  <a:srgbClr val="000090"/>
                </a:solidFill>
              </a:rPr>
              <a:t>’</a:t>
            </a:r>
            <a:r>
              <a:rPr lang="en-US" sz="2000" b="1" dirty="0" smtClean="0">
                <a:solidFill>
                  <a:srgbClr val="000090"/>
                </a:solidFill>
              </a:rPr>
              <a:t>08)</a:t>
            </a:r>
            <a:endParaRPr lang="en-US" sz="2000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269874" y="2877416"/>
            <a:ext cx="9683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=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873" y="3537272"/>
            <a:ext cx="16827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O(|A|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-1</a:t>
            </a:r>
            <a:r>
              <a:rPr lang="en-US" sz="2600" b="1" dirty="0" smtClean="0">
                <a:solidFill>
                  <a:srgbClr val="FF0000"/>
                </a:solidFill>
              </a:rPr>
              <a:t>)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7327901" y="2990167"/>
            <a:ext cx="9683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=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1201" y="3535638"/>
            <a:ext cx="861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</a:rPr>
              <a:t>Ω</a:t>
            </a:r>
            <a:r>
              <a:rPr lang="en-US" sz="2600" b="1" dirty="0" smtClean="0">
                <a:solidFill>
                  <a:srgbClr val="FF0000"/>
                </a:solidFill>
              </a:rPr>
              <a:t>(1)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873" y="4587875"/>
            <a:ext cx="50006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E.g. </a:t>
            </a:r>
            <a:r>
              <a:rPr lang="en-US" sz="2600" dirty="0" err="1" smtClean="0">
                <a:solidFill>
                  <a:srgbClr val="FF0000"/>
                </a:solidFill>
              </a:rPr>
              <a:t>Antisymmetric</a:t>
            </a:r>
            <a:r>
              <a:rPr lang="en-US" sz="2600" dirty="0" smtClean="0">
                <a:solidFill>
                  <a:srgbClr val="FF0000"/>
                </a:solidFill>
              </a:rPr>
              <a:t> Werner state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6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Main Result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764" y="1055425"/>
            <a:ext cx="75882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b="1" dirty="0" smtClean="0">
              <a:solidFill>
                <a:srgbClr val="000090"/>
              </a:solidFill>
            </a:endParaRPr>
          </a:p>
          <a:p>
            <a:r>
              <a:rPr lang="en-US" sz="2600" b="1" dirty="0" err="1" smtClean="0">
                <a:solidFill>
                  <a:srgbClr val="000090"/>
                </a:solidFill>
              </a:rPr>
              <a:t>Thm</a:t>
            </a:r>
            <a:r>
              <a:rPr lang="en-US" sz="2600" b="1" dirty="0" smtClean="0">
                <a:solidFill>
                  <a:srgbClr val="000090"/>
                </a:solidFill>
              </a:rPr>
              <a:t>: (B., </a:t>
            </a:r>
            <a:r>
              <a:rPr lang="en-US" sz="2600" b="1" dirty="0" err="1" smtClean="0">
                <a:solidFill>
                  <a:srgbClr val="000090"/>
                </a:solidFill>
              </a:rPr>
              <a:t>Christandl</a:t>
            </a:r>
            <a:r>
              <a:rPr lang="en-US" sz="2600" b="1" dirty="0" smtClean="0">
                <a:solidFill>
                  <a:srgbClr val="000090"/>
                </a:solidFill>
              </a:rPr>
              <a:t>, Yard </a:t>
            </a:r>
            <a:r>
              <a:rPr lang="fr-FR" sz="2600" b="1" dirty="0" smtClean="0">
                <a:solidFill>
                  <a:srgbClr val="000090"/>
                </a:solidFill>
              </a:rPr>
              <a:t>’</a:t>
            </a:r>
            <a:r>
              <a:rPr lang="en-US" sz="2600" b="1" dirty="0" smtClean="0">
                <a:solidFill>
                  <a:srgbClr val="000090"/>
                </a:solidFill>
              </a:rPr>
              <a:t>10)</a:t>
            </a:r>
            <a:endParaRPr lang="en-US" sz="2600" b="1" dirty="0">
              <a:solidFill>
                <a:srgbClr val="00009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612193"/>
              </p:ext>
            </p:extLst>
          </p:nvPr>
        </p:nvGraphicFramePr>
        <p:xfrm>
          <a:off x="1533524" y="1513687"/>
          <a:ext cx="6479132" cy="101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" name="Equation" r:id="rId3" imgW="2108200" imgH="330200" progId="Equation.3">
                  <p:embed/>
                </p:oleObj>
              </mc:Choice>
              <mc:Fallback>
                <p:oleObj name="Equation" r:id="rId3" imgW="2108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3524" y="1513687"/>
                        <a:ext cx="6479132" cy="1014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59764" y="1199363"/>
            <a:ext cx="8663221" cy="19629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Main Result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764" y="1055425"/>
            <a:ext cx="75882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b="1" dirty="0" smtClean="0">
              <a:solidFill>
                <a:srgbClr val="000090"/>
              </a:solidFill>
            </a:endParaRPr>
          </a:p>
          <a:p>
            <a:r>
              <a:rPr lang="en-US" sz="2600" b="1" dirty="0" err="1" smtClean="0">
                <a:solidFill>
                  <a:srgbClr val="000090"/>
                </a:solidFill>
              </a:rPr>
              <a:t>Thm</a:t>
            </a:r>
            <a:r>
              <a:rPr lang="en-US" sz="2600" b="1" dirty="0" smtClean="0">
                <a:solidFill>
                  <a:srgbClr val="000090"/>
                </a:solidFill>
              </a:rPr>
              <a:t>: (B., </a:t>
            </a:r>
            <a:r>
              <a:rPr lang="en-US" sz="2600" b="1" dirty="0" err="1" smtClean="0">
                <a:solidFill>
                  <a:srgbClr val="000090"/>
                </a:solidFill>
              </a:rPr>
              <a:t>Christandl</a:t>
            </a:r>
            <a:r>
              <a:rPr lang="en-US" sz="2600" b="1" dirty="0" smtClean="0">
                <a:solidFill>
                  <a:srgbClr val="000090"/>
                </a:solidFill>
              </a:rPr>
              <a:t>, Yard </a:t>
            </a:r>
            <a:r>
              <a:rPr lang="fr-FR" sz="2600" b="1" dirty="0" smtClean="0">
                <a:solidFill>
                  <a:srgbClr val="000090"/>
                </a:solidFill>
              </a:rPr>
              <a:t>’</a:t>
            </a:r>
            <a:r>
              <a:rPr lang="en-US" sz="2600" b="1" dirty="0" smtClean="0">
                <a:solidFill>
                  <a:srgbClr val="000090"/>
                </a:solidFill>
              </a:rPr>
              <a:t>10)</a:t>
            </a:r>
            <a:endParaRPr lang="en-US" sz="2600" b="1" dirty="0">
              <a:solidFill>
                <a:srgbClr val="00009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848069"/>
              </p:ext>
            </p:extLst>
          </p:nvPr>
        </p:nvGraphicFramePr>
        <p:xfrm>
          <a:off x="1533524" y="1513687"/>
          <a:ext cx="6479132" cy="101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8" name="Equation" r:id="rId3" imgW="2108200" imgH="330200" progId="Equation.3">
                  <p:embed/>
                </p:oleObj>
              </mc:Choice>
              <mc:Fallback>
                <p:oleObj name="Equation" r:id="rId3" imgW="2108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3524" y="1513687"/>
                        <a:ext cx="6479132" cy="1014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6508750" y="2301875"/>
            <a:ext cx="1111250" cy="365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8501" y="2528491"/>
            <a:ext cx="5921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(Euclidean norm </a:t>
            </a:r>
            <a:r>
              <a:rPr lang="en-US" sz="2600" dirty="0" smtClean="0">
                <a:solidFill>
                  <a:srgbClr val="FF0000"/>
                </a:solidFill>
              </a:rPr>
              <a:t>or</a:t>
            </a:r>
            <a:r>
              <a:rPr lang="en-US" sz="2600" dirty="0" smtClean="0">
                <a:solidFill>
                  <a:srgbClr val="0000FF"/>
                </a:solidFill>
              </a:rPr>
              <a:t> (one-way) LOCC norm)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763" y="1180312"/>
            <a:ext cx="8663221" cy="19629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6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Main Result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764" y="1055425"/>
            <a:ext cx="75882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b="1" dirty="0" smtClean="0">
              <a:solidFill>
                <a:srgbClr val="000090"/>
              </a:solidFill>
            </a:endParaRPr>
          </a:p>
          <a:p>
            <a:r>
              <a:rPr lang="en-US" sz="2600" b="1" dirty="0" err="1" smtClean="0">
                <a:solidFill>
                  <a:srgbClr val="000090"/>
                </a:solidFill>
              </a:rPr>
              <a:t>Thm</a:t>
            </a:r>
            <a:r>
              <a:rPr lang="en-US" sz="2600" b="1" dirty="0" smtClean="0">
                <a:solidFill>
                  <a:srgbClr val="000090"/>
                </a:solidFill>
              </a:rPr>
              <a:t>: (B., </a:t>
            </a:r>
            <a:r>
              <a:rPr lang="en-US" sz="2600" b="1" dirty="0" err="1" smtClean="0">
                <a:solidFill>
                  <a:srgbClr val="000090"/>
                </a:solidFill>
              </a:rPr>
              <a:t>Christandl</a:t>
            </a:r>
            <a:r>
              <a:rPr lang="en-US" sz="2600" b="1" dirty="0" smtClean="0">
                <a:solidFill>
                  <a:srgbClr val="000090"/>
                </a:solidFill>
              </a:rPr>
              <a:t>, Yard </a:t>
            </a:r>
            <a:r>
              <a:rPr lang="fr-FR" sz="2600" b="1" dirty="0" smtClean="0">
                <a:solidFill>
                  <a:srgbClr val="000090"/>
                </a:solidFill>
              </a:rPr>
              <a:t>’</a:t>
            </a:r>
            <a:r>
              <a:rPr lang="en-US" sz="2600" b="1" dirty="0" smtClean="0">
                <a:solidFill>
                  <a:srgbClr val="000090"/>
                </a:solidFill>
              </a:rPr>
              <a:t>10)</a:t>
            </a:r>
            <a:endParaRPr lang="en-US" sz="2600" b="1" dirty="0">
              <a:solidFill>
                <a:srgbClr val="00009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886789"/>
              </p:ext>
            </p:extLst>
          </p:nvPr>
        </p:nvGraphicFramePr>
        <p:xfrm>
          <a:off x="1533524" y="1513687"/>
          <a:ext cx="6479132" cy="101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7" name="Equation" r:id="rId3" imgW="2108200" imgH="330200" progId="Equation.3">
                  <p:embed/>
                </p:oleObj>
              </mc:Choice>
              <mc:Fallback>
                <p:oleObj name="Equation" r:id="rId3" imgW="2108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3524" y="1513687"/>
                        <a:ext cx="6479132" cy="1014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6508750" y="2301875"/>
            <a:ext cx="1111250" cy="365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8501" y="2528491"/>
            <a:ext cx="5921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(Euclidean norm </a:t>
            </a:r>
            <a:r>
              <a:rPr lang="en-US" sz="2600" dirty="0" smtClean="0">
                <a:solidFill>
                  <a:srgbClr val="FF0000"/>
                </a:solidFill>
              </a:rPr>
              <a:t>or</a:t>
            </a:r>
            <a:r>
              <a:rPr lang="en-US" sz="2600" dirty="0" smtClean="0">
                <a:solidFill>
                  <a:srgbClr val="0000FF"/>
                </a:solidFill>
              </a:rPr>
              <a:t> (one-way) LOCC norm)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764" y="1092527"/>
            <a:ext cx="8663221" cy="19629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508375" y="2667000"/>
            <a:ext cx="1079500" cy="353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08375" y="2667000"/>
            <a:ext cx="1079500" cy="353934"/>
          </a:xfrm>
          <a:prstGeom prst="line">
            <a:avLst/>
          </a:prstGeom>
          <a:ln>
            <a:solidFill>
              <a:srgbClr val="EB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254500" y="3020934"/>
            <a:ext cx="1524000" cy="1043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09328" y="4064000"/>
            <a:ext cx="3424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Pointed out yesterday by David </a:t>
            </a:r>
            <a:r>
              <a:rPr lang="en-US" sz="2600" dirty="0" err="1" smtClean="0"/>
              <a:t>Reeb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0977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Main Result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764" y="1055425"/>
            <a:ext cx="75882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b="1" dirty="0" smtClean="0">
              <a:solidFill>
                <a:srgbClr val="000090"/>
              </a:solidFill>
            </a:endParaRPr>
          </a:p>
          <a:p>
            <a:r>
              <a:rPr lang="en-US" sz="2600" b="1" dirty="0" err="1" smtClean="0">
                <a:solidFill>
                  <a:srgbClr val="000090"/>
                </a:solidFill>
              </a:rPr>
              <a:t>Thm</a:t>
            </a:r>
            <a:r>
              <a:rPr lang="en-US" sz="2600" b="1" dirty="0" smtClean="0">
                <a:solidFill>
                  <a:srgbClr val="000090"/>
                </a:solidFill>
              </a:rPr>
              <a:t>: (B., </a:t>
            </a:r>
            <a:r>
              <a:rPr lang="en-US" sz="2600" b="1" dirty="0" err="1" smtClean="0">
                <a:solidFill>
                  <a:srgbClr val="000090"/>
                </a:solidFill>
              </a:rPr>
              <a:t>Christandl</a:t>
            </a:r>
            <a:r>
              <a:rPr lang="en-US" sz="2600" b="1" dirty="0" smtClean="0">
                <a:solidFill>
                  <a:srgbClr val="000090"/>
                </a:solidFill>
              </a:rPr>
              <a:t>, Yard </a:t>
            </a:r>
            <a:r>
              <a:rPr lang="fr-FR" sz="2600" b="1" dirty="0" smtClean="0">
                <a:solidFill>
                  <a:srgbClr val="000090"/>
                </a:solidFill>
              </a:rPr>
              <a:t>’</a:t>
            </a:r>
            <a:r>
              <a:rPr lang="en-US" sz="2600" b="1" dirty="0" smtClean="0">
                <a:solidFill>
                  <a:srgbClr val="000090"/>
                </a:solidFill>
              </a:rPr>
              <a:t>10)</a:t>
            </a:r>
            <a:endParaRPr lang="en-US" sz="2600" b="1" dirty="0">
              <a:solidFill>
                <a:srgbClr val="00009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948284"/>
              </p:ext>
            </p:extLst>
          </p:nvPr>
        </p:nvGraphicFramePr>
        <p:xfrm>
          <a:off x="1533524" y="1513687"/>
          <a:ext cx="6479132" cy="101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2" name="Equation" r:id="rId3" imgW="2108200" imgH="330200" progId="Equation.3">
                  <p:embed/>
                </p:oleObj>
              </mc:Choice>
              <mc:Fallback>
                <p:oleObj name="Equation" r:id="rId3" imgW="2108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3524" y="1513687"/>
                        <a:ext cx="6479132" cy="1014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9764" y="3333750"/>
            <a:ext cx="866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</a:t>
            </a:r>
            <a:r>
              <a:rPr lang="en-US" sz="2600" b="1" dirty="0" smtClean="0">
                <a:solidFill>
                  <a:srgbClr val="3A793E"/>
                </a:solidFill>
              </a:rPr>
              <a:t>Euclidean (</a:t>
            </a:r>
            <a:r>
              <a:rPr lang="en-US" sz="2600" b="1" dirty="0" err="1" smtClean="0">
                <a:solidFill>
                  <a:srgbClr val="3A793E"/>
                </a:solidFill>
              </a:rPr>
              <a:t>Frobenius</a:t>
            </a:r>
            <a:r>
              <a:rPr lang="en-US" sz="2600" b="1" dirty="0" smtClean="0">
                <a:solidFill>
                  <a:srgbClr val="3A793E"/>
                </a:solidFill>
              </a:rPr>
              <a:t>)</a:t>
            </a: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3A793E"/>
                </a:solidFill>
              </a:rPr>
              <a:t>norm:</a:t>
            </a:r>
            <a:r>
              <a:rPr lang="en-US" sz="2600" b="1" dirty="0" smtClean="0"/>
              <a:t> </a:t>
            </a:r>
            <a:endParaRPr lang="en-US" sz="2600" dirty="0" smtClean="0"/>
          </a:p>
          <a:p>
            <a:endParaRPr lang="en-US" sz="1000" dirty="0" smtClean="0"/>
          </a:p>
          <a:p>
            <a:r>
              <a:rPr lang="en-US" sz="2600" dirty="0" smtClean="0">
                <a:solidFill>
                  <a:srgbClr val="3A793E"/>
                </a:solidFill>
              </a:rPr>
              <a:t>                              ||X||</a:t>
            </a:r>
            <a:r>
              <a:rPr lang="en-US" sz="2600" baseline="-25000" dirty="0">
                <a:solidFill>
                  <a:srgbClr val="3A793E"/>
                </a:solidFill>
              </a:rPr>
              <a:t>2</a:t>
            </a:r>
            <a:r>
              <a:rPr lang="en-US" sz="2600" dirty="0" smtClean="0">
                <a:solidFill>
                  <a:srgbClr val="3A793E"/>
                </a:solidFill>
              </a:rPr>
              <a:t> = </a:t>
            </a:r>
            <a:r>
              <a:rPr lang="en-US" sz="2600" dirty="0" err="1" smtClean="0">
                <a:solidFill>
                  <a:srgbClr val="3A793E"/>
                </a:solidFill>
              </a:rPr>
              <a:t>tr</a:t>
            </a:r>
            <a:r>
              <a:rPr lang="en-US" sz="2600" dirty="0" smtClean="0">
                <a:solidFill>
                  <a:srgbClr val="3A793E"/>
                </a:solidFill>
              </a:rPr>
              <a:t>(X</a:t>
            </a:r>
            <a:r>
              <a:rPr lang="en-US" sz="2600" baseline="30000" dirty="0" smtClean="0">
                <a:solidFill>
                  <a:srgbClr val="3A793E"/>
                </a:solidFill>
              </a:rPr>
              <a:t>T</a:t>
            </a:r>
            <a:r>
              <a:rPr lang="en-US" sz="2600" dirty="0" smtClean="0">
                <a:solidFill>
                  <a:srgbClr val="3A793E"/>
                </a:solidFill>
              </a:rPr>
              <a:t>X)</a:t>
            </a:r>
            <a:r>
              <a:rPr lang="en-US" sz="2600" baseline="30000" dirty="0" smtClean="0">
                <a:solidFill>
                  <a:srgbClr val="3A793E"/>
                </a:solidFill>
              </a:rPr>
              <a:t>1/2</a:t>
            </a:r>
            <a:endParaRPr lang="en-US" sz="2600" dirty="0" smtClean="0">
              <a:solidFill>
                <a:srgbClr val="3A793E"/>
              </a:solidFill>
            </a:endParaRPr>
          </a:p>
          <a:p>
            <a:endParaRPr lang="en-US" sz="1000" dirty="0" smtClean="0">
              <a:solidFill>
                <a:srgbClr val="3A793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508750" y="2301875"/>
            <a:ext cx="1111250" cy="365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8501" y="2528491"/>
            <a:ext cx="5921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(Euclidean norm </a:t>
            </a:r>
            <a:r>
              <a:rPr lang="en-US" sz="2600" dirty="0" smtClean="0">
                <a:solidFill>
                  <a:srgbClr val="FF0000"/>
                </a:solidFill>
              </a:rPr>
              <a:t>or</a:t>
            </a:r>
            <a:r>
              <a:rPr lang="en-US" sz="2600" dirty="0" smtClean="0">
                <a:solidFill>
                  <a:srgbClr val="0000FF"/>
                </a:solidFill>
              </a:rPr>
              <a:t> (one-way) LOCC norm)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763" y="1180312"/>
            <a:ext cx="8663221" cy="19629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508375" y="2682875"/>
            <a:ext cx="1079500" cy="353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508375" y="2682875"/>
            <a:ext cx="1079500" cy="353934"/>
          </a:xfrm>
          <a:prstGeom prst="line">
            <a:avLst/>
          </a:prstGeom>
          <a:ln>
            <a:solidFill>
              <a:srgbClr val="EB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18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Main Result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764" y="1055425"/>
            <a:ext cx="75882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b="1" dirty="0" smtClean="0">
              <a:solidFill>
                <a:srgbClr val="000090"/>
              </a:solidFill>
            </a:endParaRPr>
          </a:p>
          <a:p>
            <a:r>
              <a:rPr lang="en-US" sz="2600" b="1" dirty="0" err="1" smtClean="0">
                <a:solidFill>
                  <a:srgbClr val="000090"/>
                </a:solidFill>
              </a:rPr>
              <a:t>Thm</a:t>
            </a:r>
            <a:r>
              <a:rPr lang="en-US" sz="2600" b="1" dirty="0" smtClean="0">
                <a:solidFill>
                  <a:srgbClr val="000090"/>
                </a:solidFill>
              </a:rPr>
              <a:t>: (B., </a:t>
            </a:r>
            <a:r>
              <a:rPr lang="en-US" sz="2600" b="1" dirty="0" err="1" smtClean="0">
                <a:solidFill>
                  <a:srgbClr val="000090"/>
                </a:solidFill>
              </a:rPr>
              <a:t>Christandl</a:t>
            </a:r>
            <a:r>
              <a:rPr lang="en-US" sz="2600" b="1" dirty="0" smtClean="0">
                <a:solidFill>
                  <a:srgbClr val="000090"/>
                </a:solidFill>
              </a:rPr>
              <a:t>, Yard </a:t>
            </a:r>
            <a:r>
              <a:rPr lang="fr-FR" sz="2600" b="1" dirty="0" smtClean="0">
                <a:solidFill>
                  <a:srgbClr val="000090"/>
                </a:solidFill>
              </a:rPr>
              <a:t>’</a:t>
            </a:r>
            <a:r>
              <a:rPr lang="en-US" sz="2600" b="1" dirty="0" smtClean="0">
                <a:solidFill>
                  <a:srgbClr val="000090"/>
                </a:solidFill>
              </a:rPr>
              <a:t>10)</a:t>
            </a:r>
            <a:endParaRPr lang="en-US" sz="2600" b="1" dirty="0">
              <a:solidFill>
                <a:srgbClr val="00009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720753"/>
              </p:ext>
            </p:extLst>
          </p:nvPr>
        </p:nvGraphicFramePr>
        <p:xfrm>
          <a:off x="1533524" y="1513687"/>
          <a:ext cx="6479132" cy="101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8" name="Equation" r:id="rId3" imgW="2108200" imgH="330200" progId="Equation.3">
                  <p:embed/>
                </p:oleObj>
              </mc:Choice>
              <mc:Fallback>
                <p:oleObj name="Equation" r:id="rId3" imgW="2108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3524" y="1513687"/>
                        <a:ext cx="6479132" cy="1014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9764" y="3333750"/>
            <a:ext cx="86632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The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3A793E"/>
                </a:solidFill>
              </a:rPr>
              <a:t>trace norm:</a:t>
            </a:r>
            <a:endParaRPr lang="en-US" sz="2600" dirty="0" smtClean="0"/>
          </a:p>
          <a:p>
            <a:endParaRPr lang="en-US" sz="1000" dirty="0" smtClean="0"/>
          </a:p>
          <a:p>
            <a:r>
              <a:rPr lang="en-US" sz="2600" dirty="0" smtClean="0">
                <a:solidFill>
                  <a:srgbClr val="3A793E"/>
                </a:solidFill>
              </a:rPr>
              <a:t>                          ||X||</a:t>
            </a:r>
            <a:r>
              <a:rPr lang="en-US" sz="2600" baseline="-25000" dirty="0" smtClean="0">
                <a:solidFill>
                  <a:srgbClr val="3A793E"/>
                </a:solidFill>
              </a:rPr>
              <a:t>1</a:t>
            </a:r>
            <a:r>
              <a:rPr lang="en-US" sz="2600" dirty="0" smtClean="0">
                <a:solidFill>
                  <a:srgbClr val="3A793E"/>
                </a:solidFill>
              </a:rPr>
              <a:t> = ½ + ½ max</a:t>
            </a:r>
            <a:r>
              <a:rPr lang="en-US" sz="2600" baseline="-25000" dirty="0" smtClean="0">
                <a:solidFill>
                  <a:srgbClr val="3A793E"/>
                </a:solidFill>
              </a:rPr>
              <a:t>0≤A≤I</a:t>
            </a:r>
            <a:r>
              <a:rPr lang="en-US" sz="2600" dirty="0" smtClean="0">
                <a:solidFill>
                  <a:srgbClr val="3A793E"/>
                </a:solidFill>
              </a:rPr>
              <a:t>|tr(AX)|</a:t>
            </a:r>
          </a:p>
          <a:p>
            <a:endParaRPr lang="en-US" sz="1200" dirty="0" smtClean="0">
              <a:solidFill>
                <a:srgbClr val="3A793E"/>
              </a:solidFill>
            </a:endParaRPr>
          </a:p>
          <a:p>
            <a:endParaRPr lang="en-US" sz="1000" dirty="0" smtClean="0">
              <a:solidFill>
                <a:srgbClr val="3A793E"/>
              </a:solidFill>
            </a:endParaRPr>
          </a:p>
          <a:p>
            <a:r>
              <a:rPr lang="en-US" sz="2600" dirty="0" smtClean="0">
                <a:solidFill>
                  <a:srgbClr val="EB0000"/>
                </a:solidFill>
              </a:rPr>
              <a:t>||</a:t>
            </a:r>
            <a:r>
              <a:rPr lang="en-US" sz="2600" dirty="0" err="1" smtClean="0">
                <a:solidFill>
                  <a:srgbClr val="EB0000"/>
                </a:solidFill>
              </a:rPr>
              <a:t>ρ-σ</a:t>
            </a:r>
            <a:r>
              <a:rPr lang="en-US" sz="2600" dirty="0" smtClean="0">
                <a:solidFill>
                  <a:srgbClr val="EB0000"/>
                </a:solidFill>
              </a:rPr>
              <a:t>||</a:t>
            </a:r>
            <a:r>
              <a:rPr lang="en-US" sz="2600" baseline="-25000" dirty="0" smtClean="0">
                <a:solidFill>
                  <a:srgbClr val="EB0000"/>
                </a:solidFill>
              </a:rPr>
              <a:t>1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3A793E"/>
                </a:solidFill>
              </a:rPr>
              <a:t>: optimal bias</a:t>
            </a:r>
            <a:endParaRPr lang="en-US" sz="2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508750" y="2301875"/>
            <a:ext cx="1111250" cy="365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8501" y="2528491"/>
            <a:ext cx="5921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(Euclidean norm </a:t>
            </a:r>
            <a:r>
              <a:rPr lang="en-US" sz="2600" dirty="0" smtClean="0">
                <a:solidFill>
                  <a:srgbClr val="FF0000"/>
                </a:solidFill>
              </a:rPr>
              <a:t>or</a:t>
            </a:r>
            <a:r>
              <a:rPr lang="en-US" sz="2600" dirty="0" smtClean="0">
                <a:solidFill>
                  <a:srgbClr val="0000FF"/>
                </a:solidFill>
              </a:rPr>
              <a:t> (one-way) LOCC norm)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764" y="1180905"/>
            <a:ext cx="8663221" cy="19629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508375" y="2682875"/>
            <a:ext cx="1079500" cy="353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08375" y="2682875"/>
            <a:ext cx="1079500" cy="353934"/>
          </a:xfrm>
          <a:prstGeom prst="line">
            <a:avLst/>
          </a:prstGeom>
          <a:ln>
            <a:solidFill>
              <a:srgbClr val="EB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41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Main Result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764" y="1055425"/>
            <a:ext cx="75882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b="1" dirty="0" smtClean="0">
              <a:solidFill>
                <a:srgbClr val="000090"/>
              </a:solidFill>
            </a:endParaRPr>
          </a:p>
          <a:p>
            <a:r>
              <a:rPr lang="en-US" sz="2600" b="1" dirty="0" err="1" smtClean="0">
                <a:solidFill>
                  <a:srgbClr val="000090"/>
                </a:solidFill>
              </a:rPr>
              <a:t>Thm</a:t>
            </a:r>
            <a:r>
              <a:rPr lang="en-US" sz="2600" b="1" dirty="0" smtClean="0">
                <a:solidFill>
                  <a:srgbClr val="000090"/>
                </a:solidFill>
              </a:rPr>
              <a:t>: (B., </a:t>
            </a:r>
            <a:r>
              <a:rPr lang="en-US" sz="2600" b="1" dirty="0" err="1" smtClean="0">
                <a:solidFill>
                  <a:srgbClr val="000090"/>
                </a:solidFill>
              </a:rPr>
              <a:t>Christandl</a:t>
            </a:r>
            <a:r>
              <a:rPr lang="en-US" sz="2600" b="1" dirty="0" smtClean="0">
                <a:solidFill>
                  <a:srgbClr val="000090"/>
                </a:solidFill>
              </a:rPr>
              <a:t>, Yard </a:t>
            </a:r>
            <a:r>
              <a:rPr lang="fr-FR" sz="2600" b="1" dirty="0" smtClean="0">
                <a:solidFill>
                  <a:srgbClr val="000090"/>
                </a:solidFill>
              </a:rPr>
              <a:t>’</a:t>
            </a:r>
            <a:r>
              <a:rPr lang="en-US" sz="2600" b="1" dirty="0" smtClean="0">
                <a:solidFill>
                  <a:srgbClr val="000090"/>
                </a:solidFill>
              </a:rPr>
              <a:t>10)</a:t>
            </a:r>
            <a:endParaRPr lang="en-US" sz="2600" b="1" dirty="0">
              <a:solidFill>
                <a:srgbClr val="00009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453843"/>
              </p:ext>
            </p:extLst>
          </p:nvPr>
        </p:nvGraphicFramePr>
        <p:xfrm>
          <a:off x="1533524" y="1513687"/>
          <a:ext cx="6479132" cy="101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1" name="Equation" r:id="rId3" imgW="2108200" imgH="330200" progId="Equation.3">
                  <p:embed/>
                </p:oleObj>
              </mc:Choice>
              <mc:Fallback>
                <p:oleObj name="Equation" r:id="rId3" imgW="2108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3524" y="1513687"/>
                        <a:ext cx="6479132" cy="1014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9764" y="3333750"/>
            <a:ext cx="86632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The LOCC norm:</a:t>
            </a:r>
            <a:endParaRPr lang="en-US" sz="2600" dirty="0" smtClean="0"/>
          </a:p>
          <a:p>
            <a:endParaRPr lang="en-US" sz="1000" dirty="0" smtClean="0"/>
          </a:p>
          <a:p>
            <a:r>
              <a:rPr lang="en-US" sz="2600" dirty="0" smtClean="0">
                <a:solidFill>
                  <a:srgbClr val="3A793E"/>
                </a:solidFill>
              </a:rPr>
              <a:t>           ||X||</a:t>
            </a:r>
            <a:r>
              <a:rPr lang="en-US" sz="2600" baseline="-25000" dirty="0" smtClean="0">
                <a:solidFill>
                  <a:srgbClr val="3A793E"/>
                </a:solidFill>
              </a:rPr>
              <a:t>LOCC</a:t>
            </a:r>
            <a:r>
              <a:rPr lang="en-US" sz="2600" dirty="0" smtClean="0">
                <a:solidFill>
                  <a:srgbClr val="3A793E"/>
                </a:solidFill>
              </a:rPr>
              <a:t> = ½ + ½ max</a:t>
            </a:r>
            <a:r>
              <a:rPr lang="en-US" sz="2600" baseline="-25000" dirty="0" smtClean="0">
                <a:solidFill>
                  <a:srgbClr val="3A793E"/>
                </a:solidFill>
              </a:rPr>
              <a:t>0≤A≤I</a:t>
            </a:r>
            <a:r>
              <a:rPr lang="en-US" sz="2600" dirty="0" smtClean="0">
                <a:solidFill>
                  <a:srgbClr val="3A793E"/>
                </a:solidFill>
              </a:rPr>
              <a:t>|tr(AX)| : {A, I-A} in LOCC</a:t>
            </a:r>
          </a:p>
          <a:p>
            <a:endParaRPr lang="en-US" sz="1200" dirty="0" smtClean="0">
              <a:solidFill>
                <a:srgbClr val="3A793E"/>
              </a:solidFill>
            </a:endParaRPr>
          </a:p>
          <a:p>
            <a:endParaRPr lang="en-US" sz="1000" dirty="0" smtClean="0">
              <a:solidFill>
                <a:srgbClr val="3A793E"/>
              </a:solidFill>
            </a:endParaRPr>
          </a:p>
          <a:p>
            <a:r>
              <a:rPr lang="en-US" sz="2600" dirty="0" smtClean="0">
                <a:solidFill>
                  <a:srgbClr val="EB0000"/>
                </a:solidFill>
              </a:rPr>
              <a:t>||</a:t>
            </a:r>
            <a:r>
              <a:rPr lang="en-US" sz="2600" dirty="0" err="1" smtClean="0">
                <a:solidFill>
                  <a:srgbClr val="EB0000"/>
                </a:solidFill>
              </a:rPr>
              <a:t>ρ-σ</a:t>
            </a:r>
            <a:r>
              <a:rPr lang="en-US" sz="2600" dirty="0" smtClean="0">
                <a:solidFill>
                  <a:srgbClr val="EB0000"/>
                </a:solidFill>
              </a:rPr>
              <a:t>||</a:t>
            </a:r>
            <a:r>
              <a:rPr lang="en-US" sz="2600" baseline="-25000" dirty="0" smtClean="0">
                <a:solidFill>
                  <a:srgbClr val="EB0000"/>
                </a:solidFill>
              </a:rPr>
              <a:t>LOCC</a:t>
            </a:r>
            <a:r>
              <a:rPr lang="en-US" sz="2600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>
                <a:solidFill>
                  <a:srgbClr val="3A793E"/>
                </a:solidFill>
              </a:rPr>
              <a:t>: optimal bias by LOCC</a:t>
            </a:r>
            <a:endParaRPr lang="en-US" sz="2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508750" y="2301875"/>
            <a:ext cx="1111250" cy="365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8501" y="2528491"/>
            <a:ext cx="5921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(Euclidean norm </a:t>
            </a:r>
            <a:r>
              <a:rPr lang="en-US" sz="2600" dirty="0" smtClean="0">
                <a:solidFill>
                  <a:srgbClr val="FF0000"/>
                </a:solidFill>
              </a:rPr>
              <a:t>or</a:t>
            </a:r>
            <a:r>
              <a:rPr lang="en-US" sz="2600" dirty="0" smtClean="0">
                <a:solidFill>
                  <a:srgbClr val="0000FF"/>
                </a:solidFill>
              </a:rPr>
              <a:t> (one-way) LOCC norm)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763" y="1180312"/>
            <a:ext cx="8663221" cy="19629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508375" y="2682875"/>
            <a:ext cx="1079500" cy="353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508375" y="2682875"/>
            <a:ext cx="1079500" cy="353934"/>
          </a:xfrm>
          <a:prstGeom prst="line">
            <a:avLst/>
          </a:prstGeom>
          <a:ln>
            <a:solidFill>
              <a:srgbClr val="EB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26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Main Result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764" y="1055425"/>
            <a:ext cx="75882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b="1" dirty="0" smtClean="0">
              <a:solidFill>
                <a:srgbClr val="000090"/>
              </a:solidFill>
            </a:endParaRPr>
          </a:p>
          <a:p>
            <a:r>
              <a:rPr lang="en-US" sz="2600" b="1" dirty="0" err="1" smtClean="0">
                <a:solidFill>
                  <a:srgbClr val="000090"/>
                </a:solidFill>
              </a:rPr>
              <a:t>Thm</a:t>
            </a:r>
            <a:r>
              <a:rPr lang="en-US" sz="2600" b="1" dirty="0" smtClean="0">
                <a:solidFill>
                  <a:srgbClr val="000090"/>
                </a:solidFill>
              </a:rPr>
              <a:t>: (B., </a:t>
            </a:r>
            <a:r>
              <a:rPr lang="en-US" sz="2600" b="1" dirty="0" err="1" smtClean="0">
                <a:solidFill>
                  <a:srgbClr val="000090"/>
                </a:solidFill>
              </a:rPr>
              <a:t>Christandl</a:t>
            </a:r>
            <a:r>
              <a:rPr lang="en-US" sz="2600" b="1" dirty="0" smtClean="0">
                <a:solidFill>
                  <a:srgbClr val="000090"/>
                </a:solidFill>
              </a:rPr>
              <a:t>, Yard </a:t>
            </a:r>
            <a:r>
              <a:rPr lang="fr-FR" sz="2600" b="1" dirty="0" smtClean="0">
                <a:solidFill>
                  <a:srgbClr val="000090"/>
                </a:solidFill>
              </a:rPr>
              <a:t>’</a:t>
            </a:r>
            <a:r>
              <a:rPr lang="en-US" sz="2600" b="1" dirty="0" smtClean="0">
                <a:solidFill>
                  <a:srgbClr val="000090"/>
                </a:solidFill>
              </a:rPr>
              <a:t>10)</a:t>
            </a:r>
            <a:endParaRPr lang="en-US" sz="2600" b="1" dirty="0">
              <a:solidFill>
                <a:srgbClr val="00009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484324"/>
              </p:ext>
            </p:extLst>
          </p:nvPr>
        </p:nvGraphicFramePr>
        <p:xfrm>
          <a:off x="1533524" y="1513687"/>
          <a:ext cx="6479132" cy="101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2" name="Equation" r:id="rId3" imgW="2108200" imgH="330200" progId="Equation.3">
                  <p:embed/>
                </p:oleObj>
              </mc:Choice>
              <mc:Fallback>
                <p:oleObj name="Equation" r:id="rId3" imgW="2108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3524" y="1513687"/>
                        <a:ext cx="6479132" cy="1014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9764" y="3333750"/>
            <a:ext cx="8984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The one-way LOCC norm:</a:t>
            </a:r>
            <a:endParaRPr lang="en-US" sz="2600" dirty="0" smtClean="0"/>
          </a:p>
          <a:p>
            <a:endParaRPr lang="en-US" sz="1500" dirty="0" smtClean="0">
              <a:solidFill>
                <a:srgbClr val="3A793E"/>
              </a:solidFill>
            </a:endParaRPr>
          </a:p>
          <a:p>
            <a:r>
              <a:rPr lang="en-US" sz="2600" dirty="0" smtClean="0">
                <a:solidFill>
                  <a:srgbClr val="3A793E"/>
                </a:solidFill>
              </a:rPr>
              <a:t>     ||X||</a:t>
            </a:r>
            <a:r>
              <a:rPr lang="en-US" sz="2600" baseline="-25000" dirty="0" smtClean="0">
                <a:solidFill>
                  <a:srgbClr val="3A793E"/>
                </a:solidFill>
              </a:rPr>
              <a:t>LOCC(1)</a:t>
            </a:r>
            <a:r>
              <a:rPr lang="en-US" sz="2600" dirty="0" smtClean="0">
                <a:solidFill>
                  <a:srgbClr val="3A793E"/>
                </a:solidFill>
              </a:rPr>
              <a:t> = ½ + ½ max</a:t>
            </a:r>
            <a:r>
              <a:rPr lang="en-US" sz="2600" baseline="-25000" dirty="0" smtClean="0">
                <a:solidFill>
                  <a:srgbClr val="3A793E"/>
                </a:solidFill>
              </a:rPr>
              <a:t>0≤A≤I</a:t>
            </a:r>
            <a:r>
              <a:rPr lang="en-US" sz="2600" dirty="0" smtClean="0">
                <a:solidFill>
                  <a:srgbClr val="3A793E"/>
                </a:solidFill>
              </a:rPr>
              <a:t>|tr(AX)| : {A, I-A} in one-way LOCC</a:t>
            </a:r>
          </a:p>
          <a:p>
            <a:endParaRPr lang="en-US" sz="1200" dirty="0" smtClean="0">
              <a:solidFill>
                <a:srgbClr val="3A793E"/>
              </a:solidFill>
            </a:endParaRPr>
          </a:p>
          <a:p>
            <a:endParaRPr lang="en-US" sz="1000" dirty="0" smtClean="0">
              <a:solidFill>
                <a:srgbClr val="3A793E"/>
              </a:solidFill>
            </a:endParaRPr>
          </a:p>
          <a:p>
            <a:r>
              <a:rPr lang="en-US" sz="2600" dirty="0" smtClean="0">
                <a:solidFill>
                  <a:srgbClr val="EB0000"/>
                </a:solidFill>
              </a:rPr>
              <a:t>||</a:t>
            </a:r>
            <a:r>
              <a:rPr lang="en-US" sz="2600" dirty="0" err="1" smtClean="0">
                <a:solidFill>
                  <a:srgbClr val="EB0000"/>
                </a:solidFill>
              </a:rPr>
              <a:t>ρ-σ</a:t>
            </a:r>
            <a:r>
              <a:rPr lang="en-US" sz="2600" dirty="0" smtClean="0">
                <a:solidFill>
                  <a:srgbClr val="EB0000"/>
                </a:solidFill>
              </a:rPr>
              <a:t>||</a:t>
            </a:r>
            <a:r>
              <a:rPr lang="en-US" sz="2600" baseline="-25000" dirty="0" smtClean="0">
                <a:solidFill>
                  <a:srgbClr val="EB0000"/>
                </a:solidFill>
              </a:rPr>
              <a:t>LOCC</a:t>
            </a:r>
            <a:r>
              <a:rPr lang="en-US" sz="2600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>
                <a:solidFill>
                  <a:srgbClr val="3A793E"/>
                </a:solidFill>
              </a:rPr>
              <a:t>: optimal bias by one-way LOCC</a:t>
            </a:r>
            <a:endParaRPr lang="en-US" sz="2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508750" y="2301875"/>
            <a:ext cx="1111250" cy="365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8501" y="2528491"/>
            <a:ext cx="5921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(Euclidean norm </a:t>
            </a:r>
            <a:r>
              <a:rPr lang="en-US" sz="2600" dirty="0" smtClean="0">
                <a:solidFill>
                  <a:srgbClr val="FF0000"/>
                </a:solidFill>
              </a:rPr>
              <a:t>or</a:t>
            </a:r>
            <a:r>
              <a:rPr lang="en-US" sz="2600" dirty="0" smtClean="0">
                <a:solidFill>
                  <a:srgbClr val="0000FF"/>
                </a:solidFill>
              </a:rPr>
              <a:t> (one-way) LOCC norm)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763" y="1180312"/>
            <a:ext cx="8663221" cy="19629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508375" y="2682875"/>
            <a:ext cx="1079500" cy="353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508375" y="2682875"/>
            <a:ext cx="1079500" cy="353934"/>
          </a:xfrm>
          <a:prstGeom prst="line">
            <a:avLst/>
          </a:prstGeom>
          <a:ln>
            <a:solidFill>
              <a:srgbClr val="EB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51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Mutual Information </a:t>
            </a:r>
            <a:r>
              <a:rPr lang="en-GB" sz="40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 Conditional Mutual Information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764" y="1513708"/>
            <a:ext cx="89842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</a:rPr>
              <a:t>Mutual Information:</a:t>
            </a:r>
            <a:r>
              <a:rPr lang="en-US" sz="2600" dirty="0"/>
              <a:t> </a:t>
            </a:r>
            <a:r>
              <a:rPr lang="en-US" sz="2600" dirty="0" smtClean="0"/>
              <a:t>Measures the correlations of </a:t>
            </a:r>
            <a:r>
              <a:rPr lang="en-US" sz="2600" b="1" dirty="0" smtClean="0">
                <a:solidFill>
                  <a:srgbClr val="3A793E"/>
                </a:solidFill>
              </a:rPr>
              <a:t>A</a:t>
            </a:r>
            <a:r>
              <a:rPr lang="en-US" sz="2600" dirty="0" smtClean="0"/>
              <a:t> and </a:t>
            </a:r>
            <a:r>
              <a:rPr lang="en-US" sz="2600" b="1" dirty="0" smtClean="0">
                <a:solidFill>
                  <a:srgbClr val="3A793E"/>
                </a:solidFill>
              </a:rPr>
              <a:t>B</a:t>
            </a:r>
            <a:r>
              <a:rPr lang="en-US" sz="2600" dirty="0" smtClean="0"/>
              <a:t> in </a:t>
            </a:r>
            <a:r>
              <a:rPr lang="en-US" sz="2600" b="1" dirty="0" err="1" smtClean="0">
                <a:solidFill>
                  <a:srgbClr val="3A793E"/>
                </a:solidFill>
              </a:rPr>
              <a:t>ρ</a:t>
            </a:r>
            <a:r>
              <a:rPr lang="en-US" sz="2600" b="1" baseline="-25000" dirty="0" err="1" smtClean="0">
                <a:solidFill>
                  <a:srgbClr val="3A793E"/>
                </a:solidFill>
              </a:rPr>
              <a:t>AB</a:t>
            </a:r>
            <a:endParaRPr lang="en-US" sz="2600" b="1" dirty="0" smtClean="0">
              <a:solidFill>
                <a:srgbClr val="3A793E"/>
              </a:solidFill>
            </a:endParaRPr>
          </a:p>
          <a:p>
            <a:endParaRPr lang="en-US" sz="1400" dirty="0" smtClean="0"/>
          </a:p>
          <a:p>
            <a:r>
              <a:rPr lang="en-US" sz="2600" dirty="0" smtClean="0"/>
              <a:t>                              I(A:B)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:= S(A)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+ S(B)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– S(AB)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</a:t>
            </a:r>
            <a:endParaRPr lang="en-US" sz="2600" baseline="-25000" dirty="0" smtClean="0"/>
          </a:p>
          <a:p>
            <a:endParaRPr lang="en-US" sz="1400" dirty="0" smtClean="0"/>
          </a:p>
          <a:p>
            <a:endParaRPr lang="en-US" sz="1500" dirty="0" smtClean="0"/>
          </a:p>
          <a:p>
            <a:endParaRPr lang="en-US" sz="1500" dirty="0"/>
          </a:p>
          <a:p>
            <a:endParaRPr lang="en-US" sz="1500" dirty="0" smtClean="0"/>
          </a:p>
          <a:p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154342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Power of LOCC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764" y="1055425"/>
            <a:ext cx="75882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b="1" dirty="0" smtClean="0">
              <a:solidFill>
                <a:srgbClr val="000090"/>
              </a:solidFill>
            </a:endParaRPr>
          </a:p>
          <a:p>
            <a:r>
              <a:rPr lang="en-US" sz="2600" b="1" dirty="0" err="1" smtClean="0">
                <a:solidFill>
                  <a:srgbClr val="000090"/>
                </a:solidFill>
              </a:rPr>
              <a:t>Thm</a:t>
            </a:r>
            <a:r>
              <a:rPr lang="en-US" sz="2600" b="1" dirty="0" smtClean="0">
                <a:solidFill>
                  <a:srgbClr val="000090"/>
                </a:solidFill>
              </a:rPr>
              <a:t>: (B., </a:t>
            </a:r>
            <a:r>
              <a:rPr lang="en-US" sz="2600" b="1" dirty="0" err="1" smtClean="0">
                <a:solidFill>
                  <a:srgbClr val="000090"/>
                </a:solidFill>
              </a:rPr>
              <a:t>Christandl</a:t>
            </a:r>
            <a:r>
              <a:rPr lang="en-US" sz="2600" b="1" dirty="0" smtClean="0">
                <a:solidFill>
                  <a:srgbClr val="000090"/>
                </a:solidFill>
              </a:rPr>
              <a:t>, Yard </a:t>
            </a:r>
            <a:r>
              <a:rPr lang="fr-FR" sz="2600" b="1" dirty="0" smtClean="0">
                <a:solidFill>
                  <a:srgbClr val="000090"/>
                </a:solidFill>
              </a:rPr>
              <a:t>’</a:t>
            </a:r>
            <a:r>
              <a:rPr lang="en-US" sz="2600" b="1" dirty="0" smtClean="0">
                <a:solidFill>
                  <a:srgbClr val="000090"/>
                </a:solidFill>
              </a:rPr>
              <a:t>10)</a:t>
            </a:r>
            <a:endParaRPr lang="en-US" sz="2600" b="1" dirty="0">
              <a:solidFill>
                <a:srgbClr val="00009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245192"/>
              </p:ext>
            </p:extLst>
          </p:nvPr>
        </p:nvGraphicFramePr>
        <p:xfrm>
          <a:off x="1533524" y="1513687"/>
          <a:ext cx="6479132" cy="101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8" name="Equation" r:id="rId3" imgW="2108200" imgH="330200" progId="Equation.3">
                  <p:embed/>
                </p:oleObj>
              </mc:Choice>
              <mc:Fallback>
                <p:oleObj name="Equation" r:id="rId3" imgW="2108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3524" y="1513687"/>
                        <a:ext cx="6479132" cy="1014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6508750" y="2301875"/>
            <a:ext cx="1111250" cy="365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8501" y="2528491"/>
            <a:ext cx="5921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(Euclidean norm </a:t>
            </a:r>
            <a:r>
              <a:rPr lang="en-US" sz="2600" dirty="0" smtClean="0">
                <a:solidFill>
                  <a:srgbClr val="FF0000"/>
                </a:solidFill>
              </a:rPr>
              <a:t>or</a:t>
            </a:r>
            <a:r>
              <a:rPr lang="en-US" sz="2600" dirty="0" smtClean="0">
                <a:solidFill>
                  <a:srgbClr val="0000FF"/>
                </a:solidFill>
              </a:rPr>
              <a:t> (one-way) LOCC norm)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763" y="1180312"/>
            <a:ext cx="8663221" cy="19629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9764" y="3349347"/>
            <a:ext cx="86632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(Matthews, </a:t>
            </a:r>
            <a:r>
              <a:rPr lang="en-US" sz="2600" dirty="0" err="1" smtClean="0">
                <a:solidFill>
                  <a:srgbClr val="000090"/>
                </a:solidFill>
              </a:rPr>
              <a:t>Wehner</a:t>
            </a:r>
            <a:r>
              <a:rPr lang="en-US" sz="2600" dirty="0" smtClean="0">
                <a:solidFill>
                  <a:srgbClr val="000090"/>
                </a:solidFill>
              </a:rPr>
              <a:t>, Winter ‘09) </a:t>
            </a:r>
            <a:r>
              <a:rPr lang="en-US" sz="2600" dirty="0" smtClean="0"/>
              <a:t>For X in A    B  </a:t>
            </a:r>
            <a:endParaRPr lang="en-US" sz="2600" dirty="0">
              <a:solidFill>
                <a:srgbClr val="00009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012545"/>
              </p:ext>
            </p:extLst>
          </p:nvPr>
        </p:nvGraphicFramePr>
        <p:xfrm>
          <a:off x="344781" y="4029075"/>
          <a:ext cx="8478204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9" name="Equation" r:id="rId5" imgW="3441700" imgH="355600" progId="Equation.3">
                  <p:embed/>
                </p:oleObj>
              </mc:Choice>
              <mc:Fallback>
                <p:oleObj name="Equation" r:id="rId5" imgW="34417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781" y="4029075"/>
                        <a:ext cx="8478204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84948"/>
              </p:ext>
            </p:extLst>
          </p:nvPr>
        </p:nvGraphicFramePr>
        <p:xfrm>
          <a:off x="5920875" y="3445082"/>
          <a:ext cx="283076" cy="39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60" name="Equation" r:id="rId7" imgW="165100" imgH="165100" progId="Equation.3">
                  <p:embed/>
                </p:oleObj>
              </mc:Choice>
              <mc:Fallback>
                <p:oleObj name="Equation" r:id="rId7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20875" y="3445082"/>
                        <a:ext cx="283076" cy="396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3937000" y="4643437"/>
            <a:ext cx="301625" cy="523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9788" y="5159373"/>
            <a:ext cx="53181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3A793E"/>
                </a:solidFill>
              </a:rPr>
              <a:t>Interesting one, uses a covariant random local measurement  </a:t>
            </a:r>
            <a:endParaRPr lang="en-US" sz="2600" b="1" dirty="0">
              <a:solidFill>
                <a:srgbClr val="3A793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5139" y="5278437"/>
            <a:ext cx="4555112" cy="773488"/>
          </a:xfrm>
          <a:prstGeom prst="rect">
            <a:avLst/>
          </a:prstGeom>
          <a:solidFill>
            <a:srgbClr val="F8FF8C">
              <a:alpha val="8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508375" y="2682875"/>
            <a:ext cx="1079500" cy="353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08375" y="2682875"/>
            <a:ext cx="1079500" cy="353934"/>
          </a:xfrm>
          <a:prstGeom prst="line">
            <a:avLst/>
          </a:prstGeom>
          <a:ln>
            <a:solidFill>
              <a:srgbClr val="EB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09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Squashed Entanglement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526253"/>
            <a:ext cx="788987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(</a:t>
            </a:r>
            <a:r>
              <a:rPr lang="en-US" sz="2600" dirty="0" err="1" smtClean="0">
                <a:solidFill>
                  <a:srgbClr val="000090"/>
                </a:solidFill>
              </a:rPr>
              <a:t>Christandl</a:t>
            </a:r>
            <a:r>
              <a:rPr lang="en-US" sz="2600" dirty="0" smtClean="0">
                <a:solidFill>
                  <a:srgbClr val="000090"/>
                </a:solidFill>
              </a:rPr>
              <a:t>, Winter ‘04) </a:t>
            </a:r>
            <a:r>
              <a:rPr lang="en-US" sz="2600" b="1" dirty="0" smtClean="0">
                <a:solidFill>
                  <a:srgbClr val="3A793E"/>
                </a:solidFill>
              </a:rPr>
              <a:t>Squashed entanglement</a:t>
            </a:r>
            <a:r>
              <a:rPr lang="en-US" sz="2600" dirty="0" smtClean="0"/>
              <a:t>:</a:t>
            </a:r>
          </a:p>
          <a:p>
            <a:endParaRPr lang="en-US" sz="1000" dirty="0" smtClean="0">
              <a:solidFill>
                <a:srgbClr val="000090"/>
              </a:solidFill>
            </a:endParaRPr>
          </a:p>
          <a:p>
            <a:r>
              <a:rPr lang="en-US" sz="2600" dirty="0" smtClean="0">
                <a:solidFill>
                  <a:srgbClr val="000090"/>
                </a:solidFill>
              </a:rPr>
              <a:t>         </a:t>
            </a:r>
            <a:r>
              <a:rPr lang="en-US" sz="2600" dirty="0" err="1" smtClean="0">
                <a:solidFill>
                  <a:srgbClr val="000090"/>
                </a:solidFill>
              </a:rPr>
              <a:t>E</a:t>
            </a:r>
            <a:r>
              <a:rPr lang="en-US" sz="2600" baseline="-25000" dirty="0" err="1" smtClean="0">
                <a:solidFill>
                  <a:srgbClr val="000090"/>
                </a:solidFill>
              </a:rPr>
              <a:t>sq</a:t>
            </a:r>
            <a:r>
              <a:rPr lang="en-US" sz="2600" dirty="0" smtClean="0">
                <a:solidFill>
                  <a:srgbClr val="000090"/>
                </a:solidFill>
              </a:rPr>
              <a:t>(</a:t>
            </a:r>
            <a:r>
              <a:rPr lang="en-US" sz="2600" dirty="0" err="1" smtClean="0">
                <a:solidFill>
                  <a:srgbClr val="000090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000090"/>
                </a:solidFill>
              </a:rPr>
              <a:t>AB</a:t>
            </a:r>
            <a:r>
              <a:rPr lang="en-US" sz="2600" dirty="0" smtClean="0">
                <a:solidFill>
                  <a:srgbClr val="000090"/>
                </a:solidFill>
              </a:rPr>
              <a:t>) = </a:t>
            </a:r>
            <a:r>
              <a:rPr lang="en-US" sz="2600" dirty="0" err="1" smtClean="0">
                <a:solidFill>
                  <a:srgbClr val="000090"/>
                </a:solidFill>
              </a:rPr>
              <a:t>inf</a:t>
            </a:r>
            <a:r>
              <a:rPr lang="en-US" sz="2600" baseline="-25000" dirty="0" smtClean="0">
                <a:solidFill>
                  <a:srgbClr val="000090"/>
                </a:solidFill>
              </a:rPr>
              <a:t>π</a:t>
            </a:r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3300" dirty="0" smtClean="0">
                <a:solidFill>
                  <a:srgbClr val="000090"/>
                </a:solidFill>
              </a:rPr>
              <a:t>{</a:t>
            </a:r>
            <a:r>
              <a:rPr lang="en-US" sz="2600" dirty="0" smtClean="0">
                <a:solidFill>
                  <a:srgbClr val="000090"/>
                </a:solidFill>
              </a:rPr>
              <a:t>  ½ I(A:B|E)</a:t>
            </a:r>
            <a:r>
              <a:rPr lang="en-US" sz="2600" baseline="-25000" dirty="0" smtClean="0">
                <a:solidFill>
                  <a:srgbClr val="000090"/>
                </a:solidFill>
              </a:rPr>
              <a:t>π</a:t>
            </a:r>
            <a:r>
              <a:rPr lang="en-US" sz="2600" dirty="0" smtClean="0">
                <a:solidFill>
                  <a:srgbClr val="000090"/>
                </a:solidFill>
              </a:rPr>
              <a:t>   :   </a:t>
            </a:r>
            <a:r>
              <a:rPr lang="en-US" sz="2600" dirty="0" err="1" smtClean="0">
                <a:solidFill>
                  <a:srgbClr val="000090"/>
                </a:solidFill>
              </a:rPr>
              <a:t>tr</a:t>
            </a:r>
            <a:r>
              <a:rPr lang="en-US" sz="2600" baseline="-25000" dirty="0" err="1" smtClean="0">
                <a:solidFill>
                  <a:srgbClr val="000090"/>
                </a:solidFill>
              </a:rPr>
              <a:t>E</a:t>
            </a:r>
            <a:r>
              <a:rPr lang="en-US" sz="2600" dirty="0" smtClean="0">
                <a:solidFill>
                  <a:srgbClr val="000090"/>
                </a:solidFill>
              </a:rPr>
              <a:t>(</a:t>
            </a:r>
            <a:r>
              <a:rPr lang="en-US" sz="2600" dirty="0">
                <a:solidFill>
                  <a:srgbClr val="000090"/>
                </a:solidFill>
              </a:rPr>
              <a:t>π</a:t>
            </a:r>
            <a:r>
              <a:rPr lang="en-US" sz="2600" baseline="-25000" dirty="0" smtClean="0">
                <a:solidFill>
                  <a:srgbClr val="000090"/>
                </a:solidFill>
              </a:rPr>
              <a:t>ABE</a:t>
            </a:r>
            <a:r>
              <a:rPr lang="en-US" sz="2600" dirty="0" smtClean="0">
                <a:solidFill>
                  <a:srgbClr val="000090"/>
                </a:solidFill>
              </a:rPr>
              <a:t>) = </a:t>
            </a:r>
            <a:r>
              <a:rPr lang="en-US" sz="2600" dirty="0" err="1">
                <a:solidFill>
                  <a:srgbClr val="000090"/>
                </a:solidFill>
              </a:rPr>
              <a:t>ρ</a:t>
            </a:r>
            <a:r>
              <a:rPr lang="en-US" sz="2600" baseline="-25000" dirty="0" err="1">
                <a:solidFill>
                  <a:srgbClr val="000090"/>
                </a:solidFill>
              </a:rPr>
              <a:t>AB</a:t>
            </a:r>
            <a:r>
              <a:rPr lang="en-US" sz="2600" dirty="0" smtClean="0">
                <a:solidFill>
                  <a:srgbClr val="000090"/>
                </a:solidFill>
              </a:rPr>
              <a:t>  </a:t>
            </a:r>
            <a:r>
              <a:rPr lang="en-US" sz="3300" dirty="0" smtClean="0">
                <a:solidFill>
                  <a:srgbClr val="000090"/>
                </a:solidFill>
              </a:rPr>
              <a:t>}</a:t>
            </a:r>
          </a:p>
          <a:p>
            <a:endParaRPr lang="en-US" sz="2600" dirty="0">
              <a:solidFill>
                <a:srgbClr val="00009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765" y="1526254"/>
            <a:ext cx="8730236" cy="12518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4001" y="2938425"/>
            <a:ext cx="863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r>
              <a:rPr lang="en-US" sz="2600" dirty="0" smtClean="0">
                <a:solidFill>
                  <a:srgbClr val="3A793E"/>
                </a:solidFill>
              </a:rPr>
              <a:t>                      </a:t>
            </a:r>
            <a:r>
              <a:rPr lang="en-US" sz="3200" dirty="0" smtClean="0">
                <a:solidFill>
                  <a:srgbClr val="3A793E"/>
                </a:solidFill>
              </a:rPr>
              <a:t>Open question: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300" b="1" dirty="0" smtClean="0">
                <a:solidFill>
                  <a:srgbClr val="FF0000"/>
                </a:solidFill>
              </a:rPr>
              <a:t>Is it faithful? </a:t>
            </a:r>
          </a:p>
          <a:p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</a:rPr>
              <a:t>   i.e.   Is </a:t>
            </a:r>
            <a:r>
              <a:rPr lang="en-US" sz="3300" b="1" dirty="0" err="1" smtClean="0">
                <a:solidFill>
                  <a:srgbClr val="FF0000"/>
                </a:solidFill>
              </a:rPr>
              <a:t>E</a:t>
            </a:r>
            <a:r>
              <a:rPr lang="en-US" sz="3300" b="1" baseline="-25000" dirty="0" err="1" smtClean="0">
                <a:solidFill>
                  <a:srgbClr val="FF0000"/>
                </a:solidFill>
              </a:rPr>
              <a:t>sq</a:t>
            </a:r>
            <a:r>
              <a:rPr lang="en-US" sz="3300" b="1" dirty="0" smtClean="0">
                <a:solidFill>
                  <a:srgbClr val="FF0000"/>
                </a:solidFill>
              </a:rPr>
              <a:t>(</a:t>
            </a:r>
            <a:r>
              <a:rPr lang="en-US" sz="3300" b="1" dirty="0" err="1" smtClean="0">
                <a:solidFill>
                  <a:srgbClr val="FF0000"/>
                </a:solidFill>
              </a:rPr>
              <a:t>ρ</a:t>
            </a:r>
            <a:r>
              <a:rPr lang="en-US" sz="3300" b="1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3300" b="1" dirty="0" smtClean="0">
                <a:solidFill>
                  <a:srgbClr val="FF0000"/>
                </a:solidFill>
              </a:rPr>
              <a:t>) &gt; 0 for </a:t>
            </a:r>
            <a:r>
              <a:rPr lang="en-US" sz="3300" b="1" dirty="0">
                <a:solidFill>
                  <a:srgbClr val="FF0000"/>
                </a:solidFill>
              </a:rPr>
              <a:t>every entangled </a:t>
            </a:r>
            <a:r>
              <a:rPr lang="en-US" sz="3300" b="1" dirty="0" err="1" smtClean="0">
                <a:solidFill>
                  <a:srgbClr val="FF0000"/>
                </a:solidFill>
              </a:rPr>
              <a:t>ρ</a:t>
            </a:r>
            <a:r>
              <a:rPr lang="en-US" sz="3300" b="1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3300" b="1" dirty="0" smtClean="0">
                <a:solidFill>
                  <a:srgbClr val="FF0000"/>
                </a:solidFill>
              </a:rPr>
              <a:t>? </a:t>
            </a:r>
          </a:p>
          <a:p>
            <a:endParaRPr lang="en-US" sz="1000" dirty="0" smtClean="0"/>
          </a:p>
          <a:p>
            <a:endParaRPr lang="en-US" sz="1000" dirty="0"/>
          </a:p>
          <a:p>
            <a:endParaRPr lang="en-US" sz="2600" dirty="0">
              <a:solidFill>
                <a:srgbClr val="3A79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Squashed Entanglement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526253"/>
            <a:ext cx="788987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(</a:t>
            </a:r>
            <a:r>
              <a:rPr lang="en-US" sz="2600" dirty="0" err="1" smtClean="0">
                <a:solidFill>
                  <a:srgbClr val="000090"/>
                </a:solidFill>
              </a:rPr>
              <a:t>Christandl</a:t>
            </a:r>
            <a:r>
              <a:rPr lang="en-US" sz="2600" dirty="0" smtClean="0">
                <a:solidFill>
                  <a:srgbClr val="000090"/>
                </a:solidFill>
              </a:rPr>
              <a:t>, Winter ‘04) </a:t>
            </a:r>
            <a:r>
              <a:rPr lang="en-US" sz="2600" b="1" dirty="0" smtClean="0">
                <a:solidFill>
                  <a:srgbClr val="3A793E"/>
                </a:solidFill>
              </a:rPr>
              <a:t>Squashed entanglement</a:t>
            </a:r>
            <a:r>
              <a:rPr lang="en-US" sz="2600" dirty="0" smtClean="0"/>
              <a:t>:</a:t>
            </a:r>
          </a:p>
          <a:p>
            <a:endParaRPr lang="en-US" sz="1000" dirty="0" smtClean="0">
              <a:solidFill>
                <a:srgbClr val="000090"/>
              </a:solidFill>
            </a:endParaRPr>
          </a:p>
          <a:p>
            <a:r>
              <a:rPr lang="en-US" sz="2600" dirty="0" smtClean="0">
                <a:solidFill>
                  <a:srgbClr val="000090"/>
                </a:solidFill>
              </a:rPr>
              <a:t>         </a:t>
            </a:r>
            <a:r>
              <a:rPr lang="en-US" sz="2600" dirty="0" err="1" smtClean="0">
                <a:solidFill>
                  <a:srgbClr val="000090"/>
                </a:solidFill>
              </a:rPr>
              <a:t>E</a:t>
            </a:r>
            <a:r>
              <a:rPr lang="en-US" sz="2600" baseline="-25000" dirty="0" err="1" smtClean="0">
                <a:solidFill>
                  <a:srgbClr val="000090"/>
                </a:solidFill>
              </a:rPr>
              <a:t>sq</a:t>
            </a:r>
            <a:r>
              <a:rPr lang="en-US" sz="2600" dirty="0" smtClean="0">
                <a:solidFill>
                  <a:srgbClr val="000090"/>
                </a:solidFill>
              </a:rPr>
              <a:t>(</a:t>
            </a:r>
            <a:r>
              <a:rPr lang="en-US" sz="2600" dirty="0" err="1" smtClean="0">
                <a:solidFill>
                  <a:srgbClr val="000090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000090"/>
                </a:solidFill>
              </a:rPr>
              <a:t>AB</a:t>
            </a:r>
            <a:r>
              <a:rPr lang="en-US" sz="2600" dirty="0" smtClean="0">
                <a:solidFill>
                  <a:srgbClr val="000090"/>
                </a:solidFill>
              </a:rPr>
              <a:t>) = </a:t>
            </a:r>
            <a:r>
              <a:rPr lang="en-US" sz="2600" dirty="0" err="1" smtClean="0">
                <a:solidFill>
                  <a:srgbClr val="000090"/>
                </a:solidFill>
              </a:rPr>
              <a:t>inf</a:t>
            </a:r>
            <a:r>
              <a:rPr lang="en-US" sz="2600" baseline="-25000" dirty="0" smtClean="0">
                <a:solidFill>
                  <a:srgbClr val="000090"/>
                </a:solidFill>
              </a:rPr>
              <a:t>π</a:t>
            </a:r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3300" dirty="0" smtClean="0">
                <a:solidFill>
                  <a:srgbClr val="000090"/>
                </a:solidFill>
              </a:rPr>
              <a:t>{</a:t>
            </a:r>
            <a:r>
              <a:rPr lang="en-US" sz="2600" dirty="0" smtClean="0">
                <a:solidFill>
                  <a:srgbClr val="000090"/>
                </a:solidFill>
              </a:rPr>
              <a:t>  ½ I(A:B|E)</a:t>
            </a:r>
            <a:r>
              <a:rPr lang="en-US" sz="2600" baseline="-25000" dirty="0" smtClean="0">
                <a:solidFill>
                  <a:srgbClr val="000090"/>
                </a:solidFill>
              </a:rPr>
              <a:t>π</a:t>
            </a:r>
            <a:r>
              <a:rPr lang="en-US" sz="2600" dirty="0" smtClean="0">
                <a:solidFill>
                  <a:srgbClr val="000090"/>
                </a:solidFill>
              </a:rPr>
              <a:t>   :   </a:t>
            </a:r>
            <a:r>
              <a:rPr lang="en-US" sz="2600" dirty="0" err="1" smtClean="0">
                <a:solidFill>
                  <a:srgbClr val="000090"/>
                </a:solidFill>
              </a:rPr>
              <a:t>tr</a:t>
            </a:r>
            <a:r>
              <a:rPr lang="en-US" sz="2600" baseline="-25000" dirty="0" err="1" smtClean="0">
                <a:solidFill>
                  <a:srgbClr val="000090"/>
                </a:solidFill>
              </a:rPr>
              <a:t>E</a:t>
            </a:r>
            <a:r>
              <a:rPr lang="en-US" sz="2600" dirty="0" smtClean="0">
                <a:solidFill>
                  <a:srgbClr val="000090"/>
                </a:solidFill>
              </a:rPr>
              <a:t>(</a:t>
            </a:r>
            <a:r>
              <a:rPr lang="en-US" sz="2600" dirty="0">
                <a:solidFill>
                  <a:srgbClr val="000090"/>
                </a:solidFill>
              </a:rPr>
              <a:t>π</a:t>
            </a:r>
            <a:r>
              <a:rPr lang="en-US" sz="2600" baseline="-25000" dirty="0" smtClean="0">
                <a:solidFill>
                  <a:srgbClr val="000090"/>
                </a:solidFill>
              </a:rPr>
              <a:t>ABE</a:t>
            </a:r>
            <a:r>
              <a:rPr lang="en-US" sz="2600" dirty="0" smtClean="0">
                <a:solidFill>
                  <a:srgbClr val="000090"/>
                </a:solidFill>
              </a:rPr>
              <a:t>) = </a:t>
            </a:r>
            <a:r>
              <a:rPr lang="en-US" sz="2600" dirty="0" err="1">
                <a:solidFill>
                  <a:srgbClr val="000090"/>
                </a:solidFill>
              </a:rPr>
              <a:t>ρ</a:t>
            </a:r>
            <a:r>
              <a:rPr lang="en-US" sz="2600" baseline="-25000" dirty="0" err="1">
                <a:solidFill>
                  <a:srgbClr val="000090"/>
                </a:solidFill>
              </a:rPr>
              <a:t>AB</a:t>
            </a:r>
            <a:r>
              <a:rPr lang="en-US" sz="2600" dirty="0" smtClean="0">
                <a:solidFill>
                  <a:srgbClr val="000090"/>
                </a:solidFill>
              </a:rPr>
              <a:t>  </a:t>
            </a:r>
            <a:r>
              <a:rPr lang="en-US" sz="3300" dirty="0" smtClean="0">
                <a:solidFill>
                  <a:srgbClr val="000090"/>
                </a:solidFill>
              </a:rPr>
              <a:t>}</a:t>
            </a:r>
          </a:p>
          <a:p>
            <a:endParaRPr lang="en-US" sz="2600" dirty="0">
              <a:solidFill>
                <a:srgbClr val="00009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765" y="1526254"/>
            <a:ext cx="8730236" cy="12518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4001" y="2938425"/>
            <a:ext cx="863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r>
              <a:rPr lang="en-US" sz="2600" dirty="0" smtClean="0">
                <a:solidFill>
                  <a:srgbClr val="3A793E"/>
                </a:solidFill>
              </a:rPr>
              <a:t>                      </a:t>
            </a:r>
            <a:r>
              <a:rPr lang="en-US" sz="3200" dirty="0" smtClean="0">
                <a:solidFill>
                  <a:srgbClr val="3A793E"/>
                </a:solidFill>
              </a:rPr>
              <a:t>Open question: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300" b="1" dirty="0" smtClean="0">
                <a:solidFill>
                  <a:srgbClr val="FF0000"/>
                </a:solidFill>
              </a:rPr>
              <a:t>Is it faithful? </a:t>
            </a:r>
          </a:p>
          <a:p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</a:rPr>
              <a:t>   i.e.   Is </a:t>
            </a:r>
            <a:r>
              <a:rPr lang="en-US" sz="3300" b="1" dirty="0" err="1" smtClean="0">
                <a:solidFill>
                  <a:srgbClr val="FF0000"/>
                </a:solidFill>
              </a:rPr>
              <a:t>E</a:t>
            </a:r>
            <a:r>
              <a:rPr lang="en-US" sz="3300" b="1" baseline="-25000" dirty="0" err="1" smtClean="0">
                <a:solidFill>
                  <a:srgbClr val="FF0000"/>
                </a:solidFill>
              </a:rPr>
              <a:t>sq</a:t>
            </a:r>
            <a:r>
              <a:rPr lang="en-US" sz="3300" b="1" dirty="0" smtClean="0">
                <a:solidFill>
                  <a:srgbClr val="FF0000"/>
                </a:solidFill>
              </a:rPr>
              <a:t>(</a:t>
            </a:r>
            <a:r>
              <a:rPr lang="en-US" sz="3300" b="1" dirty="0" err="1" smtClean="0">
                <a:solidFill>
                  <a:srgbClr val="FF0000"/>
                </a:solidFill>
              </a:rPr>
              <a:t>ρ</a:t>
            </a:r>
            <a:r>
              <a:rPr lang="en-US" sz="3300" b="1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3300" b="1" dirty="0" smtClean="0">
                <a:solidFill>
                  <a:srgbClr val="FF0000"/>
                </a:solidFill>
              </a:rPr>
              <a:t>) &gt; 0 for </a:t>
            </a:r>
            <a:r>
              <a:rPr lang="en-US" sz="3300" b="1" dirty="0">
                <a:solidFill>
                  <a:srgbClr val="FF0000"/>
                </a:solidFill>
              </a:rPr>
              <a:t>every entangled </a:t>
            </a:r>
            <a:r>
              <a:rPr lang="en-US" sz="3300" b="1" dirty="0" err="1" smtClean="0">
                <a:solidFill>
                  <a:srgbClr val="FF0000"/>
                </a:solidFill>
              </a:rPr>
              <a:t>ρ</a:t>
            </a:r>
            <a:r>
              <a:rPr lang="en-US" sz="3300" b="1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3300" b="1" dirty="0" smtClean="0">
                <a:solidFill>
                  <a:srgbClr val="FF0000"/>
                </a:solidFill>
              </a:rPr>
              <a:t>? </a:t>
            </a:r>
          </a:p>
          <a:p>
            <a:endParaRPr lang="en-US" sz="1000" dirty="0" smtClean="0"/>
          </a:p>
          <a:p>
            <a:endParaRPr lang="en-US" sz="1000" dirty="0"/>
          </a:p>
          <a:p>
            <a:endParaRPr lang="en-US" sz="2600" dirty="0">
              <a:solidFill>
                <a:srgbClr val="3A793E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671748"/>
              </p:ext>
            </p:extLst>
          </p:nvPr>
        </p:nvGraphicFramePr>
        <p:xfrm>
          <a:off x="2514600" y="4992404"/>
          <a:ext cx="47228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5" name="Equation" r:id="rId3" imgW="1905000" imgH="330200" progId="Equation.3">
                  <p:embed/>
                </p:oleObj>
              </mc:Choice>
              <mc:Fallback>
                <p:oleObj name="Equation" r:id="rId3" imgW="19050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4992404"/>
                        <a:ext cx="4722813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1001" y="4857751"/>
            <a:ext cx="7350124" cy="10953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7375" y="5154416"/>
            <a:ext cx="2127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</a:rPr>
              <a:t>Corollary:</a:t>
            </a:r>
            <a:endParaRPr lang="en-US" sz="26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9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Squashed Entanglement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526253"/>
            <a:ext cx="788987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(</a:t>
            </a:r>
            <a:r>
              <a:rPr lang="en-US" sz="2600" dirty="0" err="1" smtClean="0">
                <a:solidFill>
                  <a:srgbClr val="000090"/>
                </a:solidFill>
              </a:rPr>
              <a:t>Christandl</a:t>
            </a:r>
            <a:r>
              <a:rPr lang="en-US" sz="2600" dirty="0" smtClean="0">
                <a:solidFill>
                  <a:srgbClr val="000090"/>
                </a:solidFill>
              </a:rPr>
              <a:t>, Winter ‘04) </a:t>
            </a:r>
            <a:r>
              <a:rPr lang="en-US" sz="2600" b="1" dirty="0" smtClean="0">
                <a:solidFill>
                  <a:srgbClr val="3A793E"/>
                </a:solidFill>
              </a:rPr>
              <a:t>Squashed entanglement</a:t>
            </a:r>
            <a:r>
              <a:rPr lang="en-US" sz="2600" dirty="0" smtClean="0"/>
              <a:t>:</a:t>
            </a:r>
          </a:p>
          <a:p>
            <a:endParaRPr lang="en-US" sz="1000" dirty="0" smtClean="0">
              <a:solidFill>
                <a:srgbClr val="000090"/>
              </a:solidFill>
            </a:endParaRPr>
          </a:p>
          <a:p>
            <a:r>
              <a:rPr lang="en-US" sz="2600" dirty="0" smtClean="0">
                <a:solidFill>
                  <a:srgbClr val="000090"/>
                </a:solidFill>
              </a:rPr>
              <a:t>         </a:t>
            </a:r>
            <a:r>
              <a:rPr lang="en-US" sz="2600" dirty="0" err="1" smtClean="0">
                <a:solidFill>
                  <a:srgbClr val="000090"/>
                </a:solidFill>
              </a:rPr>
              <a:t>E</a:t>
            </a:r>
            <a:r>
              <a:rPr lang="en-US" sz="2600" baseline="-25000" dirty="0" err="1" smtClean="0">
                <a:solidFill>
                  <a:srgbClr val="000090"/>
                </a:solidFill>
              </a:rPr>
              <a:t>sq</a:t>
            </a:r>
            <a:r>
              <a:rPr lang="en-US" sz="2600" dirty="0" smtClean="0">
                <a:solidFill>
                  <a:srgbClr val="000090"/>
                </a:solidFill>
              </a:rPr>
              <a:t>(</a:t>
            </a:r>
            <a:r>
              <a:rPr lang="en-US" sz="2600" dirty="0" err="1" smtClean="0">
                <a:solidFill>
                  <a:srgbClr val="000090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000090"/>
                </a:solidFill>
              </a:rPr>
              <a:t>AB</a:t>
            </a:r>
            <a:r>
              <a:rPr lang="en-US" sz="2600" dirty="0" smtClean="0">
                <a:solidFill>
                  <a:srgbClr val="000090"/>
                </a:solidFill>
              </a:rPr>
              <a:t>) = </a:t>
            </a:r>
            <a:r>
              <a:rPr lang="en-US" sz="2600" dirty="0" err="1" smtClean="0">
                <a:solidFill>
                  <a:srgbClr val="000090"/>
                </a:solidFill>
              </a:rPr>
              <a:t>inf</a:t>
            </a:r>
            <a:r>
              <a:rPr lang="en-US" sz="2600" baseline="-25000" dirty="0" smtClean="0">
                <a:solidFill>
                  <a:srgbClr val="000090"/>
                </a:solidFill>
              </a:rPr>
              <a:t>π</a:t>
            </a:r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3300" dirty="0" smtClean="0">
                <a:solidFill>
                  <a:srgbClr val="000090"/>
                </a:solidFill>
              </a:rPr>
              <a:t>{</a:t>
            </a:r>
            <a:r>
              <a:rPr lang="en-US" sz="2600" dirty="0" smtClean="0">
                <a:solidFill>
                  <a:srgbClr val="000090"/>
                </a:solidFill>
              </a:rPr>
              <a:t>  ½ I(A:B|E)</a:t>
            </a:r>
            <a:r>
              <a:rPr lang="en-US" sz="2600" baseline="-25000" dirty="0" smtClean="0">
                <a:solidFill>
                  <a:srgbClr val="000090"/>
                </a:solidFill>
              </a:rPr>
              <a:t>π</a:t>
            </a:r>
            <a:r>
              <a:rPr lang="en-US" sz="2600" dirty="0" smtClean="0">
                <a:solidFill>
                  <a:srgbClr val="000090"/>
                </a:solidFill>
              </a:rPr>
              <a:t>   :   </a:t>
            </a:r>
            <a:r>
              <a:rPr lang="en-US" sz="2600" dirty="0" err="1" smtClean="0">
                <a:solidFill>
                  <a:srgbClr val="000090"/>
                </a:solidFill>
              </a:rPr>
              <a:t>tr</a:t>
            </a:r>
            <a:r>
              <a:rPr lang="en-US" sz="2600" baseline="-25000" dirty="0" err="1" smtClean="0">
                <a:solidFill>
                  <a:srgbClr val="000090"/>
                </a:solidFill>
              </a:rPr>
              <a:t>E</a:t>
            </a:r>
            <a:r>
              <a:rPr lang="en-US" sz="2600" dirty="0" smtClean="0">
                <a:solidFill>
                  <a:srgbClr val="000090"/>
                </a:solidFill>
              </a:rPr>
              <a:t>(</a:t>
            </a:r>
            <a:r>
              <a:rPr lang="en-US" sz="2600" dirty="0">
                <a:solidFill>
                  <a:srgbClr val="000090"/>
                </a:solidFill>
              </a:rPr>
              <a:t>π</a:t>
            </a:r>
            <a:r>
              <a:rPr lang="en-US" sz="2600" baseline="-25000" dirty="0" smtClean="0">
                <a:solidFill>
                  <a:srgbClr val="000090"/>
                </a:solidFill>
              </a:rPr>
              <a:t>ABE</a:t>
            </a:r>
            <a:r>
              <a:rPr lang="en-US" sz="2600" dirty="0" smtClean="0">
                <a:solidFill>
                  <a:srgbClr val="000090"/>
                </a:solidFill>
              </a:rPr>
              <a:t>) = </a:t>
            </a:r>
            <a:r>
              <a:rPr lang="en-US" sz="2600" dirty="0" err="1">
                <a:solidFill>
                  <a:srgbClr val="000090"/>
                </a:solidFill>
              </a:rPr>
              <a:t>ρ</a:t>
            </a:r>
            <a:r>
              <a:rPr lang="en-US" sz="2600" baseline="-25000" dirty="0" err="1">
                <a:solidFill>
                  <a:srgbClr val="000090"/>
                </a:solidFill>
              </a:rPr>
              <a:t>AB</a:t>
            </a:r>
            <a:r>
              <a:rPr lang="en-US" sz="2600" dirty="0" smtClean="0">
                <a:solidFill>
                  <a:srgbClr val="000090"/>
                </a:solidFill>
              </a:rPr>
              <a:t>  </a:t>
            </a:r>
            <a:r>
              <a:rPr lang="en-US" sz="3300" dirty="0" smtClean="0">
                <a:solidFill>
                  <a:srgbClr val="000090"/>
                </a:solidFill>
              </a:rPr>
              <a:t>}</a:t>
            </a:r>
          </a:p>
          <a:p>
            <a:endParaRPr lang="en-US" sz="2600" dirty="0">
              <a:solidFill>
                <a:srgbClr val="00009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765" y="1526254"/>
            <a:ext cx="8730236" cy="12518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4001" y="2921650"/>
            <a:ext cx="8636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b="1" dirty="0" smtClean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Corollary  </a:t>
            </a:r>
            <a:endParaRPr lang="en-US" sz="2600" b="1" dirty="0">
              <a:solidFill>
                <a:srgbClr val="00009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554603"/>
              </p:ext>
            </p:extLst>
          </p:nvPr>
        </p:nvGraphicFramePr>
        <p:xfrm>
          <a:off x="2260600" y="2881029"/>
          <a:ext cx="47228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7" name="Equation" r:id="rId3" imgW="1905000" imgH="330200" progId="Equation.3">
                  <p:embed/>
                </p:oleObj>
              </mc:Choice>
              <mc:Fallback>
                <p:oleObj name="Equation" r:id="rId3" imgW="19050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0600" y="2881029"/>
                        <a:ext cx="4722813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59765" y="2921650"/>
            <a:ext cx="6983985" cy="8191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4001" y="3712204"/>
            <a:ext cx="831849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</a:rPr>
              <a:t>Proof: </a:t>
            </a:r>
          </a:p>
          <a:p>
            <a:endParaRPr lang="en-US" sz="500" dirty="0" smtClean="0"/>
          </a:p>
          <a:p>
            <a:r>
              <a:rPr lang="en-US" sz="2600" dirty="0" smtClean="0"/>
              <a:t>From </a:t>
            </a:r>
            <a:endParaRPr lang="en-US" sz="2600" b="1" dirty="0" smtClean="0">
              <a:solidFill>
                <a:srgbClr val="000090"/>
              </a:solidFill>
            </a:endParaRP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r>
              <a:rPr lang="en-US" sz="2600" dirty="0" smtClean="0"/>
              <a:t>Follows:</a:t>
            </a:r>
          </a:p>
          <a:p>
            <a:endParaRPr lang="en-US" sz="2600" dirty="0"/>
          </a:p>
          <a:p>
            <a:r>
              <a:rPr lang="en-US" sz="2600" dirty="0" smtClean="0"/>
              <a:t>General two-way LOCC: </a:t>
            </a:r>
            <a:r>
              <a:rPr lang="en-US" sz="2600" dirty="0" smtClean="0">
                <a:solidFill>
                  <a:srgbClr val="EB0000"/>
                </a:solidFill>
              </a:rPr>
              <a:t>monotonicity of squashed entanglement under LOCC </a:t>
            </a:r>
            <a:endParaRPr lang="en-US" sz="2600" dirty="0">
              <a:solidFill>
                <a:srgbClr val="EB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646455"/>
              </p:ext>
            </p:extLst>
          </p:nvPr>
        </p:nvGraphicFramePr>
        <p:xfrm>
          <a:off x="1352550" y="4095750"/>
          <a:ext cx="55499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" name="Equation" r:id="rId5" imgW="2400300" imgH="330200" progId="Equation.3">
                  <p:embed/>
                </p:oleObj>
              </mc:Choice>
              <mc:Fallback>
                <p:oleObj name="Equation" r:id="rId5" imgW="24003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2550" y="4095750"/>
                        <a:ext cx="5549900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04992"/>
              </p:ext>
            </p:extLst>
          </p:nvPr>
        </p:nvGraphicFramePr>
        <p:xfrm>
          <a:off x="1603375" y="4826000"/>
          <a:ext cx="49752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" name="Equation" r:id="rId7" imgW="2006600" imgH="330200" progId="Equation.3">
                  <p:embed/>
                </p:oleObj>
              </mc:Choice>
              <mc:Fallback>
                <p:oleObj name="Equation" r:id="rId7" imgW="20066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3375" y="4826000"/>
                        <a:ext cx="4975225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05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9" y="1085849"/>
            <a:ext cx="8701603" cy="458152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Zoo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0625" y="1748503"/>
            <a:ext cx="619125" cy="458122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0625" y="2206625"/>
            <a:ext cx="619125" cy="458122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30625" y="2664747"/>
            <a:ext cx="619125" cy="458122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0625" y="3122869"/>
            <a:ext cx="619125" cy="458122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30625" y="3628616"/>
            <a:ext cx="619125" cy="458122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0625" y="4086738"/>
            <a:ext cx="619125" cy="458122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30625" y="4544860"/>
            <a:ext cx="619125" cy="458122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0625" y="5002982"/>
            <a:ext cx="619125" cy="458122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84750" y="2206625"/>
            <a:ext cx="635000" cy="458122"/>
          </a:xfrm>
          <a:prstGeom prst="rect">
            <a:avLst/>
          </a:prstGeom>
          <a:solidFill>
            <a:srgbClr val="EB0000">
              <a:alpha val="6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19750" y="4086738"/>
            <a:ext cx="587375" cy="458122"/>
          </a:xfrm>
          <a:prstGeom prst="rect">
            <a:avLst/>
          </a:prstGeom>
          <a:solidFill>
            <a:srgbClr val="EB0000">
              <a:alpha val="7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07125" y="4086738"/>
            <a:ext cx="587375" cy="458122"/>
          </a:xfrm>
          <a:prstGeom prst="rect">
            <a:avLst/>
          </a:prstGeom>
          <a:solidFill>
            <a:srgbClr val="0080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97750" y="2206625"/>
            <a:ext cx="666750" cy="458122"/>
          </a:xfrm>
          <a:prstGeom prst="rect">
            <a:avLst/>
          </a:prstGeom>
          <a:solidFill>
            <a:srgbClr val="0080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8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9" y="1085849"/>
            <a:ext cx="8701603" cy="458152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Zoo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0625" y="1748503"/>
            <a:ext cx="619125" cy="458122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0625" y="2206625"/>
            <a:ext cx="619125" cy="458122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30625" y="2664747"/>
            <a:ext cx="619125" cy="458122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0625" y="3122869"/>
            <a:ext cx="619125" cy="458122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30625" y="3628616"/>
            <a:ext cx="619125" cy="458122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0625" y="4086738"/>
            <a:ext cx="619125" cy="458122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30625" y="4544860"/>
            <a:ext cx="619125" cy="458122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0625" y="5002982"/>
            <a:ext cx="619125" cy="458122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84750" y="2206625"/>
            <a:ext cx="635000" cy="458122"/>
          </a:xfrm>
          <a:prstGeom prst="rect">
            <a:avLst/>
          </a:prstGeom>
          <a:solidFill>
            <a:srgbClr val="EB0000">
              <a:alpha val="6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19750" y="4086738"/>
            <a:ext cx="587375" cy="458122"/>
          </a:xfrm>
          <a:prstGeom prst="rect">
            <a:avLst/>
          </a:prstGeom>
          <a:solidFill>
            <a:srgbClr val="EB0000">
              <a:alpha val="7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07125" y="4086738"/>
            <a:ext cx="587375" cy="458122"/>
          </a:xfrm>
          <a:prstGeom prst="rect">
            <a:avLst/>
          </a:prstGeom>
          <a:solidFill>
            <a:srgbClr val="0080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97750" y="2206625"/>
            <a:ext cx="666750" cy="458122"/>
          </a:xfrm>
          <a:prstGeom prst="rect">
            <a:avLst/>
          </a:prstGeom>
          <a:solidFill>
            <a:srgbClr val="0080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125" y="2206625"/>
            <a:ext cx="3254375" cy="45812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5125" y="5002982"/>
            <a:ext cx="3254375" cy="45812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5125" y="2664747"/>
            <a:ext cx="3254375" cy="45812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5572229"/>
            <a:ext cx="997239" cy="12857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65125" y="1748503"/>
            <a:ext cx="3254375" cy="45812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3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Monogamy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56377"/>
            <a:ext cx="89842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A793E"/>
                </a:solidFill>
              </a:rPr>
              <a:t>Classical correlations are shareable</a:t>
            </a:r>
            <a:r>
              <a:rPr lang="en-US" sz="2600" dirty="0" smtClean="0"/>
              <a:t>:</a:t>
            </a:r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875321"/>
              </p:ext>
            </p:extLst>
          </p:nvPr>
        </p:nvGraphicFramePr>
        <p:xfrm>
          <a:off x="2341563" y="1847423"/>
          <a:ext cx="43656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7" name="Equation" r:id="rId3" imgW="1562100" imgH="393700" progId="Equation.3">
                  <p:embed/>
                </p:oleObj>
              </mc:Choice>
              <mc:Fallback>
                <p:oleObj name="Equation" r:id="rId3" imgW="1562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563" y="1847423"/>
                        <a:ext cx="4365625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50" y="3219341"/>
            <a:ext cx="8515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Def. </a:t>
            </a:r>
            <a:r>
              <a:rPr lang="en-US" sz="2600" dirty="0" err="1" smtClean="0"/>
              <a:t>ρ</a:t>
            </a:r>
            <a:r>
              <a:rPr lang="en-US" sz="2600" baseline="-25000" dirty="0" err="1" smtClean="0"/>
              <a:t>AB</a:t>
            </a:r>
            <a:r>
              <a:rPr lang="en-US" sz="2600" dirty="0" smtClean="0"/>
              <a:t> is </a:t>
            </a:r>
            <a:r>
              <a:rPr lang="en-US" sz="2600" i="1" dirty="0" smtClean="0">
                <a:solidFill>
                  <a:srgbClr val="3A793E"/>
                </a:solidFill>
              </a:rPr>
              <a:t>k</a:t>
            </a:r>
            <a:r>
              <a:rPr lang="en-US" sz="2600" dirty="0" smtClean="0">
                <a:solidFill>
                  <a:srgbClr val="3A793E"/>
                </a:solidFill>
              </a:rPr>
              <a:t>-extendible </a:t>
            </a:r>
            <a:r>
              <a:rPr lang="en-US" sz="2600" dirty="0" smtClean="0"/>
              <a:t>if there is ρ</a:t>
            </a:r>
            <a:r>
              <a:rPr lang="en-US" sz="2600" baseline="-25000" dirty="0" smtClean="0"/>
              <a:t>AB1…</a:t>
            </a:r>
            <a:r>
              <a:rPr lang="en-US" sz="2600" baseline="-25000" dirty="0" err="1" smtClean="0"/>
              <a:t>Bk</a:t>
            </a:r>
            <a:r>
              <a:rPr lang="en-US" sz="2600" dirty="0" smtClean="0"/>
              <a:t>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</a:t>
            </a:r>
            <a:r>
              <a:rPr lang="en-US" sz="2600" dirty="0" err="1" smtClean="0"/>
              <a:t>s.t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for all j in [k] </a:t>
            </a:r>
            <a:r>
              <a:rPr lang="en-US" sz="2600" dirty="0" err="1" smtClean="0">
                <a:solidFill>
                  <a:srgbClr val="000000"/>
                </a:solidFill>
              </a:rPr>
              <a:t>tr</a:t>
            </a:r>
            <a:r>
              <a:rPr lang="en-US" sz="2600" baseline="-25000" dirty="0" smtClean="0">
                <a:solidFill>
                  <a:srgbClr val="000000"/>
                </a:solidFill>
              </a:rPr>
              <a:t>\ </a:t>
            </a:r>
            <a:r>
              <a:rPr lang="en-US" sz="2600" baseline="-25000" dirty="0" err="1" smtClean="0">
                <a:solidFill>
                  <a:srgbClr val="000000"/>
                </a:solidFill>
              </a:rPr>
              <a:t>Bj</a:t>
            </a:r>
            <a:r>
              <a:rPr lang="en-US" sz="2600" baseline="-25000" dirty="0" smtClean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dirty="0"/>
              <a:t>ρ</a:t>
            </a:r>
            <a:r>
              <a:rPr lang="en-US" sz="2600" baseline="-25000" dirty="0"/>
              <a:t>AB1…</a:t>
            </a:r>
            <a:r>
              <a:rPr lang="en-US" sz="2600" baseline="-25000" dirty="0" err="1" smtClean="0"/>
              <a:t>Bk</a:t>
            </a:r>
            <a:r>
              <a:rPr lang="en-US" sz="2600" dirty="0" smtClean="0">
                <a:solidFill>
                  <a:srgbClr val="000000"/>
                </a:solidFill>
              </a:rPr>
              <a:t>) = </a:t>
            </a:r>
            <a:r>
              <a:rPr lang="en-US" sz="2600" dirty="0" err="1"/>
              <a:t>ρ</a:t>
            </a:r>
            <a:r>
              <a:rPr lang="en-US" sz="2600" baseline="-25000" dirty="0" err="1"/>
              <a:t>AB</a:t>
            </a:r>
            <a:r>
              <a:rPr lang="en-US" sz="2600" dirty="0" smtClean="0">
                <a:solidFill>
                  <a:srgbClr val="000090"/>
                </a:solidFill>
              </a:rPr>
              <a:t> </a:t>
            </a:r>
            <a:endParaRPr lang="en-US" sz="2600" dirty="0">
              <a:solidFill>
                <a:srgbClr val="00009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9764" y="3139966"/>
            <a:ext cx="5761611" cy="11747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2184" y="5540057"/>
            <a:ext cx="64188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EB0000"/>
                </a:solidFill>
              </a:rPr>
              <a:t>Separable states are k-extendible for every k. </a:t>
            </a:r>
            <a:endParaRPr lang="en-US" sz="2600" b="1" dirty="0">
              <a:solidFill>
                <a:srgbClr val="EB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05625" y="2746375"/>
            <a:ext cx="1190625" cy="968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905625" y="2898776"/>
            <a:ext cx="1343025" cy="8159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905625" y="3139967"/>
            <a:ext cx="1517650" cy="574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29" idx="1"/>
          </p:cNvCxnSpPr>
          <p:nvPr/>
        </p:nvCxnSpPr>
        <p:spPr>
          <a:xfrm flipV="1">
            <a:off x="6905625" y="3419396"/>
            <a:ext cx="1560258" cy="295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05625" y="3714750"/>
            <a:ext cx="16446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05625" y="3714750"/>
            <a:ext cx="1644650" cy="397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43146" y="3437751"/>
            <a:ext cx="500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EB0000"/>
                </a:solidFill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48624" y="2378929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B0000"/>
                </a:solidFill>
              </a:rPr>
              <a:t>B</a:t>
            </a:r>
            <a:r>
              <a:rPr lang="en-US" sz="2000" baseline="-25000" dirty="0" smtClean="0">
                <a:solidFill>
                  <a:srgbClr val="EB0000"/>
                </a:solidFill>
              </a:rPr>
              <a:t>1</a:t>
            </a:r>
            <a:endParaRPr lang="en-US" sz="2000" dirty="0">
              <a:solidFill>
                <a:srgbClr val="EB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16945" y="2698721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B0000"/>
                </a:solidFill>
              </a:rPr>
              <a:t>B</a:t>
            </a:r>
            <a:r>
              <a:rPr lang="en-US" sz="2000" baseline="-25000" dirty="0">
                <a:solidFill>
                  <a:srgbClr val="EB0000"/>
                </a:solidFill>
              </a:rPr>
              <a:t>2</a:t>
            </a:r>
            <a:endParaRPr lang="en-US" sz="2000" dirty="0">
              <a:solidFill>
                <a:srgbClr val="EB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91525" y="2946232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B0000"/>
                </a:solidFill>
              </a:rPr>
              <a:t>B</a:t>
            </a:r>
            <a:r>
              <a:rPr lang="en-US" sz="2000" baseline="-25000" dirty="0">
                <a:solidFill>
                  <a:srgbClr val="EB0000"/>
                </a:solidFill>
              </a:rPr>
              <a:t>3</a:t>
            </a:r>
            <a:endParaRPr lang="en-US" sz="2000" dirty="0">
              <a:solidFill>
                <a:srgbClr val="EB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65883" y="3219341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B0000"/>
                </a:solidFill>
              </a:rPr>
              <a:t>B</a:t>
            </a:r>
            <a:r>
              <a:rPr lang="en-US" sz="2000" baseline="-25000" dirty="0">
                <a:solidFill>
                  <a:srgbClr val="EB0000"/>
                </a:solidFill>
              </a:rPr>
              <a:t>4</a:t>
            </a:r>
            <a:endParaRPr lang="en-US" sz="2000" dirty="0">
              <a:solidFill>
                <a:srgbClr val="EB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65883" y="3911838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EB0000"/>
                </a:solidFill>
              </a:rPr>
              <a:t>B</a:t>
            </a:r>
            <a:r>
              <a:rPr lang="en-US" sz="2000" baseline="-25000" dirty="0" err="1">
                <a:solidFill>
                  <a:srgbClr val="EB0000"/>
                </a:solidFill>
              </a:rPr>
              <a:t>k</a:t>
            </a:r>
            <a:endParaRPr lang="en-US" sz="2000" dirty="0">
              <a:solidFill>
                <a:srgbClr val="EB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50275" y="3514695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B0000"/>
                </a:solidFill>
              </a:rPr>
              <a:t>…</a:t>
            </a:r>
            <a:endParaRPr lang="en-US" sz="2000" dirty="0">
              <a:solidFill>
                <a:srgbClr val="E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6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Monogamy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150" y="1364643"/>
            <a:ext cx="847725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A793E"/>
                </a:solidFill>
              </a:rPr>
              <a:t>Quantum correlations are non-shareable: </a:t>
            </a:r>
          </a:p>
          <a:p>
            <a:endParaRPr lang="en-US" sz="1100" dirty="0"/>
          </a:p>
          <a:p>
            <a:r>
              <a:rPr lang="en-US" sz="2600" dirty="0" smtClean="0"/>
              <a:t>           </a:t>
            </a:r>
            <a:r>
              <a:rPr lang="en-US" sz="2600" dirty="0" err="1" smtClean="0"/>
              <a:t>ρ</a:t>
            </a:r>
            <a:r>
              <a:rPr lang="en-US" sz="2600" baseline="-25000" dirty="0" err="1" smtClean="0"/>
              <a:t>AB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EB0000"/>
                </a:solidFill>
              </a:rPr>
              <a:t>entangled</a:t>
            </a:r>
            <a:r>
              <a:rPr lang="en-US" sz="2600" dirty="0" smtClean="0"/>
              <a:t> </a:t>
            </a:r>
            <a:r>
              <a:rPr lang="en-US" sz="2600" dirty="0" err="1" smtClean="0"/>
              <a:t>iff</a:t>
            </a:r>
            <a:r>
              <a:rPr lang="en-US" sz="2600" dirty="0"/>
              <a:t>  </a:t>
            </a:r>
            <a:r>
              <a:rPr lang="en-US" sz="2600" dirty="0" err="1"/>
              <a:t>ρ</a:t>
            </a:r>
            <a:r>
              <a:rPr lang="en-US" sz="2600" baseline="-25000" dirty="0" err="1"/>
              <a:t>AB</a:t>
            </a:r>
            <a:r>
              <a:rPr lang="en-US" sz="2600" dirty="0"/>
              <a:t> </a:t>
            </a:r>
            <a:r>
              <a:rPr lang="en-US" sz="2600" dirty="0" smtClean="0">
                <a:solidFill>
                  <a:srgbClr val="EB0000"/>
                </a:solidFill>
              </a:rPr>
              <a:t>not k-extendible</a:t>
            </a:r>
            <a:r>
              <a:rPr lang="en-US" sz="2600" dirty="0" smtClean="0"/>
              <a:t> for some k</a:t>
            </a:r>
          </a:p>
          <a:p>
            <a:endParaRPr lang="en-US" sz="1500" dirty="0" smtClean="0">
              <a:solidFill>
                <a:srgbClr val="000090"/>
              </a:solidFill>
            </a:endParaRPr>
          </a:p>
          <a:p>
            <a:r>
              <a:rPr lang="en-US" sz="2200" dirty="0" smtClean="0"/>
              <a:t>- Follows from: </a:t>
            </a:r>
            <a:r>
              <a:rPr lang="en-US" sz="2200" b="1" dirty="0" smtClean="0">
                <a:solidFill>
                  <a:srgbClr val="3A793E"/>
                </a:solidFill>
              </a:rPr>
              <a:t>Quantum de </a:t>
            </a:r>
            <a:r>
              <a:rPr lang="en-US" sz="2200" b="1" dirty="0" err="1" smtClean="0">
                <a:solidFill>
                  <a:srgbClr val="3A793E"/>
                </a:solidFill>
              </a:rPr>
              <a:t>Finetti</a:t>
            </a:r>
            <a:r>
              <a:rPr lang="en-US" sz="2200" b="1" dirty="0" smtClean="0">
                <a:solidFill>
                  <a:srgbClr val="3A793E"/>
                </a:solidFill>
              </a:rPr>
              <a:t> Theorem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Stormer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69, Hudson &amp; Moody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76, </a:t>
            </a:r>
            <a:r>
              <a:rPr lang="en-US" sz="2200" dirty="0" err="1" smtClean="0">
                <a:solidFill>
                  <a:srgbClr val="000090"/>
                </a:solidFill>
              </a:rPr>
              <a:t>Raggio</a:t>
            </a:r>
            <a:r>
              <a:rPr lang="en-US" sz="2200" dirty="0" smtClean="0">
                <a:solidFill>
                  <a:srgbClr val="000090"/>
                </a:solidFill>
              </a:rPr>
              <a:t> &amp; Werner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89)</a:t>
            </a:r>
          </a:p>
          <a:p>
            <a:endParaRPr lang="en-US" sz="700" dirty="0" smtClean="0">
              <a:solidFill>
                <a:srgbClr val="000090"/>
              </a:solidFill>
            </a:endParaRPr>
          </a:p>
          <a:p>
            <a:endParaRPr lang="en-US" sz="2600" dirty="0">
              <a:solidFill>
                <a:srgbClr val="EB0000"/>
              </a:solidFill>
            </a:endParaRP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311150" y="3690432"/>
            <a:ext cx="8248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E.g.</a:t>
            </a:r>
            <a:r>
              <a:rPr lang="en-US" sz="2600" dirty="0" smtClean="0"/>
              <a:t> - Any pure entangled state is not 2-extendible</a:t>
            </a:r>
          </a:p>
          <a:p>
            <a:r>
              <a:rPr lang="en-US" sz="2600" dirty="0" smtClean="0"/>
              <a:t>        - The </a:t>
            </a:r>
            <a:r>
              <a:rPr lang="en-US" sz="2600" i="1" dirty="0" smtClean="0"/>
              <a:t>d x d </a:t>
            </a:r>
            <a:r>
              <a:rPr lang="en-US" sz="2600" dirty="0" err="1" smtClean="0"/>
              <a:t>antisymmetric</a:t>
            </a:r>
            <a:r>
              <a:rPr lang="en-US" sz="2600" dirty="0" smtClean="0"/>
              <a:t> state is not </a:t>
            </a:r>
            <a:r>
              <a:rPr lang="en-US" sz="2600" i="1" dirty="0" smtClean="0"/>
              <a:t>d</a:t>
            </a:r>
            <a:r>
              <a:rPr lang="en-US" sz="2600" dirty="0" smtClean="0"/>
              <a:t>-extendible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8488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Monogamy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0" y="1231583"/>
            <a:ext cx="84772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A793E"/>
                </a:solidFill>
              </a:rPr>
              <a:t>Quantitative version</a:t>
            </a:r>
            <a:r>
              <a:rPr lang="en-US" sz="2600" dirty="0" smtClean="0"/>
              <a:t>: For any </a:t>
            </a:r>
            <a:r>
              <a:rPr lang="en-US" sz="2600" i="1" dirty="0" smtClean="0"/>
              <a:t>k</a:t>
            </a:r>
            <a:r>
              <a:rPr lang="en-US" sz="2600" dirty="0" smtClean="0"/>
              <a:t>-extendible </a:t>
            </a:r>
            <a:r>
              <a:rPr lang="en-US" sz="2600" dirty="0" err="1" smtClean="0"/>
              <a:t>ρ</a:t>
            </a:r>
            <a:r>
              <a:rPr lang="en-US" sz="2600" baseline="-25000" dirty="0" err="1" smtClean="0"/>
              <a:t>AB</a:t>
            </a:r>
            <a:r>
              <a:rPr lang="en-US" sz="2600" baseline="-25000" dirty="0" smtClean="0"/>
              <a:t>, </a:t>
            </a:r>
            <a:r>
              <a:rPr lang="en-US" sz="2600" dirty="0" smtClean="0"/>
              <a:t>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557740"/>
              </p:ext>
            </p:extLst>
          </p:nvPr>
        </p:nvGraphicFramePr>
        <p:xfrm>
          <a:off x="2517776" y="1725513"/>
          <a:ext cx="3816350" cy="1452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4" name="Equation" r:id="rId3" imgW="1435100" imgH="546100" progId="Equation.3">
                  <p:embed/>
                </p:oleObj>
              </mc:Choice>
              <mc:Fallback>
                <p:oleObj name="Equation" r:id="rId3" imgW="14351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7776" y="1725513"/>
                        <a:ext cx="3816350" cy="1452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85749" y="1231582"/>
            <a:ext cx="8397875" cy="194677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107" y="3184405"/>
            <a:ext cx="885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- Follows from: </a:t>
            </a:r>
            <a:r>
              <a:rPr lang="en-US" sz="2200" b="1" dirty="0" smtClean="0">
                <a:solidFill>
                  <a:srgbClr val="3A793E"/>
                </a:solidFill>
              </a:rPr>
              <a:t>finite quantum </a:t>
            </a:r>
            <a:r>
              <a:rPr lang="en-US" sz="2200" b="1" dirty="0">
                <a:solidFill>
                  <a:srgbClr val="3A793E"/>
                </a:solidFill>
              </a:rPr>
              <a:t>de </a:t>
            </a:r>
            <a:r>
              <a:rPr lang="en-US" sz="2200" b="1" dirty="0" err="1" smtClean="0">
                <a:solidFill>
                  <a:srgbClr val="3A793E"/>
                </a:solidFill>
              </a:rPr>
              <a:t>Finetti</a:t>
            </a:r>
            <a:r>
              <a:rPr lang="en-US" sz="2200" b="1" dirty="0" smtClean="0">
                <a:solidFill>
                  <a:srgbClr val="3A793E"/>
                </a:solidFill>
              </a:rPr>
              <a:t> Theorem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König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Mitchson</a:t>
            </a:r>
            <a:r>
              <a:rPr lang="en-US" sz="2200" dirty="0" smtClean="0">
                <a:solidFill>
                  <a:srgbClr val="000090"/>
                </a:solidFill>
              </a:rPr>
              <a:t>, Renner ‘05)</a:t>
            </a:r>
            <a:r>
              <a:rPr lang="en-US" sz="2200" b="1" dirty="0" smtClean="0">
                <a:solidFill>
                  <a:srgbClr val="3A793E"/>
                </a:solidFill>
              </a:rPr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0825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Monogamy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0" y="1231583"/>
            <a:ext cx="84772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A793E"/>
                </a:solidFill>
              </a:rPr>
              <a:t>Quantitative version</a:t>
            </a:r>
            <a:r>
              <a:rPr lang="en-US" sz="2600" dirty="0" smtClean="0"/>
              <a:t>: For any </a:t>
            </a:r>
            <a:r>
              <a:rPr lang="en-US" sz="2600" i="1" dirty="0" smtClean="0"/>
              <a:t>k</a:t>
            </a:r>
            <a:r>
              <a:rPr lang="en-US" sz="2600" dirty="0" smtClean="0"/>
              <a:t>-extendible </a:t>
            </a:r>
            <a:r>
              <a:rPr lang="en-US" sz="2600" dirty="0" err="1" smtClean="0"/>
              <a:t>ρ</a:t>
            </a:r>
            <a:r>
              <a:rPr lang="en-US" sz="2600" baseline="-25000" dirty="0" err="1" smtClean="0"/>
              <a:t>AB</a:t>
            </a:r>
            <a:r>
              <a:rPr lang="en-US" sz="2600" baseline="-25000" dirty="0" smtClean="0"/>
              <a:t>, </a:t>
            </a:r>
            <a:r>
              <a:rPr lang="en-US" sz="2600" dirty="0" smtClean="0"/>
              <a:t>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616619"/>
              </p:ext>
            </p:extLst>
          </p:nvPr>
        </p:nvGraphicFramePr>
        <p:xfrm>
          <a:off x="2517776" y="1725513"/>
          <a:ext cx="3816350" cy="1452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2" name="Equation" r:id="rId3" imgW="1435100" imgH="546100" progId="Equation.3">
                  <p:embed/>
                </p:oleObj>
              </mc:Choice>
              <mc:Fallback>
                <p:oleObj name="Equation" r:id="rId3" imgW="14351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7776" y="1725513"/>
                        <a:ext cx="3816350" cy="1452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85749" y="1231582"/>
            <a:ext cx="8397875" cy="194677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107" y="3184405"/>
            <a:ext cx="885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- Follows from: </a:t>
            </a:r>
            <a:r>
              <a:rPr lang="en-US" sz="2200" b="1" dirty="0" smtClean="0">
                <a:solidFill>
                  <a:srgbClr val="3A793E"/>
                </a:solidFill>
              </a:rPr>
              <a:t>finite quantum </a:t>
            </a:r>
            <a:r>
              <a:rPr lang="en-US" sz="2200" b="1" dirty="0">
                <a:solidFill>
                  <a:srgbClr val="3A793E"/>
                </a:solidFill>
              </a:rPr>
              <a:t>de </a:t>
            </a:r>
            <a:r>
              <a:rPr lang="en-US" sz="2200" b="1" dirty="0" err="1" smtClean="0">
                <a:solidFill>
                  <a:srgbClr val="3A793E"/>
                </a:solidFill>
              </a:rPr>
              <a:t>Finetti</a:t>
            </a:r>
            <a:r>
              <a:rPr lang="en-US" sz="2200" b="1" dirty="0" smtClean="0">
                <a:solidFill>
                  <a:srgbClr val="3A793E"/>
                </a:solidFill>
              </a:rPr>
              <a:t> Theorem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König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Mitchson</a:t>
            </a:r>
            <a:r>
              <a:rPr lang="en-US" sz="2200" dirty="0" smtClean="0">
                <a:solidFill>
                  <a:srgbClr val="000090"/>
                </a:solidFill>
              </a:rPr>
              <a:t>, Renner ‘05)</a:t>
            </a:r>
            <a:r>
              <a:rPr lang="en-US" sz="2200" b="1" dirty="0" smtClean="0">
                <a:solidFill>
                  <a:srgbClr val="3A793E"/>
                </a:solidFill>
              </a:rPr>
              <a:t> 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61950" y="4116235"/>
            <a:ext cx="8248650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A793E"/>
                </a:solidFill>
              </a:rPr>
              <a:t>Close to optimal: </a:t>
            </a:r>
          </a:p>
          <a:p>
            <a:r>
              <a:rPr lang="en-US" sz="2600" dirty="0" smtClean="0"/>
              <a:t>there is a state </a:t>
            </a:r>
            <a:r>
              <a:rPr lang="en-US" sz="2600" dirty="0" err="1" smtClean="0"/>
              <a:t>ρ</a:t>
            </a:r>
            <a:r>
              <a:rPr lang="en-US" sz="2600" baseline="-25000" dirty="0" err="1" smtClean="0"/>
              <a:t>AB</a:t>
            </a:r>
            <a:r>
              <a:rPr lang="en-US" sz="2600" dirty="0"/>
              <a:t> </a:t>
            </a:r>
            <a:r>
              <a:rPr lang="en-US" sz="2600" dirty="0" smtClean="0"/>
              <a:t>   </a:t>
            </a:r>
            <a:r>
              <a:rPr lang="en-US" sz="2600" dirty="0" err="1" smtClean="0"/>
              <a:t>s.t.</a:t>
            </a:r>
            <a:endParaRPr lang="en-US" sz="2600" dirty="0" smtClean="0"/>
          </a:p>
          <a:p>
            <a:endParaRPr lang="en-US" sz="500" baseline="-25000" dirty="0" smtClean="0"/>
          </a:p>
          <a:p>
            <a:r>
              <a:rPr lang="en-US" sz="2200" dirty="0" smtClean="0"/>
              <a:t>(guess which? </a:t>
            </a:r>
            <a:r>
              <a:rPr lang="en-US" sz="2200" dirty="0" smtClean="0">
                <a:sym typeface="Wingdings"/>
              </a:rPr>
              <a:t></a:t>
            </a:r>
            <a:r>
              <a:rPr lang="en-US" sz="2200" dirty="0" smtClean="0"/>
              <a:t>)  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61950" y="5608485"/>
            <a:ext cx="8248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For </a:t>
            </a:r>
            <a:r>
              <a:rPr lang="en-US" sz="2600" dirty="0" smtClean="0">
                <a:solidFill>
                  <a:srgbClr val="3A793E"/>
                </a:solidFill>
              </a:rPr>
              <a:t>other norms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200" dirty="0" smtClean="0">
                <a:solidFill>
                  <a:srgbClr val="000000"/>
                </a:solidFill>
              </a:rPr>
              <a:t>||*||</a:t>
            </a:r>
            <a:r>
              <a:rPr lang="en-US" sz="2200" baseline="-25000" dirty="0" smtClean="0">
                <a:solidFill>
                  <a:srgbClr val="000000"/>
                </a:solidFill>
              </a:rPr>
              <a:t>2,</a:t>
            </a:r>
            <a:r>
              <a:rPr lang="en-US" sz="2200" dirty="0" smtClean="0">
                <a:solidFill>
                  <a:srgbClr val="000000"/>
                </a:solidFill>
              </a:rPr>
              <a:t> ||*||</a:t>
            </a:r>
            <a:r>
              <a:rPr lang="en-US" sz="2200" baseline="-25000" dirty="0" smtClean="0">
                <a:solidFill>
                  <a:srgbClr val="000000"/>
                </a:solidFill>
              </a:rPr>
              <a:t>LOCC</a:t>
            </a:r>
            <a:r>
              <a:rPr lang="en-US" sz="2200" dirty="0" smtClean="0">
                <a:solidFill>
                  <a:srgbClr val="000000"/>
                </a:solidFill>
              </a:rPr>
              <a:t>, …</a:t>
            </a:r>
            <a:r>
              <a:rPr lang="en-US" sz="2600" dirty="0" smtClean="0">
                <a:solidFill>
                  <a:srgbClr val="000000"/>
                </a:solidFill>
              </a:rPr>
              <a:t>) no better bound known. </a:t>
            </a:r>
            <a:endParaRPr lang="en-US" sz="2600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05870"/>
              </p:ext>
            </p:extLst>
          </p:nvPr>
        </p:nvGraphicFramePr>
        <p:xfrm>
          <a:off x="3917950" y="4049262"/>
          <a:ext cx="383381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3" name="Equation" r:id="rId5" imgW="1371600" imgH="482600" progId="Equation.3">
                  <p:embed/>
                </p:oleObj>
              </mc:Choice>
              <mc:Fallback>
                <p:oleObj name="Equation" r:id="rId5" imgW="1371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7950" y="4049262"/>
                        <a:ext cx="3833813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17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Mutual Information </a:t>
            </a:r>
            <a:r>
              <a:rPr lang="en-GB" sz="40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 Conditional Mutual Information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764" y="1513708"/>
            <a:ext cx="89842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</a:rPr>
              <a:t>Mutual Information:</a:t>
            </a:r>
            <a:r>
              <a:rPr lang="en-US" sz="2600" dirty="0"/>
              <a:t> </a:t>
            </a:r>
            <a:r>
              <a:rPr lang="en-US" sz="2600" dirty="0" smtClean="0"/>
              <a:t>Measures the correlations of </a:t>
            </a:r>
            <a:r>
              <a:rPr lang="en-US" sz="2600" b="1" dirty="0" smtClean="0">
                <a:solidFill>
                  <a:srgbClr val="3A793E"/>
                </a:solidFill>
              </a:rPr>
              <a:t>A</a:t>
            </a:r>
            <a:r>
              <a:rPr lang="en-US" sz="2600" dirty="0" smtClean="0"/>
              <a:t> and </a:t>
            </a:r>
            <a:r>
              <a:rPr lang="en-US" sz="2600" b="1" dirty="0" smtClean="0">
                <a:solidFill>
                  <a:srgbClr val="3A793E"/>
                </a:solidFill>
              </a:rPr>
              <a:t>B</a:t>
            </a:r>
            <a:r>
              <a:rPr lang="en-US" sz="2600" dirty="0" smtClean="0"/>
              <a:t> in </a:t>
            </a:r>
            <a:r>
              <a:rPr lang="en-US" sz="2600" b="1" dirty="0" err="1" smtClean="0">
                <a:solidFill>
                  <a:srgbClr val="3A793E"/>
                </a:solidFill>
              </a:rPr>
              <a:t>ρ</a:t>
            </a:r>
            <a:r>
              <a:rPr lang="en-US" sz="2600" b="1" baseline="-25000" dirty="0" err="1" smtClean="0">
                <a:solidFill>
                  <a:srgbClr val="3A793E"/>
                </a:solidFill>
              </a:rPr>
              <a:t>AB</a:t>
            </a:r>
            <a:endParaRPr lang="en-US" sz="2600" b="1" dirty="0" smtClean="0">
              <a:solidFill>
                <a:srgbClr val="3A793E"/>
              </a:solidFill>
            </a:endParaRPr>
          </a:p>
          <a:p>
            <a:endParaRPr lang="en-US" sz="1400" dirty="0" smtClean="0"/>
          </a:p>
          <a:p>
            <a:r>
              <a:rPr lang="en-US" sz="2600" dirty="0" smtClean="0"/>
              <a:t>                              I(A:B)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:= S(A)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+ S(B)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– S(AB)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</a:t>
            </a:r>
            <a:endParaRPr lang="en-US" sz="2600" baseline="-25000" dirty="0" smtClean="0"/>
          </a:p>
          <a:p>
            <a:endParaRPr lang="en-US" sz="1400" dirty="0" smtClean="0"/>
          </a:p>
          <a:p>
            <a:r>
              <a:rPr lang="en-US" sz="2600" b="1" dirty="0" smtClean="0">
                <a:solidFill>
                  <a:srgbClr val="000090"/>
                </a:solidFill>
              </a:rPr>
              <a:t>Always positive: </a:t>
            </a:r>
            <a:r>
              <a:rPr lang="en-US" sz="2600" dirty="0" smtClean="0"/>
              <a:t>I(A:B)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≥ 0  (</a:t>
            </a:r>
            <a:r>
              <a:rPr lang="en-US" sz="2600" dirty="0" err="1" smtClean="0"/>
              <a:t>subadditivity</a:t>
            </a:r>
            <a:r>
              <a:rPr lang="en-US" sz="2600" dirty="0" smtClean="0"/>
              <a:t> of entropy)</a:t>
            </a:r>
          </a:p>
          <a:p>
            <a:endParaRPr lang="en-US" sz="1400" b="1" dirty="0">
              <a:solidFill>
                <a:srgbClr val="000090"/>
              </a:solidFill>
            </a:endParaRPr>
          </a:p>
          <a:p>
            <a:endParaRPr lang="en-US" sz="1500" dirty="0" smtClean="0"/>
          </a:p>
          <a:p>
            <a:endParaRPr lang="en-US" sz="1500" dirty="0"/>
          </a:p>
          <a:p>
            <a:endParaRPr lang="en-US" sz="1500" dirty="0" smtClean="0"/>
          </a:p>
          <a:p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12071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Exponentially Improved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type bound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0" y="1464495"/>
            <a:ext cx="86296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Corollary  </a:t>
            </a:r>
            <a:r>
              <a:rPr lang="en-US" sz="2600" dirty="0" smtClean="0"/>
              <a:t>For any </a:t>
            </a:r>
            <a:r>
              <a:rPr lang="en-US" sz="2600" i="1" dirty="0" smtClean="0">
                <a:solidFill>
                  <a:srgbClr val="3A793E"/>
                </a:solidFill>
              </a:rPr>
              <a:t>k</a:t>
            </a:r>
            <a:r>
              <a:rPr lang="en-US" sz="2600" dirty="0" smtClean="0">
                <a:solidFill>
                  <a:srgbClr val="3A793E"/>
                </a:solidFill>
              </a:rPr>
              <a:t>-extendible </a:t>
            </a:r>
            <a:r>
              <a:rPr lang="en-US" sz="2600" dirty="0" err="1" smtClean="0">
                <a:solidFill>
                  <a:srgbClr val="3A793E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3A793E"/>
                </a:solidFill>
              </a:rPr>
              <a:t>AB</a:t>
            </a:r>
            <a:r>
              <a:rPr lang="en-US" sz="2600" dirty="0" smtClean="0"/>
              <a:t>, with||*|| equals ||*||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or ||*||</a:t>
            </a:r>
            <a:r>
              <a:rPr lang="en-US" sz="2600" baseline="-25000" dirty="0" smtClean="0"/>
              <a:t>LOCC</a:t>
            </a:r>
            <a:r>
              <a:rPr lang="en-US" sz="2600" dirty="0" smtClean="0"/>
              <a:t>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185584"/>
              </p:ext>
            </p:extLst>
          </p:nvPr>
        </p:nvGraphicFramePr>
        <p:xfrm>
          <a:off x="2097088" y="2090738"/>
          <a:ext cx="4471987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8" name="Equation" r:id="rId3" imgW="1600200" imgH="558800" progId="Equation.3">
                  <p:embed/>
                </p:oleObj>
              </mc:Choice>
              <mc:Fallback>
                <p:oleObj name="Equation" r:id="rId3" imgW="16002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7088" y="2090738"/>
                        <a:ext cx="4471987" cy="156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0114" y="4432300"/>
            <a:ext cx="8190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Bound proportional to the (square root) of </a:t>
            </a:r>
            <a:r>
              <a:rPr lang="en-US" sz="2600" dirty="0" smtClean="0">
                <a:solidFill>
                  <a:srgbClr val="000000"/>
                </a:solidFill>
              </a:rPr>
              <a:t>the</a:t>
            </a:r>
            <a:r>
              <a:rPr lang="en-US" sz="2600" dirty="0" smtClean="0">
                <a:solidFill>
                  <a:srgbClr val="3A793E"/>
                </a:solidFill>
              </a:rPr>
              <a:t> number of </a:t>
            </a:r>
            <a:r>
              <a:rPr lang="en-US" sz="2600" dirty="0" err="1" smtClean="0">
                <a:solidFill>
                  <a:srgbClr val="3A793E"/>
                </a:solidFill>
              </a:rPr>
              <a:t>qubits</a:t>
            </a:r>
            <a:r>
              <a:rPr lang="en-US" sz="2600" dirty="0" smtClean="0">
                <a:solidFill>
                  <a:srgbClr val="3A793E"/>
                </a:solidFill>
              </a:rPr>
              <a:t>: </a:t>
            </a:r>
            <a:r>
              <a:rPr lang="en-US" sz="2600" dirty="0" smtClean="0">
                <a:solidFill>
                  <a:srgbClr val="EB0000"/>
                </a:solidFill>
              </a:rPr>
              <a:t>exponential improvement over previous bound</a:t>
            </a:r>
            <a:endParaRPr lang="en-US" sz="2600" dirty="0">
              <a:solidFill>
                <a:srgbClr val="EB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850" y="1357078"/>
            <a:ext cx="8629650" cy="226779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Exponentially Improved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type bound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592" y="3784555"/>
            <a:ext cx="8856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Proof: </a:t>
            </a:r>
            <a:r>
              <a:rPr lang="en-US" sz="2600" dirty="0" err="1" smtClean="0"/>
              <a:t>E</a:t>
            </a:r>
            <a:r>
              <a:rPr lang="en-US" sz="2600" baseline="-25000" dirty="0" err="1" smtClean="0"/>
              <a:t>sq</a:t>
            </a:r>
            <a:r>
              <a:rPr lang="en-US" sz="2600" dirty="0" smtClean="0"/>
              <a:t> satisfies </a:t>
            </a:r>
            <a:r>
              <a:rPr lang="en-US" sz="2600" dirty="0" smtClean="0">
                <a:solidFill>
                  <a:srgbClr val="008000"/>
                </a:solidFill>
              </a:rPr>
              <a:t>monogamy relation </a:t>
            </a:r>
            <a:r>
              <a:rPr lang="en-US" sz="2200" dirty="0">
                <a:solidFill>
                  <a:srgbClr val="000090"/>
                </a:solidFill>
              </a:rPr>
              <a:t>(</a:t>
            </a:r>
            <a:r>
              <a:rPr lang="en-US" sz="2200" dirty="0" err="1">
                <a:solidFill>
                  <a:srgbClr val="000090"/>
                </a:solidFill>
              </a:rPr>
              <a:t>Koashi</a:t>
            </a:r>
            <a:r>
              <a:rPr lang="en-US" sz="2200" dirty="0">
                <a:solidFill>
                  <a:srgbClr val="000090"/>
                </a:solidFill>
              </a:rPr>
              <a:t>, Winter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05)</a:t>
            </a:r>
          </a:p>
          <a:p>
            <a:endParaRPr lang="en-US" sz="2600" dirty="0">
              <a:solidFill>
                <a:srgbClr val="008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660910"/>
              </p:ext>
            </p:extLst>
          </p:nvPr>
        </p:nvGraphicFramePr>
        <p:xfrm>
          <a:off x="2097088" y="4561822"/>
          <a:ext cx="4918075" cy="566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8" name="Equation" r:id="rId3" imgW="1981200" imgH="228600" progId="Equation.3">
                  <p:embed/>
                </p:oleObj>
              </mc:Choice>
              <mc:Fallback>
                <p:oleObj name="Equation" r:id="rId3" imgW="1981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7088" y="4561822"/>
                        <a:ext cx="4918075" cy="566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3850" y="5213308"/>
            <a:ext cx="67659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For </a:t>
            </a:r>
            <a:r>
              <a:rPr lang="en-US" sz="2600" dirty="0" err="1" smtClean="0"/>
              <a:t>ρ</a:t>
            </a:r>
            <a:r>
              <a:rPr lang="en-US" sz="2600" baseline="-25000" dirty="0" err="1" smtClean="0"/>
              <a:t>AB</a:t>
            </a:r>
            <a:r>
              <a:rPr lang="en-US" sz="2600" dirty="0" smtClean="0"/>
              <a:t> </a:t>
            </a:r>
            <a:r>
              <a:rPr lang="en-US" sz="2600" i="1" dirty="0" smtClean="0"/>
              <a:t>k</a:t>
            </a:r>
            <a:r>
              <a:rPr lang="en-US" sz="2600" dirty="0" smtClean="0"/>
              <a:t>-extendible: </a:t>
            </a:r>
            <a:endParaRPr lang="en-US" sz="26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469751"/>
              </p:ext>
            </p:extLst>
          </p:nvPr>
        </p:nvGraphicFramePr>
        <p:xfrm>
          <a:off x="513291" y="5842900"/>
          <a:ext cx="80391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9" name="Equation" r:id="rId5" imgW="3238500" imgH="330200" progId="Equation.3">
                  <p:embed/>
                </p:oleObj>
              </mc:Choice>
              <mc:Fallback>
                <p:oleObj name="Equation" r:id="rId5" imgW="32385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291" y="5842900"/>
                        <a:ext cx="80391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3850" y="1464495"/>
            <a:ext cx="86296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Corollary  </a:t>
            </a:r>
            <a:r>
              <a:rPr lang="en-US" sz="2600" dirty="0" smtClean="0"/>
              <a:t>For any </a:t>
            </a:r>
            <a:r>
              <a:rPr lang="en-US" sz="2600" i="1" dirty="0" smtClean="0">
                <a:solidFill>
                  <a:srgbClr val="3A793E"/>
                </a:solidFill>
              </a:rPr>
              <a:t>k</a:t>
            </a:r>
            <a:r>
              <a:rPr lang="en-US" sz="2600" dirty="0" smtClean="0">
                <a:solidFill>
                  <a:srgbClr val="3A793E"/>
                </a:solidFill>
              </a:rPr>
              <a:t>-extendible </a:t>
            </a:r>
            <a:r>
              <a:rPr lang="en-US" sz="2600" dirty="0" err="1" smtClean="0">
                <a:solidFill>
                  <a:srgbClr val="3A793E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3A793E"/>
                </a:solidFill>
              </a:rPr>
              <a:t>AB</a:t>
            </a:r>
            <a:r>
              <a:rPr lang="en-US" sz="2600" dirty="0" smtClean="0"/>
              <a:t>, with||*|| equals ||*||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or ||*||</a:t>
            </a:r>
            <a:r>
              <a:rPr lang="en-US" sz="2600" baseline="-25000" dirty="0" smtClean="0"/>
              <a:t>LOCC</a:t>
            </a:r>
            <a:r>
              <a:rPr lang="en-US" sz="2600" dirty="0" smtClean="0"/>
              <a:t>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854090"/>
              </p:ext>
            </p:extLst>
          </p:nvPr>
        </p:nvGraphicFramePr>
        <p:xfrm>
          <a:off x="2097088" y="2090738"/>
          <a:ext cx="4471987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0" name="Equation" r:id="rId7" imgW="1600200" imgH="558800" progId="Equation.3">
                  <p:embed/>
                </p:oleObj>
              </mc:Choice>
              <mc:Fallback>
                <p:oleObj name="Equation" r:id="rId7" imgW="16002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97088" y="2090738"/>
                        <a:ext cx="4471987" cy="156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23850" y="1357078"/>
            <a:ext cx="8629650" cy="226779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3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Exponentially Improved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type bound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850" y="3837860"/>
            <a:ext cx="80327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(</a:t>
            </a:r>
            <a:r>
              <a:rPr lang="en-US" sz="2600" dirty="0" smtClean="0">
                <a:solidFill>
                  <a:srgbClr val="008000"/>
                </a:solidFill>
              </a:rPr>
              <a:t>Close-to-Optimal</a:t>
            </a:r>
            <a:r>
              <a:rPr lang="en-US" sz="2600" dirty="0" smtClean="0"/>
              <a:t>) There is </a:t>
            </a:r>
            <a:r>
              <a:rPr lang="en-US" sz="2600" i="1" dirty="0" smtClean="0"/>
              <a:t>k</a:t>
            </a:r>
            <a:r>
              <a:rPr lang="en-US" sz="2600" dirty="0" smtClean="0"/>
              <a:t>-extendible state </a:t>
            </a:r>
            <a:r>
              <a:rPr lang="en-US" sz="2600" dirty="0" err="1" smtClean="0"/>
              <a:t>ρ</a:t>
            </a:r>
            <a:r>
              <a:rPr lang="en-US" sz="2600" baseline="-25000" dirty="0" err="1" smtClean="0"/>
              <a:t>AB</a:t>
            </a:r>
            <a:r>
              <a:rPr lang="en-US" sz="2600" dirty="0" smtClean="0"/>
              <a:t> </a:t>
            </a:r>
            <a:r>
              <a:rPr lang="en-US" sz="2600" dirty="0" err="1" smtClean="0"/>
              <a:t>s.t.</a:t>
            </a:r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531458"/>
              </p:ext>
            </p:extLst>
          </p:nvPr>
        </p:nvGraphicFramePr>
        <p:xfrm>
          <a:off x="2325686" y="4536678"/>
          <a:ext cx="4415339" cy="1190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8" name="Equation" r:id="rId3" imgW="1790700" imgH="482600" progId="Equation.3">
                  <p:embed/>
                </p:oleObj>
              </mc:Choice>
              <mc:Fallback>
                <p:oleObj name="Equation" r:id="rId3" imgW="1790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5686" y="4536678"/>
                        <a:ext cx="4415339" cy="1190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3850" y="1464495"/>
            <a:ext cx="86296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Corollary  </a:t>
            </a:r>
            <a:r>
              <a:rPr lang="en-US" sz="2600" dirty="0" smtClean="0"/>
              <a:t>For any </a:t>
            </a:r>
            <a:r>
              <a:rPr lang="en-US" sz="2600" i="1" dirty="0" smtClean="0">
                <a:solidFill>
                  <a:srgbClr val="3A793E"/>
                </a:solidFill>
              </a:rPr>
              <a:t>k</a:t>
            </a:r>
            <a:r>
              <a:rPr lang="en-US" sz="2600" dirty="0" smtClean="0">
                <a:solidFill>
                  <a:srgbClr val="3A793E"/>
                </a:solidFill>
              </a:rPr>
              <a:t>-extendible </a:t>
            </a:r>
            <a:r>
              <a:rPr lang="en-US" sz="2600" dirty="0" err="1" smtClean="0">
                <a:solidFill>
                  <a:srgbClr val="3A793E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3A793E"/>
                </a:solidFill>
              </a:rPr>
              <a:t>AB</a:t>
            </a:r>
            <a:r>
              <a:rPr lang="en-US" sz="2600" dirty="0" smtClean="0"/>
              <a:t>, with||*|| equals ||*||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or ||*||</a:t>
            </a:r>
            <a:r>
              <a:rPr lang="en-US" sz="2600" baseline="-25000" dirty="0" smtClean="0"/>
              <a:t>LOCC</a:t>
            </a:r>
            <a:r>
              <a:rPr lang="en-US" sz="2600" dirty="0" smtClean="0"/>
              <a:t>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854090"/>
              </p:ext>
            </p:extLst>
          </p:nvPr>
        </p:nvGraphicFramePr>
        <p:xfrm>
          <a:off x="2097088" y="2090738"/>
          <a:ext cx="4471987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9" name="Equation" r:id="rId5" imgW="1600200" imgH="558800" progId="Equation.3">
                  <p:embed/>
                </p:oleObj>
              </mc:Choice>
              <mc:Fallback>
                <p:oleObj name="Equation" r:id="rId5" imgW="16002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7088" y="2090738"/>
                        <a:ext cx="4471987" cy="156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323850" y="1357078"/>
            <a:ext cx="8629650" cy="226779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Exponentially Improved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type bound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2" y="1562821"/>
            <a:ext cx="7935913" cy="52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1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separability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problem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25" y="1471504"/>
            <a:ext cx="85407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When is </a:t>
            </a:r>
            <a:r>
              <a:rPr lang="en-US" sz="3000" dirty="0" err="1" smtClean="0">
                <a:solidFill>
                  <a:srgbClr val="FF0000"/>
                </a:solidFill>
              </a:rPr>
              <a:t>ρ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3000" dirty="0" smtClean="0">
                <a:solidFill>
                  <a:srgbClr val="FF0000"/>
                </a:solidFill>
              </a:rPr>
              <a:t> entangled? </a:t>
            </a:r>
          </a:p>
          <a:p>
            <a:endParaRPr lang="en-US" sz="500" dirty="0" smtClean="0">
              <a:solidFill>
                <a:srgbClr val="3A793E"/>
              </a:solidFill>
            </a:endParaRPr>
          </a:p>
          <a:p>
            <a:r>
              <a:rPr lang="en-US" sz="2600" dirty="0" smtClean="0">
                <a:solidFill>
                  <a:srgbClr val="3A793E"/>
                </a:solidFill>
              </a:rPr>
              <a:t>    - Decide if </a:t>
            </a:r>
            <a:r>
              <a:rPr lang="en-US" sz="2600" dirty="0" err="1">
                <a:solidFill>
                  <a:srgbClr val="3A793E"/>
                </a:solidFill>
              </a:rPr>
              <a:t>ρ</a:t>
            </a:r>
            <a:r>
              <a:rPr lang="en-US" sz="2600" baseline="-25000" dirty="0" err="1">
                <a:solidFill>
                  <a:srgbClr val="3A793E"/>
                </a:solidFill>
              </a:rPr>
              <a:t>AB</a:t>
            </a:r>
            <a:r>
              <a:rPr lang="en-US" sz="2600" dirty="0" smtClean="0">
                <a:solidFill>
                  <a:srgbClr val="3A793E"/>
                </a:solidFill>
              </a:rPr>
              <a:t> is separable or </a:t>
            </a:r>
            <a:r>
              <a:rPr lang="en-US" sz="2600" dirty="0" err="1" smtClean="0">
                <a:solidFill>
                  <a:srgbClr val="3A793E"/>
                </a:solidFill>
              </a:rPr>
              <a:t>ε</a:t>
            </a:r>
            <a:r>
              <a:rPr lang="en-US" sz="2600" dirty="0" smtClean="0">
                <a:solidFill>
                  <a:srgbClr val="3A793E"/>
                </a:solidFill>
              </a:rPr>
              <a:t>-away from separable</a:t>
            </a:r>
          </a:p>
          <a:p>
            <a:endParaRPr lang="en-US" sz="3000" dirty="0">
              <a:solidFill>
                <a:srgbClr val="3A793E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Beautiful theory behind it (PPT, entanglement witnesses, symmetric extensions, </a:t>
            </a:r>
            <a:r>
              <a:rPr lang="en-US" sz="2600" dirty="0" err="1" smtClean="0">
                <a:solidFill>
                  <a:srgbClr val="000000"/>
                </a:solidFill>
              </a:rPr>
              <a:t>etc</a:t>
            </a:r>
            <a:r>
              <a:rPr lang="en-US" sz="2600" dirty="0" smtClean="0">
                <a:solidFill>
                  <a:srgbClr val="000000"/>
                </a:solidFill>
              </a:rPr>
              <a:t>) </a:t>
            </a: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Horribly expensive algorithms</a:t>
            </a:r>
          </a:p>
          <a:p>
            <a:endParaRPr lang="en-US" sz="1100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State-of-the-art: </a:t>
            </a:r>
            <a:r>
              <a:rPr lang="en-US" sz="4000" b="1" dirty="0" smtClean="0">
                <a:solidFill>
                  <a:srgbClr val="3A793E"/>
                </a:solidFill>
              </a:rPr>
              <a:t>2</a:t>
            </a:r>
            <a:r>
              <a:rPr lang="en-US" sz="4000" b="1" baseline="30000" dirty="0" smtClean="0">
                <a:solidFill>
                  <a:srgbClr val="3A793E"/>
                </a:solidFill>
              </a:rPr>
              <a:t>O(|</a:t>
            </a:r>
            <a:r>
              <a:rPr lang="en-US" sz="4000" b="1" baseline="30000" dirty="0" err="1" smtClean="0">
                <a:solidFill>
                  <a:srgbClr val="3A793E"/>
                </a:solidFill>
              </a:rPr>
              <a:t>A|log</a:t>
            </a:r>
            <a:r>
              <a:rPr lang="en-US" sz="4000" b="1" baseline="30000" dirty="0">
                <a:solidFill>
                  <a:srgbClr val="3A793E"/>
                </a:solidFill>
              </a:rPr>
              <a:t> </a:t>
            </a:r>
            <a:r>
              <a:rPr lang="en-US" sz="4000" b="1" baseline="30000" dirty="0" smtClean="0">
                <a:solidFill>
                  <a:srgbClr val="3A793E"/>
                </a:solidFill>
              </a:rPr>
              <a:t>(1/</a:t>
            </a:r>
            <a:r>
              <a:rPr lang="en-US" sz="4000" b="1" baseline="30000" dirty="0" err="1" smtClean="0">
                <a:solidFill>
                  <a:srgbClr val="3A793E"/>
                </a:solidFill>
              </a:rPr>
              <a:t>ε</a:t>
            </a:r>
            <a:r>
              <a:rPr lang="en-US" sz="4000" b="1" baseline="30000" dirty="0" smtClean="0">
                <a:solidFill>
                  <a:srgbClr val="3A793E"/>
                </a:solidFill>
              </a:rPr>
              <a:t>))</a:t>
            </a:r>
            <a:r>
              <a:rPr lang="en-US" sz="3000" baseline="30000" dirty="0" smtClean="0">
                <a:solidFill>
                  <a:srgbClr val="3A793E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time complexity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                             </a:t>
            </a:r>
            <a:r>
              <a:rPr lang="en-US" sz="2600" dirty="0" smtClean="0">
                <a:solidFill>
                  <a:srgbClr val="000090"/>
                </a:solidFill>
              </a:rPr>
              <a:t>(Doherty, </a:t>
            </a:r>
            <a:r>
              <a:rPr lang="en-US" sz="2600" dirty="0" err="1" smtClean="0">
                <a:solidFill>
                  <a:srgbClr val="000090"/>
                </a:solidFill>
              </a:rPr>
              <a:t>Parrilo</a:t>
            </a:r>
            <a:r>
              <a:rPr lang="en-US" sz="2600" dirty="0" smtClean="0">
                <a:solidFill>
                  <a:srgbClr val="000090"/>
                </a:solidFill>
              </a:rPr>
              <a:t>, </a:t>
            </a:r>
            <a:r>
              <a:rPr lang="en-US" sz="2600" dirty="0" err="1" smtClean="0">
                <a:solidFill>
                  <a:srgbClr val="000090"/>
                </a:solidFill>
              </a:rPr>
              <a:t>Spedalieri</a:t>
            </a:r>
            <a:r>
              <a:rPr lang="en-US" sz="2600" dirty="0" smtClean="0">
                <a:solidFill>
                  <a:srgbClr val="000090"/>
                </a:solidFill>
              </a:rPr>
              <a:t> ‘04)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498" y="1471504"/>
            <a:ext cx="8183429" cy="11954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2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separability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problem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25" y="1471504"/>
            <a:ext cx="854075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When is </a:t>
            </a:r>
            <a:r>
              <a:rPr lang="en-US" sz="3000" dirty="0" err="1" smtClean="0">
                <a:solidFill>
                  <a:srgbClr val="FF0000"/>
                </a:solidFill>
              </a:rPr>
              <a:t>ρ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3000" dirty="0" smtClean="0">
                <a:solidFill>
                  <a:srgbClr val="FF0000"/>
                </a:solidFill>
              </a:rPr>
              <a:t> entangled? </a:t>
            </a:r>
          </a:p>
          <a:p>
            <a:endParaRPr lang="en-US" sz="500" dirty="0" smtClean="0">
              <a:solidFill>
                <a:srgbClr val="3A793E"/>
              </a:solidFill>
            </a:endParaRPr>
          </a:p>
          <a:p>
            <a:r>
              <a:rPr lang="en-US" sz="2600" dirty="0" smtClean="0">
                <a:solidFill>
                  <a:srgbClr val="3A793E"/>
                </a:solidFill>
              </a:rPr>
              <a:t>    - Decide if </a:t>
            </a:r>
            <a:r>
              <a:rPr lang="en-US" sz="2600" dirty="0" err="1">
                <a:solidFill>
                  <a:srgbClr val="3A793E"/>
                </a:solidFill>
              </a:rPr>
              <a:t>ρ</a:t>
            </a:r>
            <a:r>
              <a:rPr lang="en-US" sz="2600" baseline="-25000" dirty="0" err="1">
                <a:solidFill>
                  <a:srgbClr val="3A793E"/>
                </a:solidFill>
              </a:rPr>
              <a:t>AB</a:t>
            </a:r>
            <a:r>
              <a:rPr lang="en-US" sz="2600" dirty="0" smtClean="0">
                <a:solidFill>
                  <a:srgbClr val="3A793E"/>
                </a:solidFill>
              </a:rPr>
              <a:t> is separable or </a:t>
            </a:r>
            <a:r>
              <a:rPr lang="en-US" sz="2600" dirty="0" err="1" smtClean="0">
                <a:solidFill>
                  <a:srgbClr val="3A793E"/>
                </a:solidFill>
              </a:rPr>
              <a:t>ε</a:t>
            </a:r>
            <a:r>
              <a:rPr lang="en-US" sz="2600" dirty="0" smtClean="0">
                <a:solidFill>
                  <a:srgbClr val="3A793E"/>
                </a:solidFill>
              </a:rPr>
              <a:t>-away from separable</a:t>
            </a:r>
          </a:p>
          <a:p>
            <a:endParaRPr lang="en-US" sz="3000" dirty="0">
              <a:solidFill>
                <a:srgbClr val="3A793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498" y="1471504"/>
            <a:ext cx="8183429" cy="11954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358" y="3099316"/>
            <a:ext cx="91440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Gurvits</a:t>
            </a:r>
            <a:r>
              <a:rPr lang="en-US" sz="2200" dirty="0" smtClean="0">
                <a:solidFill>
                  <a:srgbClr val="000090"/>
                </a:solidFill>
              </a:rPr>
              <a:t> ‘02) </a:t>
            </a:r>
            <a:r>
              <a:rPr lang="en-US" sz="2600" dirty="0" smtClean="0">
                <a:solidFill>
                  <a:srgbClr val="EB0000"/>
                </a:solidFill>
              </a:rPr>
              <a:t>NP-hard </a:t>
            </a:r>
            <a:r>
              <a:rPr lang="en-US" sz="2600" dirty="0" smtClean="0"/>
              <a:t>with </a:t>
            </a:r>
            <a:r>
              <a:rPr lang="en-US" sz="2600" dirty="0" err="1" smtClean="0">
                <a:solidFill>
                  <a:srgbClr val="EB0000"/>
                </a:solidFill>
              </a:rPr>
              <a:t>ε</a:t>
            </a:r>
            <a:r>
              <a:rPr lang="en-US" sz="2600" dirty="0" smtClean="0">
                <a:solidFill>
                  <a:srgbClr val="EB0000"/>
                </a:solidFill>
              </a:rPr>
              <a:t>=1/</a:t>
            </a:r>
            <a:r>
              <a:rPr lang="en-US" sz="2600" dirty="0" err="1" smtClean="0">
                <a:solidFill>
                  <a:srgbClr val="EB0000"/>
                </a:solidFill>
              </a:rPr>
              <a:t>exp</a:t>
            </a:r>
            <a:r>
              <a:rPr lang="en-US" sz="2600" dirty="0" smtClean="0">
                <a:solidFill>
                  <a:srgbClr val="EB0000"/>
                </a:solidFill>
              </a:rPr>
              <a:t>(d)                        </a:t>
            </a:r>
            <a:r>
              <a:rPr lang="en-US" sz="2600" dirty="0" smtClean="0">
                <a:solidFill>
                  <a:srgbClr val="3A793E"/>
                </a:solidFill>
              </a:rPr>
              <a:t>(d:= (|A||B|)</a:t>
            </a:r>
            <a:r>
              <a:rPr lang="en-US" sz="2600" baseline="30000" dirty="0" smtClean="0">
                <a:solidFill>
                  <a:srgbClr val="3A793E"/>
                </a:solidFill>
              </a:rPr>
              <a:t>1/2</a:t>
            </a:r>
            <a:r>
              <a:rPr lang="en-US" sz="2600" dirty="0" smtClean="0">
                <a:solidFill>
                  <a:srgbClr val="3A793E"/>
                </a:solidFill>
              </a:rPr>
              <a:t>)</a:t>
            </a:r>
          </a:p>
          <a:p>
            <a:endParaRPr lang="en-US" sz="3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Gharibian</a:t>
            </a:r>
            <a:r>
              <a:rPr lang="en-US" sz="2200" dirty="0" smtClean="0">
                <a:solidFill>
                  <a:srgbClr val="000090"/>
                </a:solidFill>
              </a:rPr>
              <a:t> ‘08, </a:t>
            </a:r>
            <a:r>
              <a:rPr lang="en-US" sz="2200" dirty="0" err="1" smtClean="0">
                <a:solidFill>
                  <a:srgbClr val="000090"/>
                </a:solidFill>
              </a:rPr>
              <a:t>Beigi</a:t>
            </a:r>
            <a:r>
              <a:rPr lang="en-US" sz="2200" dirty="0" smtClean="0">
                <a:solidFill>
                  <a:srgbClr val="000090"/>
                </a:solidFill>
              </a:rPr>
              <a:t> ‘08) </a:t>
            </a:r>
            <a:r>
              <a:rPr lang="en-US" sz="2600" dirty="0" smtClean="0">
                <a:solidFill>
                  <a:srgbClr val="EB0000"/>
                </a:solidFill>
              </a:rPr>
              <a:t>NP-hard </a:t>
            </a:r>
            <a:r>
              <a:rPr lang="en-US" sz="2600" dirty="0" smtClean="0">
                <a:solidFill>
                  <a:srgbClr val="000000"/>
                </a:solidFill>
              </a:rPr>
              <a:t>with </a:t>
            </a:r>
            <a:r>
              <a:rPr lang="en-US" sz="2600" dirty="0" err="1">
                <a:solidFill>
                  <a:srgbClr val="EB0000"/>
                </a:solidFill>
              </a:rPr>
              <a:t>ε</a:t>
            </a:r>
            <a:r>
              <a:rPr lang="en-US" sz="2600" dirty="0">
                <a:solidFill>
                  <a:srgbClr val="EB0000"/>
                </a:solidFill>
              </a:rPr>
              <a:t>=1</a:t>
            </a:r>
            <a:r>
              <a:rPr lang="en-US" sz="2600" dirty="0" smtClean="0">
                <a:solidFill>
                  <a:srgbClr val="EB0000"/>
                </a:solidFill>
              </a:rPr>
              <a:t>/poly(</a:t>
            </a:r>
            <a:r>
              <a:rPr lang="en-US" sz="2600" dirty="0">
                <a:solidFill>
                  <a:srgbClr val="EB0000"/>
                </a:solidFill>
              </a:rPr>
              <a:t>d) </a:t>
            </a:r>
            <a:endParaRPr lang="en-US" sz="2600" dirty="0" smtClean="0">
              <a:solidFill>
                <a:srgbClr val="EB0000"/>
              </a:solidFill>
            </a:endParaRPr>
          </a:p>
          <a:p>
            <a:endParaRPr lang="en-US" sz="300" dirty="0" smtClean="0"/>
          </a:p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Beigi&amp;Shor</a:t>
            </a:r>
            <a:r>
              <a:rPr lang="en-US" sz="2200" dirty="0" smtClean="0">
                <a:solidFill>
                  <a:srgbClr val="000090"/>
                </a:solidFill>
              </a:rPr>
              <a:t> ‘08) </a:t>
            </a:r>
            <a:r>
              <a:rPr lang="en-US" sz="2600" dirty="0" smtClean="0">
                <a:solidFill>
                  <a:srgbClr val="000000"/>
                </a:solidFill>
              </a:rPr>
              <a:t>Favorite </a:t>
            </a:r>
            <a:r>
              <a:rPr lang="en-US" sz="2600" dirty="0" err="1" smtClean="0">
                <a:solidFill>
                  <a:srgbClr val="000000"/>
                </a:solidFill>
              </a:rPr>
              <a:t>separability</a:t>
            </a:r>
            <a:r>
              <a:rPr lang="en-US" sz="2600" dirty="0" smtClean="0">
                <a:solidFill>
                  <a:srgbClr val="000000"/>
                </a:solidFill>
              </a:rPr>
              <a:t> tests fail </a:t>
            </a:r>
            <a:endParaRPr lang="en-US" sz="3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Harrow&amp;Montanaro</a:t>
            </a:r>
            <a:r>
              <a:rPr lang="en-US" sz="2200" dirty="0" smtClean="0">
                <a:solidFill>
                  <a:srgbClr val="000090"/>
                </a:solidFill>
              </a:rPr>
              <a:t> ‘10) </a:t>
            </a:r>
            <a:r>
              <a:rPr lang="en-US" sz="2600" dirty="0" smtClean="0">
                <a:solidFill>
                  <a:srgbClr val="EB0000"/>
                </a:solidFill>
              </a:rPr>
              <a:t>No </a:t>
            </a:r>
            <a:r>
              <a:rPr lang="en-US" sz="2600" dirty="0" err="1">
                <a:solidFill>
                  <a:srgbClr val="EB0000"/>
                </a:solidFill>
              </a:rPr>
              <a:t>exp</a:t>
            </a:r>
            <a:r>
              <a:rPr lang="en-US" sz="2600" dirty="0" smtClean="0">
                <a:solidFill>
                  <a:srgbClr val="EB0000"/>
                </a:solidFill>
              </a:rPr>
              <a:t>(O(d</a:t>
            </a:r>
            <a:r>
              <a:rPr lang="en-US" sz="2600" baseline="30000" dirty="0" smtClean="0">
                <a:solidFill>
                  <a:srgbClr val="EB0000"/>
                </a:solidFill>
              </a:rPr>
              <a:t>2-δ)</a:t>
            </a:r>
            <a:r>
              <a:rPr lang="en-US" sz="2600" dirty="0" smtClean="0">
                <a:solidFill>
                  <a:srgbClr val="EB0000"/>
                </a:solidFill>
              </a:rPr>
              <a:t>)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EB0000"/>
                </a:solidFill>
              </a:rPr>
              <a:t>time</a:t>
            </a:r>
            <a:r>
              <a:rPr lang="en-US" sz="2600" dirty="0" smtClean="0">
                <a:solidFill>
                  <a:srgbClr val="000000"/>
                </a:solidFill>
              </a:rPr>
              <a:t> algorithm for membership in any convex set within </a:t>
            </a:r>
            <a:r>
              <a:rPr lang="en-US" sz="2600" dirty="0" err="1">
                <a:solidFill>
                  <a:srgbClr val="000000"/>
                </a:solidFill>
              </a:rPr>
              <a:t>ε</a:t>
            </a:r>
            <a:r>
              <a:rPr lang="en-US" sz="2600" dirty="0" smtClean="0">
                <a:solidFill>
                  <a:srgbClr val="000000"/>
                </a:solidFill>
              </a:rPr>
              <a:t>=</a:t>
            </a:r>
            <a:r>
              <a:rPr lang="en-US" sz="2600" dirty="0" err="1" smtClean="0">
                <a:solidFill>
                  <a:srgbClr val="000000"/>
                </a:solidFill>
              </a:rPr>
              <a:t>Ω</a:t>
            </a:r>
            <a:r>
              <a:rPr lang="en-US" sz="2600" dirty="0" smtClean="0">
                <a:solidFill>
                  <a:srgbClr val="000000"/>
                </a:solidFill>
              </a:rPr>
              <a:t>(1) trace distance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to SEP, </a:t>
            </a:r>
            <a:r>
              <a:rPr lang="en-US" sz="2600" dirty="0" smtClean="0">
                <a:solidFill>
                  <a:srgbClr val="EB0000"/>
                </a:solidFill>
              </a:rPr>
              <a:t>unless ETH fails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ETH</a:t>
            </a:r>
            <a:r>
              <a:rPr lang="en-US" sz="2400" dirty="0" smtClean="0">
                <a:solidFill>
                  <a:srgbClr val="000000"/>
                </a:solidFill>
              </a:rPr>
              <a:t> (Exponential Time Hypothesis): SAT cannot be solved in 2</a:t>
            </a:r>
            <a:r>
              <a:rPr lang="en-US" sz="2400" baseline="30000" dirty="0" smtClean="0">
                <a:solidFill>
                  <a:srgbClr val="000000"/>
                </a:solidFill>
              </a:rPr>
              <a:t>o(n)</a:t>
            </a:r>
            <a:r>
              <a:rPr lang="en-US" sz="2400" dirty="0" smtClean="0">
                <a:solidFill>
                  <a:srgbClr val="000000"/>
                </a:solidFill>
              </a:rPr>
              <a:t> time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58" y="2717998"/>
            <a:ext cx="69363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EB0000"/>
                </a:solidFill>
              </a:rPr>
              <a:t>Hardness </a:t>
            </a:r>
            <a:r>
              <a:rPr lang="en-US" sz="2600" b="1" dirty="0">
                <a:solidFill>
                  <a:srgbClr val="EB0000"/>
                </a:solidFill>
              </a:rPr>
              <a:t>results</a:t>
            </a:r>
            <a:r>
              <a:rPr lang="en-US" sz="2600" b="1" dirty="0" smtClean="0">
                <a:solidFill>
                  <a:srgbClr val="EB0000"/>
                </a:solidFill>
              </a:rPr>
              <a:t>:</a:t>
            </a:r>
            <a:endParaRPr lang="en-US" sz="2600" b="1" dirty="0">
              <a:solidFill>
                <a:srgbClr val="EB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4608" y="6422986"/>
            <a:ext cx="3333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Impagliazzo&amp;Paruti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99</a:t>
            </a:r>
            <a:r>
              <a:rPr lang="en-US" sz="2200" dirty="0">
                <a:solidFill>
                  <a:srgbClr val="00009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413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Quasi-polynomial Algorithm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25" y="1471504"/>
            <a:ext cx="85407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Corollary </a:t>
            </a:r>
            <a:r>
              <a:rPr lang="en-US" sz="2600" dirty="0" smtClean="0"/>
              <a:t>There is a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exp</a:t>
            </a:r>
            <a:r>
              <a:rPr lang="en-US" sz="2600" dirty="0" smtClean="0">
                <a:solidFill>
                  <a:srgbClr val="FF0000"/>
                </a:solidFill>
              </a:rPr>
              <a:t>(O(ε</a:t>
            </a:r>
            <a:r>
              <a:rPr lang="en-US" sz="2600" baseline="30000" dirty="0" smtClean="0">
                <a:solidFill>
                  <a:srgbClr val="FF0000"/>
                </a:solidFill>
              </a:rPr>
              <a:t>-2</a:t>
            </a:r>
            <a:r>
              <a:rPr lang="en-US" sz="2600" dirty="0" smtClean="0">
                <a:solidFill>
                  <a:srgbClr val="FF0000"/>
                </a:solidFill>
              </a:rPr>
              <a:t>log|A|log|B|)) </a:t>
            </a:r>
            <a:r>
              <a:rPr lang="en-US" sz="2600" dirty="0" smtClean="0"/>
              <a:t>time algorithm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for deciding </a:t>
            </a:r>
            <a:r>
              <a:rPr lang="en-US" sz="2600" dirty="0" err="1" smtClean="0">
                <a:solidFill>
                  <a:srgbClr val="000000"/>
                </a:solidFill>
              </a:rPr>
              <a:t>separability</a:t>
            </a:r>
            <a:r>
              <a:rPr lang="en-US" sz="2600" dirty="0" smtClean="0">
                <a:solidFill>
                  <a:srgbClr val="000000"/>
                </a:solidFill>
              </a:rPr>
              <a:t> (in ||*||</a:t>
            </a:r>
            <a:r>
              <a:rPr lang="en-US" sz="2600" baseline="-25000" dirty="0" smtClean="0">
                <a:solidFill>
                  <a:srgbClr val="000000"/>
                </a:solidFill>
              </a:rPr>
              <a:t>2</a:t>
            </a:r>
            <a:r>
              <a:rPr lang="en-US" sz="2600" dirty="0" smtClean="0">
                <a:solidFill>
                  <a:srgbClr val="000000"/>
                </a:solidFill>
              </a:rPr>
              <a:t> or ||*||</a:t>
            </a:r>
            <a:r>
              <a:rPr lang="en-US" sz="2600" baseline="-25000" dirty="0" smtClean="0">
                <a:solidFill>
                  <a:srgbClr val="000000"/>
                </a:solidFill>
              </a:rPr>
              <a:t>LOCC</a:t>
            </a:r>
            <a:r>
              <a:rPr lang="en-US" sz="2600" dirty="0" smtClean="0">
                <a:solidFill>
                  <a:srgbClr val="000000"/>
                </a:solidFill>
              </a:rPr>
              <a:t>) 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498" y="1413732"/>
            <a:ext cx="8303627" cy="10627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4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Quasi-polynomial Algorithm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25" y="1471504"/>
            <a:ext cx="85407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Corollary </a:t>
            </a:r>
            <a:r>
              <a:rPr lang="en-US" sz="2600" dirty="0" smtClean="0"/>
              <a:t>There is a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exp</a:t>
            </a:r>
            <a:r>
              <a:rPr lang="en-US" sz="2600" dirty="0" smtClean="0">
                <a:solidFill>
                  <a:srgbClr val="FF0000"/>
                </a:solidFill>
              </a:rPr>
              <a:t>(O(ε</a:t>
            </a:r>
            <a:r>
              <a:rPr lang="en-US" sz="2600" baseline="30000" dirty="0" smtClean="0">
                <a:solidFill>
                  <a:srgbClr val="FF0000"/>
                </a:solidFill>
              </a:rPr>
              <a:t>-2</a:t>
            </a:r>
            <a:r>
              <a:rPr lang="en-US" sz="2600" dirty="0" smtClean="0">
                <a:solidFill>
                  <a:srgbClr val="FF0000"/>
                </a:solidFill>
              </a:rPr>
              <a:t>log|A|log|B|)) </a:t>
            </a:r>
            <a:r>
              <a:rPr lang="en-US" sz="2600" dirty="0" smtClean="0"/>
              <a:t>time algorithm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for deciding </a:t>
            </a:r>
            <a:r>
              <a:rPr lang="en-US" sz="2600" dirty="0" err="1" smtClean="0">
                <a:solidFill>
                  <a:srgbClr val="000000"/>
                </a:solidFill>
              </a:rPr>
              <a:t>separability</a:t>
            </a:r>
            <a:r>
              <a:rPr lang="en-US" sz="2600" dirty="0" smtClean="0">
                <a:solidFill>
                  <a:srgbClr val="000000"/>
                </a:solidFill>
              </a:rPr>
              <a:t> (in ||*||</a:t>
            </a:r>
            <a:r>
              <a:rPr lang="en-US" sz="2600" baseline="-25000" dirty="0" smtClean="0">
                <a:solidFill>
                  <a:srgbClr val="000000"/>
                </a:solidFill>
              </a:rPr>
              <a:t>2</a:t>
            </a:r>
            <a:r>
              <a:rPr lang="en-US" sz="2600" dirty="0" smtClean="0">
                <a:solidFill>
                  <a:srgbClr val="000000"/>
                </a:solidFill>
              </a:rPr>
              <a:t> or ||*||</a:t>
            </a:r>
            <a:r>
              <a:rPr lang="en-US" sz="2600" baseline="-25000" dirty="0" smtClean="0">
                <a:solidFill>
                  <a:srgbClr val="000000"/>
                </a:solidFill>
              </a:rPr>
              <a:t>LOCC</a:t>
            </a:r>
            <a:r>
              <a:rPr lang="en-US" sz="2600" dirty="0" smtClean="0">
                <a:solidFill>
                  <a:srgbClr val="000000"/>
                </a:solidFill>
              </a:rPr>
              <a:t>) 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498" y="1413732"/>
            <a:ext cx="8303627" cy="10627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6498" y="2936875"/>
            <a:ext cx="81915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3A793E"/>
                </a:solidFill>
              </a:rPr>
              <a:t>The idea </a:t>
            </a:r>
            <a:r>
              <a:rPr lang="en-US" sz="2600" dirty="0" smtClean="0">
                <a:solidFill>
                  <a:srgbClr val="000090"/>
                </a:solidFill>
              </a:rPr>
              <a:t>(Doherty, </a:t>
            </a:r>
            <a:r>
              <a:rPr lang="en-US" sz="2600" dirty="0" err="1" smtClean="0">
                <a:solidFill>
                  <a:srgbClr val="000090"/>
                </a:solidFill>
              </a:rPr>
              <a:t>Parrilo</a:t>
            </a:r>
            <a:r>
              <a:rPr lang="en-US" sz="2600" dirty="0" smtClean="0">
                <a:solidFill>
                  <a:srgbClr val="000090"/>
                </a:solidFill>
              </a:rPr>
              <a:t>, </a:t>
            </a:r>
            <a:r>
              <a:rPr lang="en-US" sz="2600" dirty="0" err="1" smtClean="0">
                <a:solidFill>
                  <a:srgbClr val="000090"/>
                </a:solidFill>
              </a:rPr>
              <a:t>Spedalieri</a:t>
            </a:r>
            <a:r>
              <a:rPr lang="en-US" sz="2600" dirty="0" smtClean="0">
                <a:solidFill>
                  <a:srgbClr val="000090"/>
                </a:solidFill>
              </a:rPr>
              <a:t> ‘04)</a:t>
            </a:r>
          </a:p>
          <a:p>
            <a:endParaRPr lang="en-US" sz="1500" dirty="0">
              <a:solidFill>
                <a:srgbClr val="000090"/>
              </a:solidFill>
            </a:endParaRPr>
          </a:p>
          <a:p>
            <a:r>
              <a:rPr lang="en-US" sz="2600" dirty="0" smtClean="0"/>
              <a:t>Search for a</a:t>
            </a:r>
            <a:r>
              <a:rPr lang="en-US" sz="2600" dirty="0" smtClean="0">
                <a:solidFill>
                  <a:srgbClr val="FF0000"/>
                </a:solidFill>
              </a:rPr>
              <a:t> k=O(</a:t>
            </a:r>
            <a:r>
              <a:rPr lang="en-US" sz="2600" dirty="0" err="1" smtClean="0">
                <a:solidFill>
                  <a:srgbClr val="FF0000"/>
                </a:solidFill>
              </a:rPr>
              <a:t>log|A</a:t>
            </a:r>
            <a:r>
              <a:rPr lang="en-US" sz="2600" dirty="0" smtClean="0">
                <a:solidFill>
                  <a:srgbClr val="FF0000"/>
                </a:solidFill>
              </a:rPr>
              <a:t>|/ε</a:t>
            </a:r>
            <a:r>
              <a:rPr lang="en-US" sz="2600" baseline="30000" dirty="0" smtClean="0">
                <a:solidFill>
                  <a:srgbClr val="FF0000"/>
                </a:solidFill>
              </a:rPr>
              <a:t>2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>
                <a:solidFill>
                  <a:srgbClr val="000000"/>
                </a:solidFill>
              </a:rPr>
              <a:t>extension of </a:t>
            </a:r>
            <a:r>
              <a:rPr lang="en-US" sz="2600" dirty="0" err="1" smtClean="0">
                <a:solidFill>
                  <a:srgbClr val="000000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000000"/>
                </a:solidFill>
              </a:rPr>
              <a:t>AB</a:t>
            </a:r>
            <a:r>
              <a:rPr lang="en-US" sz="2600" dirty="0" smtClean="0">
                <a:solidFill>
                  <a:srgbClr val="000000"/>
                </a:solidFill>
              </a:rPr>
              <a:t> by SDP</a:t>
            </a:r>
          </a:p>
          <a:p>
            <a:endParaRPr lang="en-US" sz="2600" dirty="0">
              <a:solidFill>
                <a:srgbClr val="000000"/>
              </a:solidFill>
            </a:endParaRP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endParaRPr lang="en-US" sz="3000" dirty="0">
              <a:solidFill>
                <a:srgbClr val="000000"/>
              </a:solidFill>
            </a:endParaRPr>
          </a:p>
          <a:p>
            <a:r>
              <a:rPr lang="en-US" sz="3000" dirty="0" smtClean="0">
                <a:solidFill>
                  <a:srgbClr val="3A793E"/>
                </a:solidFill>
              </a:rPr>
              <a:t>Complexity  </a:t>
            </a:r>
            <a:r>
              <a:rPr lang="en-US" sz="3000" dirty="0" smtClean="0"/>
              <a:t>SDP of size 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                    |A|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|B|</a:t>
            </a:r>
            <a:r>
              <a:rPr lang="en-US" sz="3000" baseline="30000" dirty="0" smtClean="0"/>
              <a:t>2k</a:t>
            </a:r>
            <a:r>
              <a:rPr lang="en-US" sz="3000" dirty="0" smtClean="0"/>
              <a:t> = </a:t>
            </a:r>
            <a:r>
              <a:rPr lang="en-US" sz="3200" dirty="0" err="1">
                <a:solidFill>
                  <a:srgbClr val="FF0000"/>
                </a:solidFill>
              </a:rPr>
              <a:t>exp</a:t>
            </a:r>
            <a:r>
              <a:rPr lang="en-US" sz="3200" dirty="0">
                <a:solidFill>
                  <a:srgbClr val="FF0000"/>
                </a:solidFill>
              </a:rPr>
              <a:t>(O(ε</a:t>
            </a:r>
            <a:r>
              <a:rPr lang="en-US" sz="3200" baseline="30000" dirty="0">
                <a:solidFill>
                  <a:srgbClr val="FF0000"/>
                </a:solidFill>
              </a:rPr>
              <a:t>-2</a:t>
            </a:r>
            <a:r>
              <a:rPr lang="en-US" sz="3200" dirty="0">
                <a:solidFill>
                  <a:srgbClr val="FF0000"/>
                </a:solidFill>
              </a:rPr>
              <a:t>log|A|log|B|)) </a:t>
            </a:r>
            <a:r>
              <a:rPr lang="en-US" sz="3000" dirty="0" smtClean="0"/>
              <a:t> </a:t>
            </a:r>
            <a:endParaRPr lang="en-US" sz="3000" dirty="0">
              <a:solidFill>
                <a:srgbClr val="3A793E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912620"/>
              </p:ext>
            </p:extLst>
          </p:nvPr>
        </p:nvGraphicFramePr>
        <p:xfrm>
          <a:off x="1377949" y="4291092"/>
          <a:ext cx="5445013" cy="795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1" name="Equation" r:id="rId3" imgW="2260600" imgH="330200" progId="Equation.3">
                  <p:embed/>
                </p:oleObj>
              </mc:Choice>
              <mc:Fallback>
                <p:oleObj name="Equation" r:id="rId3" imgW="22606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7949" y="4291092"/>
                        <a:ext cx="5445013" cy="795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45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3366FF"/>
                </a:solidFill>
                <a:cs typeface="Calibri"/>
              </a:rPr>
              <a:t>Quasi-polynomial Algorithm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25" y="1471504"/>
            <a:ext cx="85407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Corollary </a:t>
            </a:r>
            <a:r>
              <a:rPr lang="en-US" sz="2600" dirty="0" smtClean="0"/>
              <a:t>There is a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exp</a:t>
            </a:r>
            <a:r>
              <a:rPr lang="en-US" sz="2600" dirty="0" smtClean="0">
                <a:solidFill>
                  <a:srgbClr val="FF0000"/>
                </a:solidFill>
              </a:rPr>
              <a:t>(O(ε</a:t>
            </a:r>
            <a:r>
              <a:rPr lang="en-US" sz="2600" baseline="30000" dirty="0" smtClean="0">
                <a:solidFill>
                  <a:srgbClr val="FF0000"/>
                </a:solidFill>
              </a:rPr>
              <a:t>-2</a:t>
            </a:r>
            <a:r>
              <a:rPr lang="en-US" sz="2600" dirty="0" smtClean="0">
                <a:solidFill>
                  <a:srgbClr val="FF0000"/>
                </a:solidFill>
              </a:rPr>
              <a:t>log|A|log|B|)) </a:t>
            </a:r>
            <a:r>
              <a:rPr lang="en-US" sz="2600" dirty="0" smtClean="0"/>
              <a:t>time algorithm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for deciding </a:t>
            </a:r>
            <a:r>
              <a:rPr lang="en-US" sz="2600" dirty="0" err="1" smtClean="0">
                <a:solidFill>
                  <a:srgbClr val="000000"/>
                </a:solidFill>
              </a:rPr>
              <a:t>separability</a:t>
            </a:r>
            <a:r>
              <a:rPr lang="en-US" sz="2600" dirty="0" smtClean="0">
                <a:solidFill>
                  <a:srgbClr val="000000"/>
                </a:solidFill>
              </a:rPr>
              <a:t> (in </a:t>
            </a:r>
            <a:r>
              <a:rPr lang="en-US" sz="2400" dirty="0" smtClean="0">
                <a:solidFill>
                  <a:srgbClr val="000000"/>
                </a:solidFill>
              </a:rPr>
              <a:t>||*||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600" dirty="0" smtClean="0">
                <a:solidFill>
                  <a:srgbClr val="000000"/>
                </a:solidFill>
              </a:rPr>
              <a:t> or </a:t>
            </a:r>
            <a:r>
              <a:rPr lang="en-US" sz="2400" dirty="0" smtClean="0">
                <a:solidFill>
                  <a:srgbClr val="000000"/>
                </a:solidFill>
              </a:rPr>
              <a:t>||*||</a:t>
            </a:r>
            <a:r>
              <a:rPr lang="en-US" sz="2400" baseline="-25000" dirty="0" smtClean="0">
                <a:solidFill>
                  <a:srgbClr val="000000"/>
                </a:solidFill>
              </a:rPr>
              <a:t>LOCC</a:t>
            </a:r>
            <a:r>
              <a:rPr lang="en-US" sz="2600" dirty="0" smtClean="0">
                <a:solidFill>
                  <a:srgbClr val="000000"/>
                </a:solidFill>
              </a:rPr>
              <a:t>) 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121" y="1471504"/>
            <a:ext cx="8303627" cy="10627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8625" y="2785903"/>
            <a:ext cx="8382000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NP-hardness for </a:t>
            </a:r>
            <a:r>
              <a:rPr lang="en-US" sz="2600" dirty="0" err="1" smtClean="0">
                <a:solidFill>
                  <a:srgbClr val="000000"/>
                </a:solidFill>
              </a:rPr>
              <a:t>ε</a:t>
            </a:r>
            <a:r>
              <a:rPr lang="en-US" sz="2600" dirty="0" smtClean="0">
                <a:solidFill>
                  <a:srgbClr val="000000"/>
                </a:solidFill>
              </a:rPr>
              <a:t> = 1/poly(d) is shown using ||*||</a:t>
            </a:r>
            <a:r>
              <a:rPr lang="en-US" sz="2600" baseline="-25000" dirty="0" smtClean="0">
                <a:solidFill>
                  <a:srgbClr val="000000"/>
                </a:solidFill>
              </a:rPr>
              <a:t>2</a:t>
            </a:r>
            <a:endParaRPr lang="en-US" sz="2600" dirty="0" smtClean="0">
              <a:solidFill>
                <a:srgbClr val="000000"/>
              </a:solidFill>
            </a:endParaRPr>
          </a:p>
          <a:p>
            <a:endParaRPr lang="en-US" sz="26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3A793E"/>
                </a:solidFill>
              </a:rPr>
              <a:t>From corollary: </a:t>
            </a:r>
            <a:r>
              <a:rPr lang="en-US" sz="2600" dirty="0" smtClean="0">
                <a:solidFill>
                  <a:srgbClr val="000000"/>
                </a:solidFill>
              </a:rPr>
              <a:t>the problem in </a:t>
            </a:r>
            <a:r>
              <a:rPr lang="en-US" sz="2600" dirty="0">
                <a:solidFill>
                  <a:srgbClr val="000000"/>
                </a:solidFill>
              </a:rPr>
              <a:t>||*||</a:t>
            </a:r>
            <a:r>
              <a:rPr lang="en-US" sz="2600" baseline="-25000" dirty="0">
                <a:solidFill>
                  <a:srgbClr val="000000"/>
                </a:solidFill>
              </a:rPr>
              <a:t>2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cannot be NP-hard </a:t>
            </a:r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/>
              <a:t>f</a:t>
            </a:r>
            <a:r>
              <a:rPr lang="en-US" sz="2600" dirty="0" smtClean="0"/>
              <a:t>or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ε</a:t>
            </a:r>
            <a:r>
              <a:rPr lang="en-US" sz="2600" dirty="0">
                <a:solidFill>
                  <a:srgbClr val="FF0000"/>
                </a:solidFill>
              </a:rPr>
              <a:t> = 1/</a:t>
            </a:r>
            <a:r>
              <a:rPr lang="en-US" sz="2600" dirty="0" err="1" smtClean="0">
                <a:solidFill>
                  <a:srgbClr val="FF0000"/>
                </a:solidFill>
              </a:rPr>
              <a:t>polylog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dirty="0">
                <a:solidFill>
                  <a:srgbClr val="FF0000"/>
                </a:solidFill>
              </a:rPr>
              <a:t>d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r>
              <a:rPr lang="en-US" sz="2600" dirty="0" smtClean="0">
                <a:solidFill>
                  <a:srgbClr val="000000"/>
                </a:solidFill>
              </a:rPr>
              <a:t>, unless ETH fails</a:t>
            </a: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 </a:t>
            </a:r>
            <a:endParaRPr lang="en-US" sz="2600" dirty="0">
              <a:solidFill>
                <a:srgbClr val="00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  <a:p>
            <a:endParaRPr lang="en-US" sz="2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Best Separable State Problem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5" y="1339353"/>
            <a:ext cx="8382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A793E"/>
                </a:solidFill>
              </a:rPr>
              <a:t>BSS(</a:t>
            </a:r>
            <a:r>
              <a:rPr lang="en-US" sz="2600" dirty="0" err="1" smtClean="0">
                <a:solidFill>
                  <a:srgbClr val="3A793E"/>
                </a:solidFill>
              </a:rPr>
              <a:t>ε</a:t>
            </a:r>
            <a:r>
              <a:rPr lang="en-US" sz="2600" dirty="0" smtClean="0">
                <a:solidFill>
                  <a:srgbClr val="3A793E"/>
                </a:solidFill>
              </a:rPr>
              <a:t>) Problem: </a:t>
            </a:r>
            <a:r>
              <a:rPr lang="en-US" sz="2600" dirty="0" smtClean="0">
                <a:solidFill>
                  <a:srgbClr val="000000"/>
                </a:solidFill>
              </a:rPr>
              <a:t>Given X, </a:t>
            </a:r>
            <a:r>
              <a:rPr lang="en-US" sz="2600" dirty="0"/>
              <a:t>a</a:t>
            </a:r>
            <a:r>
              <a:rPr lang="en-US" sz="2600" dirty="0" smtClean="0"/>
              <a:t>pproximate                                                            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      to additive error </a:t>
            </a:r>
            <a:r>
              <a:rPr lang="en-US" sz="2600" dirty="0" err="1" smtClean="0"/>
              <a:t>ε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3A793E"/>
                </a:solidFill>
              </a:rPr>
              <a:t> </a:t>
            </a: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 </a:t>
            </a:r>
            <a:endParaRPr lang="en-US" sz="2600" dirty="0">
              <a:solidFill>
                <a:srgbClr val="00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  <a:p>
            <a:endParaRPr lang="en-US" sz="26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733401"/>
              </p:ext>
            </p:extLst>
          </p:nvPr>
        </p:nvGraphicFramePr>
        <p:xfrm>
          <a:off x="5775324" y="1339353"/>
          <a:ext cx="2739567" cy="79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0" name="Equation" r:id="rId3" imgW="1054100" imgH="304800" progId="Equation.3">
                  <p:embed/>
                </p:oleObj>
              </mc:Choice>
              <mc:Fallback>
                <p:oleObj name="Equation" r:id="rId3" imgW="10541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5324" y="1339353"/>
                        <a:ext cx="2739567" cy="792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16498" y="1323478"/>
            <a:ext cx="8303627" cy="9942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6498" y="2873375"/>
            <a:ext cx="83036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Corollary </a:t>
            </a:r>
            <a:r>
              <a:rPr lang="en-US" sz="2600" dirty="0" smtClean="0"/>
              <a:t>There </a:t>
            </a:r>
            <a:r>
              <a:rPr lang="en-US" sz="2600" dirty="0"/>
              <a:t>is 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exp</a:t>
            </a:r>
            <a:r>
              <a:rPr lang="en-US" sz="2600" dirty="0">
                <a:solidFill>
                  <a:srgbClr val="FF0000"/>
                </a:solidFill>
              </a:rPr>
              <a:t>(O(</a:t>
            </a:r>
            <a:r>
              <a:rPr lang="en-US" sz="2600" dirty="0" smtClean="0">
                <a:solidFill>
                  <a:srgbClr val="FF0000"/>
                </a:solidFill>
              </a:rPr>
              <a:t>ε</a:t>
            </a:r>
            <a:r>
              <a:rPr lang="en-US" sz="2600" baseline="30000" dirty="0" smtClean="0">
                <a:solidFill>
                  <a:srgbClr val="FF0000"/>
                </a:solidFill>
              </a:rPr>
              <a:t>-2 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log</a:t>
            </a:r>
            <a:r>
              <a:rPr lang="en-US" sz="2600" dirty="0" err="1">
                <a:solidFill>
                  <a:srgbClr val="FF0000"/>
                </a:solidFill>
              </a:rPr>
              <a:t>|A</a:t>
            </a:r>
            <a:r>
              <a:rPr lang="en-US" sz="2600" dirty="0" smtClean="0">
                <a:solidFill>
                  <a:srgbClr val="FF0000"/>
                </a:solidFill>
              </a:rPr>
              <a:t>| </a:t>
            </a:r>
            <a:r>
              <a:rPr lang="en-US" sz="2600" dirty="0" err="1" smtClean="0">
                <a:solidFill>
                  <a:srgbClr val="FF0000"/>
                </a:solidFill>
              </a:rPr>
              <a:t>log</a:t>
            </a:r>
            <a:r>
              <a:rPr lang="en-US" sz="2600" dirty="0" err="1">
                <a:solidFill>
                  <a:srgbClr val="FF0000"/>
                </a:solidFill>
              </a:rPr>
              <a:t>|B</a:t>
            </a:r>
            <a:r>
              <a:rPr lang="en-US" sz="2600" dirty="0" smtClean="0">
                <a:solidFill>
                  <a:srgbClr val="FF0000"/>
                </a:solidFill>
              </a:rPr>
              <a:t>| (|</a:t>
            </a:r>
            <a:r>
              <a:rPr lang="en-US" sz="2600" dirty="0">
                <a:solidFill>
                  <a:srgbClr val="FF0000"/>
                </a:solidFill>
              </a:rPr>
              <a:t>|X||</a:t>
            </a:r>
            <a:r>
              <a:rPr lang="en-US" sz="2600" baseline="-25000" dirty="0" smtClean="0">
                <a:solidFill>
                  <a:srgbClr val="FF0000"/>
                </a:solidFill>
              </a:rPr>
              <a:t>2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r>
              <a:rPr lang="en-US" sz="2600" baseline="30000" dirty="0" smtClean="0">
                <a:solidFill>
                  <a:srgbClr val="FF0000"/>
                </a:solidFill>
              </a:rPr>
              <a:t>2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/>
              <a:t>time algorithm </a:t>
            </a:r>
            <a:r>
              <a:rPr lang="en-US" sz="2600" dirty="0" smtClean="0">
                <a:solidFill>
                  <a:srgbClr val="000000"/>
                </a:solidFill>
              </a:rPr>
              <a:t>for </a:t>
            </a:r>
            <a:r>
              <a:rPr lang="en-US" sz="2600" dirty="0" smtClean="0">
                <a:solidFill>
                  <a:srgbClr val="3A793E"/>
                </a:solidFill>
              </a:rPr>
              <a:t>BSS(</a:t>
            </a:r>
            <a:r>
              <a:rPr lang="en-US" sz="2600" dirty="0" err="1" smtClean="0">
                <a:solidFill>
                  <a:srgbClr val="3A793E"/>
                </a:solidFill>
              </a:rPr>
              <a:t>ε</a:t>
            </a:r>
            <a:r>
              <a:rPr lang="en-US" sz="2600" dirty="0" smtClean="0">
                <a:solidFill>
                  <a:srgbClr val="3A793E"/>
                </a:solidFill>
              </a:rPr>
              <a:t>) </a:t>
            </a:r>
            <a:endParaRPr lang="en-US" dirty="0">
              <a:solidFill>
                <a:srgbClr val="3A793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498" y="2873375"/>
            <a:ext cx="8303627" cy="9942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7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Mutual Information </a:t>
            </a:r>
            <a:r>
              <a:rPr lang="en-GB" sz="40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 Conditional Mutual Information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764" y="1513708"/>
            <a:ext cx="898423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</a:rPr>
              <a:t>Mutual Information:</a:t>
            </a:r>
            <a:r>
              <a:rPr lang="en-US" sz="2600" dirty="0"/>
              <a:t> </a:t>
            </a:r>
            <a:r>
              <a:rPr lang="en-US" sz="2600" dirty="0" smtClean="0"/>
              <a:t>Measures the correlations of </a:t>
            </a:r>
            <a:r>
              <a:rPr lang="en-US" sz="2600" b="1" dirty="0" smtClean="0">
                <a:solidFill>
                  <a:srgbClr val="3A793E"/>
                </a:solidFill>
              </a:rPr>
              <a:t>A</a:t>
            </a:r>
            <a:r>
              <a:rPr lang="en-US" sz="2600" dirty="0" smtClean="0"/>
              <a:t> and </a:t>
            </a:r>
            <a:r>
              <a:rPr lang="en-US" sz="2600" b="1" dirty="0" smtClean="0">
                <a:solidFill>
                  <a:srgbClr val="3A793E"/>
                </a:solidFill>
              </a:rPr>
              <a:t>B</a:t>
            </a:r>
            <a:r>
              <a:rPr lang="en-US" sz="2600" dirty="0" smtClean="0"/>
              <a:t> in </a:t>
            </a:r>
            <a:r>
              <a:rPr lang="en-US" sz="2600" b="1" dirty="0" err="1" smtClean="0">
                <a:solidFill>
                  <a:srgbClr val="3A793E"/>
                </a:solidFill>
              </a:rPr>
              <a:t>ρ</a:t>
            </a:r>
            <a:r>
              <a:rPr lang="en-US" sz="2600" b="1" baseline="-25000" dirty="0" err="1" smtClean="0">
                <a:solidFill>
                  <a:srgbClr val="3A793E"/>
                </a:solidFill>
              </a:rPr>
              <a:t>AB</a:t>
            </a:r>
            <a:endParaRPr lang="en-US" sz="2600" b="1" dirty="0" smtClean="0">
              <a:solidFill>
                <a:srgbClr val="3A793E"/>
              </a:solidFill>
            </a:endParaRPr>
          </a:p>
          <a:p>
            <a:endParaRPr lang="en-US" sz="1400" dirty="0" smtClean="0"/>
          </a:p>
          <a:p>
            <a:r>
              <a:rPr lang="en-US" sz="2600" dirty="0" smtClean="0"/>
              <a:t>                              I(A:B)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:= S(A)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+ S(B)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– S(AB)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</a:t>
            </a:r>
            <a:endParaRPr lang="en-US" sz="2600" baseline="-25000" dirty="0" smtClean="0"/>
          </a:p>
          <a:p>
            <a:endParaRPr lang="en-US" sz="1400" dirty="0" smtClean="0"/>
          </a:p>
          <a:p>
            <a:r>
              <a:rPr lang="en-US" sz="2600" b="1" dirty="0" smtClean="0">
                <a:solidFill>
                  <a:srgbClr val="000090"/>
                </a:solidFill>
              </a:rPr>
              <a:t>Always positive: </a:t>
            </a:r>
            <a:r>
              <a:rPr lang="en-US" sz="2600" dirty="0" smtClean="0"/>
              <a:t>I(A:B)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≥ 0  (</a:t>
            </a:r>
            <a:r>
              <a:rPr lang="en-US" sz="2600" dirty="0" err="1" smtClean="0"/>
              <a:t>subadditivity</a:t>
            </a:r>
            <a:r>
              <a:rPr lang="en-US" sz="2600" dirty="0" smtClean="0"/>
              <a:t> of entropy)</a:t>
            </a:r>
          </a:p>
          <a:p>
            <a:endParaRPr lang="en-US" sz="1400" b="1" dirty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When does it vanish?  </a:t>
            </a:r>
            <a:r>
              <a:rPr lang="en-US" sz="2600" dirty="0" smtClean="0"/>
              <a:t>I(A:B)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= 0 </a:t>
            </a:r>
            <a:r>
              <a:rPr lang="en-US" sz="2600" b="1" dirty="0" err="1" smtClean="0">
                <a:solidFill>
                  <a:srgbClr val="008000"/>
                </a:solidFill>
              </a:rPr>
              <a:t>iff</a:t>
            </a:r>
            <a:r>
              <a:rPr lang="en-US" sz="2600" dirty="0" smtClean="0"/>
              <a:t>  </a:t>
            </a:r>
            <a:r>
              <a:rPr lang="en-US" sz="2600" dirty="0" err="1" smtClean="0"/>
              <a:t>ρ</a:t>
            </a:r>
            <a:r>
              <a:rPr lang="en-US" sz="2600" baseline="-25000" dirty="0" err="1" smtClean="0"/>
              <a:t>AB</a:t>
            </a:r>
            <a:r>
              <a:rPr lang="en-US" sz="2600" dirty="0" smtClean="0"/>
              <a:t> = </a:t>
            </a:r>
            <a:r>
              <a:rPr lang="en-US" sz="2600" dirty="0" err="1" smtClean="0"/>
              <a:t>ρ</a:t>
            </a:r>
            <a:r>
              <a:rPr lang="en-US" sz="2600" baseline="-25000" dirty="0" err="1" smtClean="0"/>
              <a:t>A</a:t>
            </a:r>
            <a:r>
              <a:rPr lang="en-US" sz="2600" baseline="-25000" dirty="0" smtClean="0"/>
              <a:t>      </a:t>
            </a:r>
            <a:r>
              <a:rPr lang="en-US" sz="2600" dirty="0" err="1" smtClean="0"/>
              <a:t>ρ</a:t>
            </a:r>
            <a:r>
              <a:rPr lang="en-US" sz="2600" baseline="-25000" dirty="0" err="1" smtClean="0"/>
              <a:t>B</a:t>
            </a:r>
            <a:endParaRPr lang="en-US" sz="2600" baseline="-25000" dirty="0" smtClean="0"/>
          </a:p>
          <a:p>
            <a:endParaRPr lang="en-US" sz="1400" dirty="0" smtClean="0"/>
          </a:p>
          <a:p>
            <a:endParaRPr lang="en-US" sz="2600" dirty="0" smtClean="0"/>
          </a:p>
          <a:p>
            <a:endParaRPr lang="en-US" sz="1500" dirty="0" smtClean="0"/>
          </a:p>
          <a:p>
            <a:endParaRPr lang="en-US" sz="1500" dirty="0"/>
          </a:p>
          <a:p>
            <a:endParaRPr lang="en-US" sz="1500" dirty="0" smtClean="0"/>
          </a:p>
          <a:p>
            <a:endParaRPr lang="en-US" sz="1500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990454"/>
              </p:ext>
            </p:extLst>
          </p:nvPr>
        </p:nvGraphicFramePr>
        <p:xfrm>
          <a:off x="6229683" y="3446188"/>
          <a:ext cx="283076" cy="39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2" name="Equation" r:id="rId3" imgW="165100" imgH="165100" progId="Equation.3">
                  <p:embed/>
                </p:oleObj>
              </mc:Choice>
              <mc:Fallback>
                <p:oleObj name="Equation" r:id="rId3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9683" y="3446188"/>
                        <a:ext cx="283076" cy="396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22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Best Separable State Problem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5" y="1339353"/>
            <a:ext cx="8382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A793E"/>
                </a:solidFill>
              </a:rPr>
              <a:t>BSS(</a:t>
            </a:r>
            <a:r>
              <a:rPr lang="en-US" sz="2600" dirty="0" err="1" smtClean="0">
                <a:solidFill>
                  <a:srgbClr val="3A793E"/>
                </a:solidFill>
              </a:rPr>
              <a:t>ε</a:t>
            </a:r>
            <a:r>
              <a:rPr lang="en-US" sz="2600" dirty="0" smtClean="0">
                <a:solidFill>
                  <a:srgbClr val="3A793E"/>
                </a:solidFill>
              </a:rPr>
              <a:t>) Problem: </a:t>
            </a:r>
            <a:r>
              <a:rPr lang="en-US" sz="2600" dirty="0" smtClean="0">
                <a:solidFill>
                  <a:srgbClr val="000000"/>
                </a:solidFill>
              </a:rPr>
              <a:t>Given X, </a:t>
            </a:r>
            <a:r>
              <a:rPr lang="en-US" sz="2600" dirty="0"/>
              <a:t>a</a:t>
            </a:r>
            <a:r>
              <a:rPr lang="en-US" sz="2600" dirty="0" smtClean="0"/>
              <a:t>pproximate                                                            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      to additive error </a:t>
            </a:r>
            <a:r>
              <a:rPr lang="en-US" sz="2600" dirty="0" err="1" smtClean="0"/>
              <a:t>ε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3A793E"/>
                </a:solidFill>
              </a:rPr>
              <a:t> </a:t>
            </a: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 </a:t>
            </a:r>
            <a:endParaRPr lang="en-US" sz="2600" dirty="0">
              <a:solidFill>
                <a:srgbClr val="00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  <a:p>
            <a:endParaRPr lang="en-US" sz="26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004069"/>
              </p:ext>
            </p:extLst>
          </p:nvPr>
        </p:nvGraphicFramePr>
        <p:xfrm>
          <a:off x="5775324" y="1339353"/>
          <a:ext cx="2739567" cy="79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8" name="Equation" r:id="rId3" imgW="1054100" imgH="304800" progId="Equation.3">
                  <p:embed/>
                </p:oleObj>
              </mc:Choice>
              <mc:Fallback>
                <p:oleObj name="Equation" r:id="rId3" imgW="10541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5324" y="1339353"/>
                        <a:ext cx="2739567" cy="792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16498" y="1323478"/>
            <a:ext cx="8303627" cy="9942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6498" y="2873375"/>
            <a:ext cx="83036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Corollary </a:t>
            </a:r>
            <a:r>
              <a:rPr lang="en-US" sz="2600" dirty="0" smtClean="0"/>
              <a:t>There </a:t>
            </a:r>
            <a:r>
              <a:rPr lang="en-US" sz="2600" dirty="0"/>
              <a:t>is 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exp</a:t>
            </a:r>
            <a:r>
              <a:rPr lang="en-US" sz="2600" dirty="0">
                <a:solidFill>
                  <a:srgbClr val="FF0000"/>
                </a:solidFill>
              </a:rPr>
              <a:t>(O(</a:t>
            </a:r>
            <a:r>
              <a:rPr lang="en-US" sz="2600" dirty="0" smtClean="0">
                <a:solidFill>
                  <a:srgbClr val="FF0000"/>
                </a:solidFill>
              </a:rPr>
              <a:t>ε</a:t>
            </a:r>
            <a:r>
              <a:rPr lang="en-US" sz="2600" baseline="30000" dirty="0" smtClean="0">
                <a:solidFill>
                  <a:srgbClr val="FF0000"/>
                </a:solidFill>
              </a:rPr>
              <a:t>-2 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log</a:t>
            </a:r>
            <a:r>
              <a:rPr lang="en-US" sz="2600" dirty="0" err="1">
                <a:solidFill>
                  <a:srgbClr val="FF0000"/>
                </a:solidFill>
              </a:rPr>
              <a:t>|A</a:t>
            </a:r>
            <a:r>
              <a:rPr lang="en-US" sz="2600" dirty="0" smtClean="0">
                <a:solidFill>
                  <a:srgbClr val="FF0000"/>
                </a:solidFill>
              </a:rPr>
              <a:t>| </a:t>
            </a:r>
            <a:r>
              <a:rPr lang="en-US" sz="2600" dirty="0" err="1" smtClean="0">
                <a:solidFill>
                  <a:srgbClr val="FF0000"/>
                </a:solidFill>
              </a:rPr>
              <a:t>log</a:t>
            </a:r>
            <a:r>
              <a:rPr lang="en-US" sz="2600" dirty="0" err="1">
                <a:solidFill>
                  <a:srgbClr val="FF0000"/>
                </a:solidFill>
              </a:rPr>
              <a:t>|B</a:t>
            </a:r>
            <a:r>
              <a:rPr lang="en-US" sz="2600" dirty="0" smtClean="0">
                <a:solidFill>
                  <a:srgbClr val="FF0000"/>
                </a:solidFill>
              </a:rPr>
              <a:t>| (|</a:t>
            </a:r>
            <a:r>
              <a:rPr lang="en-US" sz="2600" dirty="0">
                <a:solidFill>
                  <a:srgbClr val="FF0000"/>
                </a:solidFill>
              </a:rPr>
              <a:t>|X||</a:t>
            </a:r>
            <a:r>
              <a:rPr lang="en-US" sz="2600" baseline="-25000" dirty="0" smtClean="0">
                <a:solidFill>
                  <a:srgbClr val="FF0000"/>
                </a:solidFill>
              </a:rPr>
              <a:t>2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r>
              <a:rPr lang="en-US" sz="2600" baseline="30000" dirty="0" smtClean="0">
                <a:solidFill>
                  <a:srgbClr val="FF0000"/>
                </a:solidFill>
              </a:rPr>
              <a:t>2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/>
              <a:t>time algorithm </a:t>
            </a:r>
            <a:r>
              <a:rPr lang="en-US" sz="2600" dirty="0" smtClean="0">
                <a:solidFill>
                  <a:srgbClr val="000000"/>
                </a:solidFill>
              </a:rPr>
              <a:t>for </a:t>
            </a:r>
            <a:r>
              <a:rPr lang="en-US" sz="2600" dirty="0" smtClean="0">
                <a:solidFill>
                  <a:srgbClr val="3A793E"/>
                </a:solidFill>
              </a:rPr>
              <a:t>BSS(</a:t>
            </a:r>
            <a:r>
              <a:rPr lang="en-US" sz="2600" dirty="0" err="1" smtClean="0">
                <a:solidFill>
                  <a:srgbClr val="3A793E"/>
                </a:solidFill>
              </a:rPr>
              <a:t>ε</a:t>
            </a:r>
            <a:r>
              <a:rPr lang="en-US" sz="2600" dirty="0" smtClean="0">
                <a:solidFill>
                  <a:srgbClr val="3A793E"/>
                </a:solidFill>
              </a:rPr>
              <a:t>) </a:t>
            </a:r>
            <a:endParaRPr lang="en-US" dirty="0">
              <a:solidFill>
                <a:srgbClr val="3A793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498" y="2873375"/>
            <a:ext cx="8303627" cy="9942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6498" y="3867647"/>
            <a:ext cx="8827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3A793E"/>
                </a:solidFill>
              </a:rPr>
              <a:t>The idea </a:t>
            </a:r>
            <a:r>
              <a:rPr lang="en-US" sz="2600" dirty="0" smtClean="0"/>
              <a:t>Optimize over </a:t>
            </a:r>
            <a:r>
              <a:rPr lang="en-US" sz="2600" dirty="0" smtClean="0">
                <a:solidFill>
                  <a:srgbClr val="FF0000"/>
                </a:solidFill>
              </a:rPr>
              <a:t>k=O(log|A|ε</a:t>
            </a:r>
            <a:r>
              <a:rPr lang="en-US" sz="2600" baseline="30000" dirty="0" smtClean="0">
                <a:solidFill>
                  <a:srgbClr val="FF0000"/>
                </a:solidFill>
              </a:rPr>
              <a:t>-2 </a:t>
            </a:r>
            <a:r>
              <a:rPr lang="en-US" sz="2600" dirty="0" smtClean="0">
                <a:solidFill>
                  <a:srgbClr val="FF0000"/>
                </a:solidFill>
              </a:rPr>
              <a:t>(||X||</a:t>
            </a:r>
            <a:r>
              <a:rPr lang="en-US" sz="2600" baseline="-25000" dirty="0" smtClean="0">
                <a:solidFill>
                  <a:srgbClr val="FF0000"/>
                </a:solidFill>
              </a:rPr>
              <a:t>2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r>
              <a:rPr lang="en-US" sz="2600" baseline="30000" dirty="0" smtClean="0">
                <a:solidFill>
                  <a:srgbClr val="FF0000"/>
                </a:solidFill>
              </a:rPr>
              <a:t>2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>
                <a:solidFill>
                  <a:srgbClr val="000000"/>
                </a:solidFill>
              </a:rPr>
              <a:t>extension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             of </a:t>
            </a:r>
            <a:r>
              <a:rPr lang="en-US" sz="2600" dirty="0" err="1" smtClean="0">
                <a:solidFill>
                  <a:srgbClr val="000000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000000"/>
                </a:solidFill>
              </a:rPr>
              <a:t>AB</a:t>
            </a:r>
            <a:r>
              <a:rPr lang="en-US" sz="2600" dirty="0" smtClean="0">
                <a:solidFill>
                  <a:srgbClr val="000000"/>
                </a:solidFill>
              </a:rPr>
              <a:t> by SDP</a:t>
            </a:r>
          </a:p>
          <a:p>
            <a:endParaRPr lang="en-US" sz="2600" dirty="0">
              <a:solidFill>
                <a:srgbClr val="000000"/>
              </a:solidFill>
            </a:endParaRP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endParaRPr lang="en-US" sz="3000" dirty="0">
              <a:solidFill>
                <a:srgbClr val="000000"/>
              </a:solidFill>
            </a:endParaRPr>
          </a:p>
          <a:p>
            <a:r>
              <a:rPr lang="en-US" sz="3000" dirty="0" smtClean="0">
                <a:solidFill>
                  <a:srgbClr val="3A793E"/>
                </a:solidFill>
              </a:rPr>
              <a:t> </a:t>
            </a:r>
            <a:endParaRPr lang="en-US" sz="2600" dirty="0">
              <a:solidFill>
                <a:srgbClr val="3A793E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297459"/>
              </p:ext>
            </p:extLst>
          </p:nvPr>
        </p:nvGraphicFramePr>
        <p:xfrm>
          <a:off x="933450" y="4856163"/>
          <a:ext cx="709771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9" name="Equation" r:id="rId5" imgW="2946400" imgH="342900" progId="Equation.3">
                  <p:embed/>
                </p:oleObj>
              </mc:Choice>
              <mc:Fallback>
                <p:oleObj name="Equation" r:id="rId5" imgW="29464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3450" y="4856163"/>
                        <a:ext cx="7097713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876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Best Separable State Problem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5" y="1339353"/>
            <a:ext cx="8382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A793E"/>
                </a:solidFill>
              </a:rPr>
              <a:t>BSS(</a:t>
            </a:r>
            <a:r>
              <a:rPr lang="en-US" sz="2600" dirty="0" err="1" smtClean="0">
                <a:solidFill>
                  <a:srgbClr val="3A793E"/>
                </a:solidFill>
              </a:rPr>
              <a:t>ε</a:t>
            </a:r>
            <a:r>
              <a:rPr lang="en-US" sz="2600" dirty="0" smtClean="0">
                <a:solidFill>
                  <a:srgbClr val="3A793E"/>
                </a:solidFill>
              </a:rPr>
              <a:t>) Problem: </a:t>
            </a:r>
            <a:r>
              <a:rPr lang="en-US" sz="2600" dirty="0" smtClean="0">
                <a:solidFill>
                  <a:srgbClr val="000000"/>
                </a:solidFill>
              </a:rPr>
              <a:t>Given X, </a:t>
            </a:r>
            <a:r>
              <a:rPr lang="en-US" sz="2600" dirty="0"/>
              <a:t>a</a:t>
            </a:r>
            <a:r>
              <a:rPr lang="en-US" sz="2600" dirty="0" smtClean="0"/>
              <a:t>pproximate                                                            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      to additive error </a:t>
            </a:r>
            <a:r>
              <a:rPr lang="en-US" sz="2600" dirty="0" err="1" smtClean="0"/>
              <a:t>ε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3A793E"/>
                </a:solidFill>
              </a:rPr>
              <a:t> </a:t>
            </a: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 </a:t>
            </a:r>
            <a:endParaRPr lang="en-US" sz="2600" dirty="0">
              <a:solidFill>
                <a:srgbClr val="00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  <a:p>
            <a:endParaRPr lang="en-US" sz="26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255589"/>
              </p:ext>
            </p:extLst>
          </p:nvPr>
        </p:nvGraphicFramePr>
        <p:xfrm>
          <a:off x="5722408" y="1339353"/>
          <a:ext cx="2739567" cy="79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5" name="Equation" r:id="rId3" imgW="1054100" imgH="304800" progId="Equation.3">
                  <p:embed/>
                </p:oleObj>
              </mc:Choice>
              <mc:Fallback>
                <p:oleObj name="Equation" r:id="rId3" imgW="10541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2408" y="1339353"/>
                        <a:ext cx="2739567" cy="792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16498" y="1339353"/>
            <a:ext cx="8303627" cy="9942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6498" y="2873375"/>
            <a:ext cx="83036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Corollary </a:t>
            </a:r>
            <a:r>
              <a:rPr lang="en-US" sz="2600" dirty="0" smtClean="0"/>
              <a:t>There </a:t>
            </a:r>
            <a:r>
              <a:rPr lang="en-US" sz="2600" dirty="0"/>
              <a:t>is 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exp</a:t>
            </a:r>
            <a:r>
              <a:rPr lang="en-US" sz="2600" dirty="0">
                <a:solidFill>
                  <a:srgbClr val="FF0000"/>
                </a:solidFill>
              </a:rPr>
              <a:t>(O(</a:t>
            </a:r>
            <a:r>
              <a:rPr lang="en-US" sz="2600" dirty="0" smtClean="0">
                <a:solidFill>
                  <a:srgbClr val="FF0000"/>
                </a:solidFill>
              </a:rPr>
              <a:t>ε</a:t>
            </a:r>
            <a:r>
              <a:rPr lang="en-US" sz="2600" baseline="30000" dirty="0" smtClean="0">
                <a:solidFill>
                  <a:srgbClr val="FF0000"/>
                </a:solidFill>
              </a:rPr>
              <a:t>-2 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log</a:t>
            </a:r>
            <a:r>
              <a:rPr lang="en-US" sz="2600" dirty="0" err="1">
                <a:solidFill>
                  <a:srgbClr val="FF0000"/>
                </a:solidFill>
              </a:rPr>
              <a:t>|A</a:t>
            </a:r>
            <a:r>
              <a:rPr lang="en-US" sz="2600" dirty="0" smtClean="0">
                <a:solidFill>
                  <a:srgbClr val="FF0000"/>
                </a:solidFill>
              </a:rPr>
              <a:t>| </a:t>
            </a:r>
            <a:r>
              <a:rPr lang="en-US" sz="2600" dirty="0" err="1" smtClean="0">
                <a:solidFill>
                  <a:srgbClr val="FF0000"/>
                </a:solidFill>
              </a:rPr>
              <a:t>log</a:t>
            </a:r>
            <a:r>
              <a:rPr lang="en-US" sz="2600" dirty="0" err="1">
                <a:solidFill>
                  <a:srgbClr val="FF0000"/>
                </a:solidFill>
              </a:rPr>
              <a:t>|B</a:t>
            </a:r>
            <a:r>
              <a:rPr lang="en-US" sz="2600" dirty="0" smtClean="0">
                <a:solidFill>
                  <a:srgbClr val="FF0000"/>
                </a:solidFill>
              </a:rPr>
              <a:t>| (|</a:t>
            </a:r>
            <a:r>
              <a:rPr lang="en-US" sz="2600" dirty="0">
                <a:solidFill>
                  <a:srgbClr val="FF0000"/>
                </a:solidFill>
              </a:rPr>
              <a:t>|X||</a:t>
            </a:r>
            <a:r>
              <a:rPr lang="en-US" sz="2600" baseline="-25000" dirty="0" smtClean="0">
                <a:solidFill>
                  <a:srgbClr val="FF0000"/>
                </a:solidFill>
              </a:rPr>
              <a:t>2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r>
              <a:rPr lang="en-US" sz="2600" baseline="30000" dirty="0" smtClean="0">
                <a:solidFill>
                  <a:srgbClr val="FF0000"/>
                </a:solidFill>
              </a:rPr>
              <a:t>2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/>
              <a:t>time algorithm </a:t>
            </a:r>
            <a:r>
              <a:rPr lang="en-US" sz="2600" dirty="0" smtClean="0">
                <a:solidFill>
                  <a:srgbClr val="000000"/>
                </a:solidFill>
              </a:rPr>
              <a:t>for </a:t>
            </a:r>
            <a:r>
              <a:rPr lang="en-US" sz="2600" dirty="0" smtClean="0">
                <a:solidFill>
                  <a:srgbClr val="3A793E"/>
                </a:solidFill>
              </a:rPr>
              <a:t>BSS(</a:t>
            </a:r>
            <a:r>
              <a:rPr lang="en-US" sz="2600" dirty="0" err="1" smtClean="0">
                <a:solidFill>
                  <a:srgbClr val="3A793E"/>
                </a:solidFill>
              </a:rPr>
              <a:t>ε</a:t>
            </a:r>
            <a:r>
              <a:rPr lang="en-US" sz="2600" dirty="0" smtClean="0">
                <a:solidFill>
                  <a:srgbClr val="3A793E"/>
                </a:solidFill>
              </a:rPr>
              <a:t>) </a:t>
            </a:r>
            <a:r>
              <a:rPr lang="en-US" sz="2600" dirty="0" smtClean="0"/>
              <a:t> </a:t>
            </a:r>
            <a:endParaRPr lang="en-US" dirty="0">
              <a:solidFill>
                <a:srgbClr val="3A793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495" y="2873375"/>
            <a:ext cx="8303627" cy="9942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6497" y="4232453"/>
            <a:ext cx="86528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(Harrow and </a:t>
            </a:r>
            <a:r>
              <a:rPr lang="en-US" sz="2200" dirty="0" err="1" smtClean="0">
                <a:solidFill>
                  <a:srgbClr val="000090"/>
                </a:solidFill>
              </a:rPr>
              <a:t>Montanaro</a:t>
            </a:r>
            <a:r>
              <a:rPr lang="en-US" sz="2200" dirty="0" smtClean="0">
                <a:solidFill>
                  <a:srgbClr val="000090"/>
                </a:solidFill>
              </a:rPr>
              <a:t> ‘10)</a:t>
            </a:r>
            <a:r>
              <a:rPr lang="en-US" sz="2200" dirty="0" smtClean="0"/>
              <a:t>: </a:t>
            </a:r>
            <a:r>
              <a:rPr lang="en-US" sz="2600" dirty="0" smtClean="0">
                <a:solidFill>
                  <a:srgbClr val="3A793E"/>
                </a:solidFill>
              </a:rPr>
              <a:t>BSS(</a:t>
            </a:r>
            <a:r>
              <a:rPr lang="en-US" sz="2600" dirty="0" err="1" smtClean="0">
                <a:solidFill>
                  <a:srgbClr val="3A793E"/>
                </a:solidFill>
              </a:rPr>
              <a:t>ε</a:t>
            </a:r>
            <a:r>
              <a:rPr lang="en-US" sz="2600" dirty="0" smtClean="0">
                <a:solidFill>
                  <a:srgbClr val="3A793E"/>
                </a:solidFill>
              </a:rPr>
              <a:t>) </a:t>
            </a:r>
            <a:r>
              <a:rPr lang="en-US" sz="2600" dirty="0" smtClean="0"/>
              <a:t>for </a:t>
            </a:r>
            <a:r>
              <a:rPr lang="en-US" sz="2600" dirty="0" err="1" smtClean="0">
                <a:solidFill>
                  <a:srgbClr val="EB0000"/>
                </a:solidFill>
              </a:rPr>
              <a:t>ε</a:t>
            </a:r>
            <a:r>
              <a:rPr lang="en-US" sz="2600" dirty="0" smtClean="0">
                <a:solidFill>
                  <a:srgbClr val="EB0000"/>
                </a:solidFill>
              </a:rPr>
              <a:t>=</a:t>
            </a:r>
            <a:r>
              <a:rPr lang="en-US" sz="2600" dirty="0" err="1" smtClean="0">
                <a:solidFill>
                  <a:srgbClr val="EB0000"/>
                </a:solidFill>
              </a:rPr>
              <a:t>Ω</a:t>
            </a:r>
            <a:r>
              <a:rPr lang="en-US" sz="2600" dirty="0" smtClean="0">
                <a:solidFill>
                  <a:srgbClr val="EB0000"/>
                </a:solidFill>
              </a:rPr>
              <a:t>(1)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rgbClr val="EB0000"/>
                </a:solidFill>
              </a:rPr>
              <a:t>||X||</a:t>
            </a:r>
            <a:r>
              <a:rPr lang="en-US" sz="2600" baseline="-25000" dirty="0" smtClean="0">
                <a:solidFill>
                  <a:srgbClr val="EB0000"/>
                </a:solidFill>
              </a:rPr>
              <a:t>∞ </a:t>
            </a:r>
            <a:r>
              <a:rPr lang="en-US" sz="2600" dirty="0" smtClean="0">
                <a:solidFill>
                  <a:srgbClr val="EB0000"/>
                </a:solidFill>
              </a:rPr>
              <a:t> ≤ 1</a:t>
            </a:r>
          </a:p>
          <a:p>
            <a:r>
              <a:rPr lang="en-US" sz="2600" dirty="0">
                <a:solidFill>
                  <a:srgbClr val="000000"/>
                </a:solidFill>
              </a:rPr>
              <a:t>c</a:t>
            </a:r>
            <a:r>
              <a:rPr lang="en-US" sz="2600" dirty="0" smtClean="0">
                <a:solidFill>
                  <a:srgbClr val="000000"/>
                </a:solidFill>
              </a:rPr>
              <a:t>annot be solved in </a:t>
            </a:r>
            <a:r>
              <a:rPr lang="en-US" sz="2600" dirty="0" err="1">
                <a:solidFill>
                  <a:srgbClr val="FF0000"/>
                </a:solidFill>
              </a:rPr>
              <a:t>exp</a:t>
            </a:r>
            <a:r>
              <a:rPr lang="en-US" sz="2600" dirty="0">
                <a:solidFill>
                  <a:srgbClr val="FF0000"/>
                </a:solidFill>
              </a:rPr>
              <a:t>(O</a:t>
            </a:r>
            <a:r>
              <a:rPr lang="en-US" sz="2600" dirty="0" smtClean="0">
                <a:solidFill>
                  <a:srgbClr val="FF0000"/>
                </a:solidFill>
              </a:rPr>
              <a:t>(log</a:t>
            </a:r>
            <a:r>
              <a:rPr lang="en-US" sz="2600" baseline="30000" dirty="0" smtClean="0">
                <a:solidFill>
                  <a:srgbClr val="FF0000"/>
                </a:solidFill>
              </a:rPr>
              <a:t>1-ν</a:t>
            </a:r>
            <a:r>
              <a:rPr lang="en-US" sz="2600" dirty="0" smtClean="0">
                <a:solidFill>
                  <a:srgbClr val="FF0000"/>
                </a:solidFill>
              </a:rPr>
              <a:t>|</a:t>
            </a:r>
            <a:r>
              <a:rPr lang="en-US" sz="2600" dirty="0">
                <a:solidFill>
                  <a:srgbClr val="FF0000"/>
                </a:solidFill>
              </a:rPr>
              <a:t>A| </a:t>
            </a:r>
            <a:r>
              <a:rPr lang="en-US" sz="2600" dirty="0" smtClean="0">
                <a:solidFill>
                  <a:srgbClr val="FF0000"/>
                </a:solidFill>
              </a:rPr>
              <a:t>log</a:t>
            </a:r>
            <a:r>
              <a:rPr lang="en-US" sz="2600" baseline="30000" dirty="0" smtClean="0">
                <a:solidFill>
                  <a:srgbClr val="FF0000"/>
                </a:solidFill>
              </a:rPr>
              <a:t>1-μ</a:t>
            </a:r>
            <a:r>
              <a:rPr lang="en-US" sz="2600" dirty="0" smtClean="0">
                <a:solidFill>
                  <a:srgbClr val="FF0000"/>
                </a:solidFill>
              </a:rPr>
              <a:t>|</a:t>
            </a:r>
            <a:r>
              <a:rPr lang="en-US" sz="2600" dirty="0">
                <a:solidFill>
                  <a:srgbClr val="FF0000"/>
                </a:solidFill>
              </a:rPr>
              <a:t>B</a:t>
            </a:r>
            <a:r>
              <a:rPr lang="en-US" sz="2600" dirty="0" smtClean="0">
                <a:solidFill>
                  <a:srgbClr val="FF0000"/>
                </a:solidFill>
              </a:rPr>
              <a:t>|)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 smtClean="0"/>
              <a:t>time for any</a:t>
            </a:r>
          </a:p>
          <a:p>
            <a:r>
              <a:rPr lang="el-GR" sz="2600" dirty="0" smtClean="0">
                <a:solidFill>
                  <a:srgbClr val="FF0000"/>
                </a:solidFill>
              </a:rPr>
              <a:t>ν </a:t>
            </a:r>
            <a:r>
              <a:rPr lang="en-US" sz="2600" dirty="0" smtClean="0">
                <a:solidFill>
                  <a:srgbClr val="FF0000"/>
                </a:solidFill>
              </a:rPr>
              <a:t>+ μ &gt; 0 </a:t>
            </a:r>
            <a:r>
              <a:rPr lang="en-US" sz="2600" dirty="0" smtClean="0">
                <a:solidFill>
                  <a:srgbClr val="000000"/>
                </a:solidFill>
              </a:rPr>
              <a:t>unless ETH fails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QMA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356287" y="29222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725"/>
            <a:ext cx="9144000" cy="511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9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QMA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356287" y="29222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868"/>
            <a:ext cx="9144000" cy="43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1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QMA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356287" y="29222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0375" y="1315754"/>
            <a:ext cx="7858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A793E"/>
                </a:solidFill>
              </a:rPr>
              <a:t>- Quantum analogue of NP (or MA)</a:t>
            </a:r>
          </a:p>
          <a:p>
            <a:r>
              <a:rPr lang="en-US" sz="2600" dirty="0" smtClean="0">
                <a:solidFill>
                  <a:srgbClr val="3A793E"/>
                </a:solidFill>
              </a:rPr>
              <a:t>- Local </a:t>
            </a:r>
            <a:r>
              <a:rPr lang="en-US" sz="2600" dirty="0">
                <a:solidFill>
                  <a:srgbClr val="3A793E"/>
                </a:solidFill>
              </a:rPr>
              <a:t>H</a:t>
            </a:r>
            <a:r>
              <a:rPr lang="en-US" sz="2600" dirty="0" smtClean="0">
                <a:solidFill>
                  <a:srgbClr val="3A793E"/>
                </a:solidFill>
              </a:rPr>
              <a:t>amiltonian Problem, …</a:t>
            </a:r>
          </a:p>
          <a:p>
            <a:endParaRPr lang="en-US" sz="2600" dirty="0">
              <a:solidFill>
                <a:srgbClr val="3A79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05702"/>
            <a:ext cx="593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Is QMA a robust complexity class?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39160"/>
            <a:ext cx="9218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Aharonov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Regev</a:t>
            </a:r>
            <a:r>
              <a:rPr lang="en-US" sz="2200" dirty="0" smtClean="0">
                <a:solidFill>
                  <a:srgbClr val="000090"/>
                </a:solidFill>
              </a:rPr>
              <a:t> ‘03) </a:t>
            </a:r>
            <a:r>
              <a:rPr lang="en-US" sz="2600" dirty="0" err="1" smtClean="0"/>
              <a:t>superverifiers</a:t>
            </a:r>
            <a:r>
              <a:rPr lang="en-US" sz="2600" dirty="0" smtClean="0"/>
              <a:t> doesn’t help</a:t>
            </a:r>
          </a:p>
          <a:p>
            <a:endParaRPr lang="en-US" sz="500" dirty="0" smtClean="0"/>
          </a:p>
          <a:p>
            <a:r>
              <a:rPr lang="en-US" sz="2200" dirty="0" smtClean="0">
                <a:solidFill>
                  <a:srgbClr val="000090"/>
                </a:solidFill>
              </a:rPr>
              <a:t>(Marriott, </a:t>
            </a:r>
            <a:r>
              <a:rPr lang="en-US" sz="2200" dirty="0" err="1" smtClean="0">
                <a:solidFill>
                  <a:srgbClr val="000090"/>
                </a:solidFill>
              </a:rPr>
              <a:t>Watrous</a:t>
            </a:r>
            <a:r>
              <a:rPr lang="en-US" sz="2200" dirty="0" smtClean="0">
                <a:solidFill>
                  <a:srgbClr val="000090"/>
                </a:solidFill>
              </a:rPr>
              <a:t> ‘05) </a:t>
            </a:r>
            <a:r>
              <a:rPr lang="en-US" sz="2600" dirty="0" smtClean="0"/>
              <a:t>Exponential amplification with fixed proof size</a:t>
            </a:r>
          </a:p>
          <a:p>
            <a:endParaRPr lang="en-US" sz="500" dirty="0" smtClean="0"/>
          </a:p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Beigi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Shor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Watrous</a:t>
            </a:r>
            <a:r>
              <a:rPr lang="en-US" sz="2200" dirty="0" smtClean="0">
                <a:solidFill>
                  <a:srgbClr val="000090"/>
                </a:solidFill>
              </a:rPr>
              <a:t> ‘09) </a:t>
            </a:r>
            <a:r>
              <a:rPr lang="en-US" sz="2600" dirty="0" smtClean="0"/>
              <a:t>logarithmic size interaction doesn’t help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5837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New Characterization QMA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356287" y="29222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0375" y="1315754"/>
            <a:ext cx="7858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Corollary </a:t>
            </a:r>
            <a:r>
              <a:rPr lang="en-US" sz="2600" dirty="0" smtClean="0"/>
              <a:t>QMA doesn’t change allowing </a:t>
            </a:r>
            <a:r>
              <a:rPr lang="en-US" sz="2600" dirty="0" smtClean="0">
                <a:solidFill>
                  <a:srgbClr val="FF0000"/>
                </a:solidFill>
              </a:rPr>
              <a:t>k = O(1) </a:t>
            </a:r>
            <a:r>
              <a:rPr lang="en-US" sz="2600" dirty="0" smtClean="0"/>
              <a:t>different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p</a:t>
            </a:r>
            <a:r>
              <a:rPr lang="en-US" sz="2600" dirty="0" smtClean="0">
                <a:solidFill>
                  <a:srgbClr val="000000"/>
                </a:solidFill>
              </a:rPr>
              <a:t>roofs if the verifier can only apply </a:t>
            </a:r>
            <a:r>
              <a:rPr lang="en-US" sz="2600" dirty="0" smtClean="0">
                <a:solidFill>
                  <a:srgbClr val="FF0000"/>
                </a:solidFill>
              </a:rPr>
              <a:t>LOCC measurements</a:t>
            </a:r>
          </a:p>
          <a:p>
            <a:r>
              <a:rPr lang="en-US" sz="2600" dirty="0">
                <a:solidFill>
                  <a:srgbClr val="000000"/>
                </a:solidFill>
              </a:rPr>
              <a:t>i</a:t>
            </a:r>
            <a:r>
              <a:rPr lang="en-US" sz="2600" dirty="0" smtClean="0">
                <a:solidFill>
                  <a:srgbClr val="000000"/>
                </a:solidFill>
              </a:rPr>
              <a:t>n the k proofs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053" y="1315754"/>
            <a:ext cx="8542528" cy="12926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New Characterization QMA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356287" y="29222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0375" y="1315754"/>
            <a:ext cx="7858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Corollary </a:t>
            </a:r>
            <a:r>
              <a:rPr lang="en-US" sz="2600" dirty="0" smtClean="0"/>
              <a:t>QMA doesn’t change allowing </a:t>
            </a:r>
            <a:r>
              <a:rPr lang="en-US" sz="2600" dirty="0" smtClean="0">
                <a:solidFill>
                  <a:srgbClr val="FF0000"/>
                </a:solidFill>
              </a:rPr>
              <a:t>k = O(1) </a:t>
            </a:r>
            <a:r>
              <a:rPr lang="en-US" sz="2600" dirty="0" smtClean="0"/>
              <a:t>different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p</a:t>
            </a:r>
            <a:r>
              <a:rPr lang="en-US" sz="2600" dirty="0" smtClean="0">
                <a:solidFill>
                  <a:srgbClr val="000000"/>
                </a:solidFill>
              </a:rPr>
              <a:t>roofs if the verifier can only apply </a:t>
            </a:r>
            <a:r>
              <a:rPr lang="en-US" sz="2600" dirty="0" smtClean="0">
                <a:solidFill>
                  <a:srgbClr val="FF0000"/>
                </a:solidFill>
              </a:rPr>
              <a:t>LOCC measurements</a:t>
            </a:r>
          </a:p>
          <a:p>
            <a:r>
              <a:rPr lang="en-US" sz="2600" dirty="0">
                <a:solidFill>
                  <a:srgbClr val="000000"/>
                </a:solidFill>
              </a:rPr>
              <a:t>i</a:t>
            </a:r>
            <a:r>
              <a:rPr lang="en-US" sz="2600" dirty="0" smtClean="0">
                <a:solidFill>
                  <a:srgbClr val="000000"/>
                </a:solidFill>
              </a:rPr>
              <a:t>n the k proofs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799" y="1315754"/>
            <a:ext cx="8542528" cy="12926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0375" y="3095625"/>
            <a:ext cx="82867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90"/>
                </a:solidFill>
              </a:rPr>
              <a:t>Def</a:t>
            </a:r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QMA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m,s,c</a:t>
            </a:r>
            <a:r>
              <a:rPr lang="en-US" sz="2600" dirty="0" smtClean="0">
                <a:solidFill>
                  <a:srgbClr val="FF0000"/>
                </a:solidFill>
              </a:rPr>
              <a:t>(k)</a:t>
            </a:r>
            <a:r>
              <a:rPr lang="en-US" sz="2600" dirty="0" smtClean="0"/>
              <a:t>: analogue of QMA with </a:t>
            </a:r>
            <a:r>
              <a:rPr lang="en-US" sz="2600" dirty="0" smtClean="0">
                <a:solidFill>
                  <a:srgbClr val="EB0000"/>
                </a:solidFill>
              </a:rPr>
              <a:t>k </a:t>
            </a:r>
            <a:r>
              <a:rPr lang="en-US" sz="2600" dirty="0" smtClean="0">
                <a:solidFill>
                  <a:srgbClr val="000000"/>
                </a:solidFill>
              </a:rPr>
              <a:t>proofs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000000"/>
                </a:solidFill>
              </a:rPr>
              <a:t>proof size </a:t>
            </a:r>
            <a:r>
              <a:rPr lang="en-US" sz="2600" dirty="0" smtClean="0">
                <a:solidFill>
                  <a:srgbClr val="EB0000"/>
                </a:solidFill>
              </a:rPr>
              <a:t>m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000000"/>
                </a:solidFill>
              </a:rPr>
              <a:t>soundness</a:t>
            </a:r>
            <a:r>
              <a:rPr lang="en-US" sz="2600" dirty="0" smtClean="0">
                <a:solidFill>
                  <a:srgbClr val="EB0000"/>
                </a:solidFill>
              </a:rPr>
              <a:t> s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and completeness </a:t>
            </a:r>
            <a:r>
              <a:rPr lang="en-US" sz="2600" dirty="0" smtClean="0">
                <a:solidFill>
                  <a:srgbClr val="EB0000"/>
                </a:solidFill>
              </a:rPr>
              <a:t>c</a:t>
            </a:r>
            <a:r>
              <a:rPr lang="en-US" sz="2600" dirty="0" smtClean="0"/>
              <a:t>.</a:t>
            </a:r>
            <a:endParaRPr lang="en-US" sz="2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3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New Characterization QMA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356287" y="29222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0375" y="1315754"/>
            <a:ext cx="7858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Corollary </a:t>
            </a:r>
            <a:r>
              <a:rPr lang="en-US" sz="2600" dirty="0" smtClean="0"/>
              <a:t>QMA doesn’t change allowing </a:t>
            </a:r>
            <a:r>
              <a:rPr lang="en-US" sz="2600" dirty="0" smtClean="0">
                <a:solidFill>
                  <a:srgbClr val="FF0000"/>
                </a:solidFill>
              </a:rPr>
              <a:t>k = O(1) </a:t>
            </a:r>
            <a:r>
              <a:rPr lang="en-US" sz="2600" dirty="0" smtClean="0"/>
              <a:t>different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p</a:t>
            </a:r>
            <a:r>
              <a:rPr lang="en-US" sz="2600" dirty="0" smtClean="0">
                <a:solidFill>
                  <a:srgbClr val="000000"/>
                </a:solidFill>
              </a:rPr>
              <a:t>roofs if the verifier can only apply </a:t>
            </a:r>
            <a:r>
              <a:rPr lang="en-US" sz="2600" dirty="0" smtClean="0">
                <a:solidFill>
                  <a:srgbClr val="FF0000"/>
                </a:solidFill>
              </a:rPr>
              <a:t>LOCC measurements</a:t>
            </a:r>
          </a:p>
          <a:p>
            <a:r>
              <a:rPr lang="en-US" sz="2600" dirty="0">
                <a:solidFill>
                  <a:srgbClr val="000000"/>
                </a:solidFill>
              </a:rPr>
              <a:t>i</a:t>
            </a:r>
            <a:r>
              <a:rPr lang="en-US" sz="2600" dirty="0" smtClean="0">
                <a:solidFill>
                  <a:srgbClr val="000000"/>
                </a:solidFill>
              </a:rPr>
              <a:t>n the k proofs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799" y="1315754"/>
            <a:ext cx="8542528" cy="12926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0375" y="3095625"/>
            <a:ext cx="82867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90"/>
                </a:solidFill>
              </a:rPr>
              <a:t>Def</a:t>
            </a:r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QMA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m,s,c</a:t>
            </a:r>
            <a:r>
              <a:rPr lang="en-US" sz="2600" dirty="0" smtClean="0">
                <a:solidFill>
                  <a:srgbClr val="FF0000"/>
                </a:solidFill>
              </a:rPr>
              <a:t>(k)</a:t>
            </a:r>
            <a:r>
              <a:rPr lang="en-US" sz="2600" dirty="0" smtClean="0"/>
              <a:t>: analogue of QMA with </a:t>
            </a:r>
            <a:r>
              <a:rPr lang="en-US" sz="2600" dirty="0" smtClean="0">
                <a:solidFill>
                  <a:srgbClr val="EB0000"/>
                </a:solidFill>
              </a:rPr>
              <a:t>k </a:t>
            </a:r>
            <a:r>
              <a:rPr lang="en-US" sz="2600" dirty="0" smtClean="0">
                <a:solidFill>
                  <a:srgbClr val="000000"/>
                </a:solidFill>
              </a:rPr>
              <a:t>proofs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000000"/>
                </a:solidFill>
              </a:rPr>
              <a:t>proof size </a:t>
            </a:r>
            <a:r>
              <a:rPr lang="en-US" sz="2600" dirty="0" smtClean="0">
                <a:solidFill>
                  <a:srgbClr val="EB0000"/>
                </a:solidFill>
              </a:rPr>
              <a:t>m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000000"/>
                </a:solidFill>
              </a:rPr>
              <a:t>soundness</a:t>
            </a:r>
            <a:r>
              <a:rPr lang="en-US" sz="2600" dirty="0" smtClean="0">
                <a:solidFill>
                  <a:srgbClr val="EB0000"/>
                </a:solidFill>
              </a:rPr>
              <a:t> s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and completeness </a:t>
            </a:r>
            <a:r>
              <a:rPr lang="en-US" sz="2600" dirty="0" smtClean="0">
                <a:solidFill>
                  <a:srgbClr val="EB0000"/>
                </a:solidFill>
              </a:rPr>
              <a:t>c</a:t>
            </a:r>
            <a:r>
              <a:rPr lang="en-US" sz="2600" dirty="0" smtClean="0"/>
              <a:t>.</a:t>
            </a:r>
            <a:endParaRPr lang="en-US" sz="26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375" y="4502150"/>
            <a:ext cx="82867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90"/>
                </a:solidFill>
              </a:rPr>
              <a:t>Def</a:t>
            </a:r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LOCCQMA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m,s,c</a:t>
            </a:r>
            <a:r>
              <a:rPr lang="en-US" sz="2600" dirty="0" smtClean="0">
                <a:solidFill>
                  <a:srgbClr val="FF0000"/>
                </a:solidFill>
              </a:rPr>
              <a:t>(k)</a:t>
            </a:r>
            <a:r>
              <a:rPr lang="en-US" sz="2600" dirty="0" smtClean="0"/>
              <a:t>: analogue of QMA with </a:t>
            </a:r>
            <a:r>
              <a:rPr lang="en-US" sz="2600" dirty="0" smtClean="0">
                <a:solidFill>
                  <a:srgbClr val="EB0000"/>
                </a:solidFill>
              </a:rPr>
              <a:t>k </a:t>
            </a:r>
            <a:r>
              <a:rPr lang="en-US" sz="2600" dirty="0" smtClean="0">
                <a:solidFill>
                  <a:srgbClr val="000000"/>
                </a:solidFill>
              </a:rPr>
              <a:t>proofs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000000"/>
                </a:solidFill>
              </a:rPr>
              <a:t>proof size </a:t>
            </a:r>
            <a:r>
              <a:rPr lang="en-US" sz="2600" dirty="0" smtClean="0">
                <a:solidFill>
                  <a:srgbClr val="EB0000"/>
                </a:solidFill>
              </a:rPr>
              <a:t>m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000000"/>
                </a:solidFill>
              </a:rPr>
              <a:t>soundness</a:t>
            </a:r>
            <a:r>
              <a:rPr lang="en-US" sz="2600" dirty="0" smtClean="0">
                <a:solidFill>
                  <a:srgbClr val="EB0000"/>
                </a:solidFill>
              </a:rPr>
              <a:t> s</a:t>
            </a:r>
            <a:r>
              <a:rPr lang="en-US" sz="2600" dirty="0"/>
              <a:t>,</a:t>
            </a:r>
            <a:r>
              <a:rPr lang="en-US" sz="2600" dirty="0" smtClean="0">
                <a:solidFill>
                  <a:srgbClr val="000000"/>
                </a:solidFill>
              </a:rPr>
              <a:t> completeness </a:t>
            </a:r>
            <a:r>
              <a:rPr lang="en-US" sz="2600" dirty="0" smtClean="0">
                <a:solidFill>
                  <a:srgbClr val="EB0000"/>
                </a:solidFill>
              </a:rPr>
              <a:t>c </a:t>
            </a:r>
            <a:r>
              <a:rPr lang="en-US" sz="2600" dirty="0" smtClean="0"/>
              <a:t>and </a:t>
            </a:r>
            <a:r>
              <a:rPr lang="en-US" sz="2600" dirty="0" smtClean="0">
                <a:solidFill>
                  <a:srgbClr val="EB0000"/>
                </a:solidFill>
              </a:rPr>
              <a:t>LOCC verification </a:t>
            </a:r>
            <a:r>
              <a:rPr lang="en-US" sz="2600" dirty="0" smtClean="0"/>
              <a:t>procedure along the k proofs.</a:t>
            </a:r>
            <a:endParaRPr lang="en-US" sz="2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7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New Characterization QMA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356287" y="29222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0375" y="1315754"/>
            <a:ext cx="78581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Corollary        </a:t>
            </a:r>
            <a:r>
              <a:rPr lang="en-US" sz="3000" b="1" dirty="0" smtClean="0">
                <a:solidFill>
                  <a:srgbClr val="3A793E"/>
                </a:solidFill>
              </a:rPr>
              <a:t>QMA = </a:t>
            </a:r>
            <a:r>
              <a:rPr lang="en-US" sz="3000" b="1" dirty="0">
                <a:solidFill>
                  <a:srgbClr val="3A793E"/>
                </a:solidFill>
              </a:rPr>
              <a:t>LOCCQMA</a:t>
            </a:r>
            <a:r>
              <a:rPr lang="en-US" sz="3000" b="1" dirty="0" smtClean="0">
                <a:solidFill>
                  <a:srgbClr val="3A793E"/>
                </a:solidFill>
              </a:rPr>
              <a:t>(k),   k = O(1)</a:t>
            </a:r>
          </a:p>
          <a:p>
            <a:endParaRPr lang="en-US" sz="1400" b="1" dirty="0" smtClean="0">
              <a:solidFill>
                <a:srgbClr val="3A793E"/>
              </a:solidFill>
            </a:endParaRPr>
          </a:p>
          <a:p>
            <a:r>
              <a:rPr lang="en-US" sz="3000" b="1" dirty="0">
                <a:solidFill>
                  <a:srgbClr val="3A793E"/>
                </a:solidFill>
              </a:rPr>
              <a:t> </a:t>
            </a:r>
            <a:r>
              <a:rPr lang="en-US" sz="3000" b="1" dirty="0" smtClean="0">
                <a:solidFill>
                  <a:srgbClr val="3A793E"/>
                </a:solidFill>
              </a:rPr>
              <a:t>                    </a:t>
            </a:r>
            <a:r>
              <a:rPr lang="en-US" sz="3000" b="1" dirty="0" err="1" smtClean="0">
                <a:solidFill>
                  <a:srgbClr val="3A793E"/>
                </a:solidFill>
              </a:rPr>
              <a:t>LOCCQMA</a:t>
            </a:r>
            <a:r>
              <a:rPr lang="en-US" sz="3000" b="1" baseline="-25000" dirty="0" err="1" smtClean="0">
                <a:solidFill>
                  <a:srgbClr val="3A793E"/>
                </a:solidFill>
              </a:rPr>
              <a:t>m,s,c</a:t>
            </a:r>
            <a:r>
              <a:rPr lang="en-US" sz="3000" b="1" dirty="0" smtClean="0">
                <a:solidFill>
                  <a:srgbClr val="3A793E"/>
                </a:solidFill>
              </a:rPr>
              <a:t>(2) = QMA</a:t>
            </a:r>
            <a:r>
              <a:rPr lang="en-US" sz="3000" b="1" baseline="-25000" dirty="0" smtClean="0">
                <a:solidFill>
                  <a:srgbClr val="3A793E"/>
                </a:solidFill>
              </a:rPr>
              <a:t>O(m</a:t>
            </a:r>
            <a:r>
              <a:rPr lang="en-US" sz="1700" b="1" dirty="0" smtClean="0">
                <a:solidFill>
                  <a:srgbClr val="3A793E"/>
                </a:solidFill>
              </a:rPr>
              <a:t>2</a:t>
            </a:r>
            <a:r>
              <a:rPr lang="en-US" sz="3000" b="1" baseline="-25000" dirty="0" smtClean="0">
                <a:solidFill>
                  <a:srgbClr val="3A793E"/>
                </a:solidFill>
              </a:rPr>
              <a:t>ε</a:t>
            </a:r>
            <a:r>
              <a:rPr lang="en-US" sz="1700" b="1" dirty="0" smtClean="0">
                <a:solidFill>
                  <a:srgbClr val="3A793E"/>
                </a:solidFill>
              </a:rPr>
              <a:t>-2</a:t>
            </a:r>
            <a:r>
              <a:rPr lang="en-US" sz="3000" b="1" baseline="-25000" dirty="0" smtClean="0">
                <a:solidFill>
                  <a:srgbClr val="3A793E"/>
                </a:solidFill>
              </a:rPr>
              <a:t>),</a:t>
            </a:r>
            <a:r>
              <a:rPr lang="en-US" sz="3000" b="1" baseline="-25000" dirty="0" err="1" smtClean="0">
                <a:solidFill>
                  <a:srgbClr val="3A793E"/>
                </a:solidFill>
              </a:rPr>
              <a:t>s+ε,c</a:t>
            </a:r>
            <a:endParaRPr lang="en-US" sz="3000" b="1" dirty="0">
              <a:solidFill>
                <a:srgbClr val="3A793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597" y="1315754"/>
            <a:ext cx="8542528" cy="12926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4597" y="3291536"/>
            <a:ext cx="8175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Contrast: </a:t>
            </a:r>
            <a:r>
              <a:rPr lang="en-US" sz="3000" b="1" dirty="0" err="1" smtClean="0">
                <a:solidFill>
                  <a:srgbClr val="3A793E"/>
                </a:solidFill>
              </a:rPr>
              <a:t>QMA</a:t>
            </a:r>
            <a:r>
              <a:rPr lang="en-US" sz="3000" b="1" baseline="-25000" dirty="0" err="1" smtClean="0">
                <a:solidFill>
                  <a:srgbClr val="3A793E"/>
                </a:solidFill>
              </a:rPr>
              <a:t>m</a:t>
            </a:r>
            <a:r>
              <a:rPr lang="en-US" sz="3000" b="1" baseline="-25000" dirty="0" err="1">
                <a:solidFill>
                  <a:srgbClr val="3A793E"/>
                </a:solidFill>
              </a:rPr>
              <a:t>,s,c</a:t>
            </a:r>
            <a:r>
              <a:rPr lang="en-US" sz="3000" b="1" dirty="0">
                <a:solidFill>
                  <a:srgbClr val="3A793E"/>
                </a:solidFill>
              </a:rPr>
              <a:t>(2) </a:t>
            </a:r>
            <a:r>
              <a:rPr lang="en-US" sz="3000" b="1" dirty="0" smtClean="0">
                <a:solidFill>
                  <a:srgbClr val="3A793E"/>
                </a:solidFill>
              </a:rPr>
              <a:t>not in </a:t>
            </a:r>
            <a:r>
              <a:rPr lang="en-US" sz="3000" b="1" dirty="0">
                <a:solidFill>
                  <a:srgbClr val="3A793E"/>
                </a:solidFill>
              </a:rPr>
              <a:t>QMA</a:t>
            </a:r>
            <a:r>
              <a:rPr lang="en-US" sz="3000" b="1" baseline="-25000" dirty="0">
                <a:solidFill>
                  <a:srgbClr val="3A793E"/>
                </a:solidFill>
              </a:rPr>
              <a:t>O(</a:t>
            </a:r>
            <a:r>
              <a:rPr lang="en-US" sz="3000" b="1" baseline="-25000" dirty="0" smtClean="0">
                <a:solidFill>
                  <a:srgbClr val="3A793E"/>
                </a:solidFill>
              </a:rPr>
              <a:t>m</a:t>
            </a:r>
            <a:r>
              <a:rPr lang="en-US" sz="1700" b="1" dirty="0" smtClean="0">
                <a:solidFill>
                  <a:srgbClr val="3A793E"/>
                </a:solidFill>
              </a:rPr>
              <a:t>2-δ</a:t>
            </a:r>
            <a:r>
              <a:rPr lang="en-US" sz="3000" b="1" baseline="-25000" dirty="0" smtClean="0">
                <a:solidFill>
                  <a:srgbClr val="3A793E"/>
                </a:solidFill>
              </a:rPr>
              <a:t>ε</a:t>
            </a:r>
            <a:r>
              <a:rPr lang="en-US" sz="1700" b="1" dirty="0">
                <a:solidFill>
                  <a:srgbClr val="3A793E"/>
                </a:solidFill>
              </a:rPr>
              <a:t>-2</a:t>
            </a:r>
            <a:r>
              <a:rPr lang="en-US" sz="3000" b="1" baseline="-25000" dirty="0">
                <a:solidFill>
                  <a:srgbClr val="3A793E"/>
                </a:solidFill>
              </a:rPr>
              <a:t>),</a:t>
            </a:r>
            <a:r>
              <a:rPr lang="en-US" sz="3000" b="1" baseline="-25000" dirty="0" err="1">
                <a:solidFill>
                  <a:srgbClr val="3A793E"/>
                </a:solidFill>
              </a:rPr>
              <a:t>s+ε,c</a:t>
            </a:r>
            <a:endParaRPr lang="en-US" sz="3000" b="1" dirty="0">
              <a:solidFill>
                <a:srgbClr val="3A793E"/>
              </a:solidFill>
            </a:endParaRPr>
          </a:p>
          <a:p>
            <a:r>
              <a:rPr lang="en-US" sz="3000" dirty="0" smtClean="0">
                <a:solidFill>
                  <a:srgbClr val="FF0000"/>
                </a:solidFill>
              </a:rPr>
              <a:t>                  </a:t>
            </a:r>
            <a:r>
              <a:rPr lang="en-US" sz="2600" dirty="0" smtClean="0"/>
              <a:t>for </a:t>
            </a:r>
            <a:r>
              <a:rPr lang="en-US" sz="2600" dirty="0" err="1" smtClean="0"/>
              <a:t>ε</a:t>
            </a:r>
            <a:r>
              <a:rPr lang="en-US" sz="2600" dirty="0" smtClean="0"/>
              <a:t> = O(1) and </a:t>
            </a:r>
            <a:r>
              <a:rPr lang="en-US" sz="2600" dirty="0" err="1" smtClean="0"/>
              <a:t>δ</a:t>
            </a:r>
            <a:r>
              <a:rPr lang="en-US" sz="2600" dirty="0" smtClean="0"/>
              <a:t>&gt;0 unless </a:t>
            </a:r>
            <a:r>
              <a:rPr lang="en-US" sz="2600" dirty="0" smtClean="0">
                <a:solidFill>
                  <a:srgbClr val="EB0000"/>
                </a:solidFill>
              </a:rPr>
              <a:t>Quantum ETH</a:t>
            </a:r>
            <a:r>
              <a:rPr lang="en-US" sz="2600" baseline="30000" dirty="0" smtClean="0">
                <a:solidFill>
                  <a:srgbClr val="EB0000"/>
                </a:solidFill>
              </a:rPr>
              <a:t>*</a:t>
            </a:r>
            <a:r>
              <a:rPr lang="en-US" sz="2600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fails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597" y="6381750"/>
            <a:ext cx="8717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* Quantum ETH</a:t>
            </a:r>
            <a:r>
              <a:rPr lang="en-US" sz="2600" dirty="0" smtClean="0">
                <a:solidFill>
                  <a:srgbClr val="000000"/>
                </a:solidFill>
              </a:rPr>
              <a:t>: </a:t>
            </a:r>
            <a:r>
              <a:rPr lang="en-US" sz="2600" dirty="0">
                <a:solidFill>
                  <a:srgbClr val="000000"/>
                </a:solidFill>
              </a:rPr>
              <a:t>SAT cannot be solved in 2</a:t>
            </a:r>
            <a:r>
              <a:rPr lang="en-US" sz="2600" baseline="30000" dirty="0">
                <a:solidFill>
                  <a:srgbClr val="000000"/>
                </a:solidFill>
              </a:rPr>
              <a:t>o(n</a:t>
            </a:r>
            <a:r>
              <a:rPr lang="en-US" sz="2600" baseline="30000" dirty="0" smtClean="0">
                <a:solidFill>
                  <a:srgbClr val="000000"/>
                </a:solidFill>
              </a:rPr>
              <a:t>) </a:t>
            </a:r>
            <a:r>
              <a:rPr lang="en-US" sz="2600" dirty="0" smtClean="0">
                <a:solidFill>
                  <a:srgbClr val="000000"/>
                </a:solidFill>
              </a:rPr>
              <a:t>quantum </a:t>
            </a:r>
            <a:r>
              <a:rPr lang="en-US" sz="2600" dirty="0">
                <a:solidFill>
                  <a:srgbClr val="000000"/>
                </a:solidFill>
              </a:rPr>
              <a:t>time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0375" y="4522642"/>
            <a:ext cx="806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Follows from Harrow and </a:t>
            </a:r>
            <a:r>
              <a:rPr lang="en-US" sz="2200" dirty="0" err="1" smtClean="0">
                <a:solidFill>
                  <a:srgbClr val="000090"/>
                </a:solidFill>
              </a:rPr>
              <a:t>Montanaro</a:t>
            </a:r>
            <a:r>
              <a:rPr lang="en-US" sz="2200" dirty="0" smtClean="0">
                <a:solidFill>
                  <a:srgbClr val="000090"/>
                </a:solidFill>
              </a:rPr>
              <a:t> ‘10 (based on </a:t>
            </a:r>
            <a:r>
              <a:rPr lang="en-US" sz="2200" dirty="0" err="1" smtClean="0">
                <a:solidFill>
                  <a:srgbClr val="000090"/>
                </a:solidFill>
              </a:rPr>
              <a:t>Aaroson</a:t>
            </a:r>
            <a:r>
              <a:rPr lang="en-US" sz="2200" dirty="0" smtClean="0">
                <a:solidFill>
                  <a:srgbClr val="000090"/>
                </a:solidFill>
              </a:rPr>
              <a:t> et al ‘08)</a:t>
            </a:r>
            <a:endParaRPr lang="en-US" sz="2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New Characterization QMA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356287" y="29222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0375" y="1315754"/>
            <a:ext cx="78581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Corollary        </a:t>
            </a:r>
            <a:r>
              <a:rPr lang="en-US" sz="3000" b="1" dirty="0" smtClean="0">
                <a:solidFill>
                  <a:srgbClr val="3A793E"/>
                </a:solidFill>
              </a:rPr>
              <a:t>QMA = </a:t>
            </a:r>
            <a:r>
              <a:rPr lang="en-US" sz="3000" b="1" dirty="0">
                <a:solidFill>
                  <a:srgbClr val="3A793E"/>
                </a:solidFill>
              </a:rPr>
              <a:t>LOCCQMA</a:t>
            </a:r>
            <a:r>
              <a:rPr lang="en-US" sz="3000" b="1" dirty="0" smtClean="0">
                <a:solidFill>
                  <a:srgbClr val="3A793E"/>
                </a:solidFill>
              </a:rPr>
              <a:t>(k),   k = O(1)</a:t>
            </a:r>
          </a:p>
          <a:p>
            <a:endParaRPr lang="en-US" sz="1400" b="1" dirty="0" smtClean="0">
              <a:solidFill>
                <a:srgbClr val="3A793E"/>
              </a:solidFill>
            </a:endParaRPr>
          </a:p>
          <a:p>
            <a:r>
              <a:rPr lang="en-US" sz="3000" b="1" dirty="0">
                <a:solidFill>
                  <a:srgbClr val="3A793E"/>
                </a:solidFill>
              </a:rPr>
              <a:t> </a:t>
            </a:r>
            <a:r>
              <a:rPr lang="en-US" sz="3000" b="1" dirty="0" smtClean="0">
                <a:solidFill>
                  <a:srgbClr val="3A793E"/>
                </a:solidFill>
              </a:rPr>
              <a:t>                    </a:t>
            </a:r>
            <a:r>
              <a:rPr lang="en-US" sz="3000" b="1" dirty="0" err="1" smtClean="0">
                <a:solidFill>
                  <a:srgbClr val="3A793E"/>
                </a:solidFill>
              </a:rPr>
              <a:t>LOCCQMA</a:t>
            </a:r>
            <a:r>
              <a:rPr lang="en-US" sz="3000" b="1" baseline="-25000" dirty="0" err="1" smtClean="0">
                <a:solidFill>
                  <a:srgbClr val="3A793E"/>
                </a:solidFill>
              </a:rPr>
              <a:t>m,s,c</a:t>
            </a:r>
            <a:r>
              <a:rPr lang="en-US" sz="3000" b="1" dirty="0" smtClean="0">
                <a:solidFill>
                  <a:srgbClr val="3A793E"/>
                </a:solidFill>
              </a:rPr>
              <a:t>(2) = QMA</a:t>
            </a:r>
            <a:r>
              <a:rPr lang="en-US" sz="3000" b="1" baseline="-25000" dirty="0" smtClean="0">
                <a:solidFill>
                  <a:srgbClr val="3A793E"/>
                </a:solidFill>
              </a:rPr>
              <a:t>O(m</a:t>
            </a:r>
            <a:r>
              <a:rPr lang="en-US" sz="1700" b="1" dirty="0" smtClean="0">
                <a:solidFill>
                  <a:srgbClr val="3A793E"/>
                </a:solidFill>
              </a:rPr>
              <a:t>2</a:t>
            </a:r>
            <a:r>
              <a:rPr lang="en-US" sz="3000" b="1" baseline="-25000" dirty="0" smtClean="0">
                <a:solidFill>
                  <a:srgbClr val="3A793E"/>
                </a:solidFill>
              </a:rPr>
              <a:t>ε</a:t>
            </a:r>
            <a:r>
              <a:rPr lang="en-US" sz="1700" b="1" dirty="0" smtClean="0">
                <a:solidFill>
                  <a:srgbClr val="3A793E"/>
                </a:solidFill>
              </a:rPr>
              <a:t>-2</a:t>
            </a:r>
            <a:r>
              <a:rPr lang="en-US" sz="3000" b="1" baseline="-25000" dirty="0" smtClean="0">
                <a:solidFill>
                  <a:srgbClr val="3A793E"/>
                </a:solidFill>
              </a:rPr>
              <a:t>),</a:t>
            </a:r>
            <a:r>
              <a:rPr lang="en-US" sz="3000" b="1" baseline="-25000" dirty="0" err="1" smtClean="0">
                <a:solidFill>
                  <a:srgbClr val="3A793E"/>
                </a:solidFill>
              </a:rPr>
              <a:t>s+ε,c</a:t>
            </a:r>
            <a:endParaRPr lang="en-US" sz="3000" b="1" dirty="0">
              <a:solidFill>
                <a:srgbClr val="3A793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597" y="1315754"/>
            <a:ext cx="8542528" cy="12926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4597" y="3014537"/>
            <a:ext cx="8175625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3A793E"/>
                </a:solidFill>
              </a:rPr>
              <a:t>Idea </a:t>
            </a:r>
            <a:r>
              <a:rPr lang="en-US" sz="2600" dirty="0">
                <a:solidFill>
                  <a:srgbClr val="000000"/>
                </a:solidFill>
              </a:rPr>
              <a:t>t</a:t>
            </a:r>
            <a:r>
              <a:rPr lang="en-US" sz="2600" dirty="0" smtClean="0">
                <a:solidFill>
                  <a:srgbClr val="000000"/>
                </a:solidFill>
              </a:rPr>
              <a:t>o simulate </a:t>
            </a:r>
            <a:r>
              <a:rPr lang="en-US" sz="2600" dirty="0" err="1" smtClean="0">
                <a:solidFill>
                  <a:srgbClr val="000000"/>
                </a:solidFill>
              </a:rPr>
              <a:t>LOCCQMA</a:t>
            </a:r>
            <a:r>
              <a:rPr lang="en-US" sz="2600" baseline="-25000" dirty="0" err="1" smtClean="0">
                <a:solidFill>
                  <a:srgbClr val="000000"/>
                </a:solidFill>
              </a:rPr>
              <a:t>m,s,c</a:t>
            </a:r>
            <a:r>
              <a:rPr lang="en-US" sz="2600" dirty="0" smtClean="0">
                <a:solidFill>
                  <a:srgbClr val="000000"/>
                </a:solidFill>
              </a:rPr>
              <a:t>(2) in QMA:</a:t>
            </a:r>
          </a:p>
          <a:p>
            <a:endParaRPr lang="en-US" sz="26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Arthur asks for proof </a:t>
            </a:r>
            <a:r>
              <a:rPr lang="en-US" sz="2600" dirty="0" err="1" smtClean="0">
                <a:solidFill>
                  <a:srgbClr val="FF0000"/>
                </a:solidFill>
              </a:rPr>
              <a:t>ρ</a:t>
            </a:r>
            <a:r>
              <a:rPr lang="en-US" sz="2600" dirty="0" smtClean="0">
                <a:solidFill>
                  <a:srgbClr val="000000"/>
                </a:solidFill>
              </a:rPr>
              <a:t> on </a:t>
            </a:r>
            <a:r>
              <a:rPr lang="en-US" sz="2600" dirty="0" smtClean="0">
                <a:solidFill>
                  <a:srgbClr val="FF0000"/>
                </a:solidFill>
              </a:rPr>
              <a:t>AB</a:t>
            </a:r>
            <a:r>
              <a:rPr lang="en-US" sz="2600" baseline="-25000" dirty="0" smtClean="0">
                <a:solidFill>
                  <a:srgbClr val="FF0000"/>
                </a:solidFill>
              </a:rPr>
              <a:t>1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2…</a:t>
            </a:r>
            <a:r>
              <a:rPr lang="en-US" sz="2600" dirty="0" err="1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with </a:t>
            </a:r>
            <a:r>
              <a:rPr lang="en-US" sz="2600" dirty="0" smtClean="0">
                <a:solidFill>
                  <a:srgbClr val="FF0000"/>
                </a:solidFill>
              </a:rPr>
              <a:t>k = mε</a:t>
            </a:r>
            <a:r>
              <a:rPr lang="en-US" sz="2600" baseline="30000" dirty="0" smtClean="0">
                <a:solidFill>
                  <a:srgbClr val="FF0000"/>
                </a:solidFill>
              </a:rPr>
              <a:t>-2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He </a:t>
            </a:r>
            <a:r>
              <a:rPr lang="en-US" sz="2600" dirty="0" smtClean="0">
                <a:solidFill>
                  <a:srgbClr val="FF0000"/>
                </a:solidFill>
              </a:rPr>
              <a:t>symmetrizes</a:t>
            </a:r>
            <a:r>
              <a:rPr lang="en-US" sz="2600" dirty="0" smtClean="0">
                <a:solidFill>
                  <a:srgbClr val="000000"/>
                </a:solidFill>
              </a:rPr>
              <a:t> the </a:t>
            </a:r>
            <a:r>
              <a:rPr lang="en-US" sz="2600" i="1" dirty="0" smtClean="0">
                <a:solidFill>
                  <a:srgbClr val="000000"/>
                </a:solidFill>
              </a:rPr>
              <a:t>B</a:t>
            </a:r>
            <a:r>
              <a:rPr lang="en-US" sz="2600" dirty="0" smtClean="0">
                <a:solidFill>
                  <a:srgbClr val="000000"/>
                </a:solidFill>
              </a:rPr>
              <a:t> systems and apply the original  verification </a:t>
            </a:r>
            <a:r>
              <a:rPr lang="en-US" sz="2600" dirty="0" err="1" smtClean="0">
                <a:solidFill>
                  <a:srgbClr val="000000"/>
                </a:solidFill>
              </a:rPr>
              <a:t>prodedure</a:t>
            </a:r>
            <a:r>
              <a:rPr lang="en-US" sz="2600" dirty="0" smtClean="0">
                <a:solidFill>
                  <a:srgbClr val="000000"/>
                </a:solidFill>
              </a:rPr>
              <a:t> to </a:t>
            </a:r>
            <a:r>
              <a:rPr lang="en-US" sz="2600" dirty="0" smtClean="0">
                <a:solidFill>
                  <a:srgbClr val="FF0000"/>
                </a:solidFill>
              </a:rPr>
              <a:t>AB</a:t>
            </a:r>
            <a:r>
              <a:rPr lang="en-US" sz="2600" baseline="-25000" dirty="0" smtClean="0">
                <a:solidFill>
                  <a:srgbClr val="FF0000"/>
                </a:solidFill>
              </a:rPr>
              <a:t>1</a:t>
            </a:r>
          </a:p>
          <a:p>
            <a:pPr marL="457200" indent="-457200">
              <a:buFont typeface="Arial"/>
              <a:buChar char="•"/>
            </a:pPr>
            <a:endParaRPr lang="en-US" sz="2600" baseline="-25000" dirty="0">
              <a:solidFill>
                <a:srgbClr val="FF0000"/>
              </a:solidFill>
            </a:endParaRPr>
          </a:p>
          <a:p>
            <a:r>
              <a:rPr lang="en-US" sz="3000" dirty="0" err="1" smtClean="0">
                <a:solidFill>
                  <a:srgbClr val="3A793E"/>
                </a:solidFill>
              </a:rPr>
              <a:t>Correcteness</a:t>
            </a:r>
            <a:r>
              <a:rPr lang="en-US" sz="3000" dirty="0" smtClean="0">
                <a:solidFill>
                  <a:srgbClr val="3A793E"/>
                </a:solidFill>
              </a:rPr>
              <a:t> </a:t>
            </a:r>
          </a:p>
          <a:p>
            <a:endParaRPr lang="en-US" sz="1400" dirty="0">
              <a:solidFill>
                <a:srgbClr val="3A793E"/>
              </a:solidFill>
            </a:endParaRPr>
          </a:p>
          <a:p>
            <a:r>
              <a:rPr lang="en-US" sz="2600" dirty="0" smtClean="0"/>
              <a:t>de </a:t>
            </a:r>
            <a:r>
              <a:rPr lang="en-US" sz="2600" dirty="0" err="1" smtClean="0"/>
              <a:t>Finetti</a:t>
            </a:r>
            <a:r>
              <a:rPr lang="en-US" sz="2600" dirty="0" smtClean="0"/>
              <a:t> bound implies: </a:t>
            </a:r>
            <a:endParaRPr lang="en-US" sz="2600" dirty="0" smtClean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aseline="-25000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i="1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381282"/>
              </p:ext>
            </p:extLst>
          </p:nvPr>
        </p:nvGraphicFramePr>
        <p:xfrm>
          <a:off x="3746498" y="5651500"/>
          <a:ext cx="451036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0" name="Equation" r:id="rId3" imgW="1778000" imgH="431800" progId="Equation.3">
                  <p:embed/>
                </p:oleObj>
              </mc:Choice>
              <mc:Fallback>
                <p:oleObj name="Equation" r:id="rId3" imgW="1778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6498" y="5651500"/>
                        <a:ext cx="4510365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82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Mutual Information </a:t>
            </a:r>
            <a:r>
              <a:rPr lang="en-GB" sz="40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 Conditional Mutual Information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764" y="1513708"/>
            <a:ext cx="8984235" cy="587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</a:rPr>
              <a:t>Mutual Information:</a:t>
            </a:r>
            <a:r>
              <a:rPr lang="en-US" sz="2600" dirty="0"/>
              <a:t> </a:t>
            </a:r>
            <a:r>
              <a:rPr lang="en-US" sz="2600" dirty="0" smtClean="0"/>
              <a:t>Measures the correlations of </a:t>
            </a:r>
            <a:r>
              <a:rPr lang="en-US" sz="2600" b="1" dirty="0" smtClean="0">
                <a:solidFill>
                  <a:srgbClr val="3A793E"/>
                </a:solidFill>
              </a:rPr>
              <a:t>A</a:t>
            </a:r>
            <a:r>
              <a:rPr lang="en-US" sz="2600" dirty="0" smtClean="0"/>
              <a:t> and </a:t>
            </a:r>
            <a:r>
              <a:rPr lang="en-US" sz="2600" b="1" dirty="0" smtClean="0">
                <a:solidFill>
                  <a:srgbClr val="3A793E"/>
                </a:solidFill>
              </a:rPr>
              <a:t>B</a:t>
            </a:r>
            <a:r>
              <a:rPr lang="en-US" sz="2600" dirty="0" smtClean="0"/>
              <a:t> in </a:t>
            </a:r>
            <a:r>
              <a:rPr lang="en-US" sz="2600" b="1" dirty="0" err="1" smtClean="0">
                <a:solidFill>
                  <a:srgbClr val="3A793E"/>
                </a:solidFill>
              </a:rPr>
              <a:t>ρ</a:t>
            </a:r>
            <a:r>
              <a:rPr lang="en-US" sz="2600" b="1" baseline="-25000" dirty="0" err="1" smtClean="0">
                <a:solidFill>
                  <a:srgbClr val="3A793E"/>
                </a:solidFill>
              </a:rPr>
              <a:t>AB</a:t>
            </a:r>
            <a:endParaRPr lang="en-US" sz="2600" b="1" dirty="0" smtClean="0">
              <a:solidFill>
                <a:srgbClr val="3A793E"/>
              </a:solidFill>
            </a:endParaRPr>
          </a:p>
          <a:p>
            <a:endParaRPr lang="en-US" sz="1400" dirty="0" smtClean="0"/>
          </a:p>
          <a:p>
            <a:r>
              <a:rPr lang="en-US" sz="2600" dirty="0" smtClean="0"/>
              <a:t>                              I(A:B)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:= S(A)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+ S(B)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– S(AB)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</a:t>
            </a:r>
            <a:endParaRPr lang="en-US" sz="2600" baseline="-25000" dirty="0" smtClean="0"/>
          </a:p>
          <a:p>
            <a:endParaRPr lang="en-US" sz="1400" dirty="0" smtClean="0"/>
          </a:p>
          <a:p>
            <a:r>
              <a:rPr lang="en-US" sz="2600" b="1" dirty="0" smtClean="0">
                <a:solidFill>
                  <a:srgbClr val="000090"/>
                </a:solidFill>
              </a:rPr>
              <a:t>Always positive: </a:t>
            </a:r>
            <a:r>
              <a:rPr lang="en-US" sz="2600" dirty="0" smtClean="0"/>
              <a:t>I(A:B)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≥ 0  (</a:t>
            </a:r>
            <a:r>
              <a:rPr lang="en-US" sz="2600" dirty="0" err="1" smtClean="0"/>
              <a:t>subadditivity</a:t>
            </a:r>
            <a:r>
              <a:rPr lang="en-US" sz="2600" dirty="0" smtClean="0"/>
              <a:t> of entropy)</a:t>
            </a:r>
          </a:p>
          <a:p>
            <a:endParaRPr lang="en-US" sz="1400" b="1" dirty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When does it vanish?  </a:t>
            </a:r>
            <a:r>
              <a:rPr lang="en-US" sz="2600" dirty="0" smtClean="0"/>
              <a:t>I(A:B)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= 0 </a:t>
            </a:r>
            <a:r>
              <a:rPr lang="en-US" sz="2600" b="1" dirty="0" err="1" smtClean="0">
                <a:solidFill>
                  <a:srgbClr val="008000"/>
                </a:solidFill>
              </a:rPr>
              <a:t>iff</a:t>
            </a:r>
            <a:r>
              <a:rPr lang="en-US" sz="2600" dirty="0" smtClean="0"/>
              <a:t>  </a:t>
            </a:r>
            <a:r>
              <a:rPr lang="en-US" sz="2600" dirty="0" err="1" smtClean="0"/>
              <a:t>ρ</a:t>
            </a:r>
            <a:r>
              <a:rPr lang="en-US" sz="2600" baseline="-25000" dirty="0" err="1" smtClean="0"/>
              <a:t>AB</a:t>
            </a:r>
            <a:r>
              <a:rPr lang="en-US" sz="2600" dirty="0" smtClean="0"/>
              <a:t> = </a:t>
            </a:r>
            <a:r>
              <a:rPr lang="en-US" sz="2600" dirty="0" err="1" smtClean="0"/>
              <a:t>ρ</a:t>
            </a:r>
            <a:r>
              <a:rPr lang="en-US" sz="2600" baseline="-25000" dirty="0" err="1" smtClean="0"/>
              <a:t>A</a:t>
            </a:r>
            <a:r>
              <a:rPr lang="en-US" sz="2600" baseline="-25000" dirty="0" smtClean="0"/>
              <a:t>      </a:t>
            </a:r>
            <a:r>
              <a:rPr lang="en-US" sz="2600" dirty="0" err="1" smtClean="0"/>
              <a:t>ρ</a:t>
            </a:r>
            <a:r>
              <a:rPr lang="en-US" sz="2600" baseline="-25000" dirty="0" err="1" smtClean="0"/>
              <a:t>B</a:t>
            </a:r>
            <a:endParaRPr lang="en-US" sz="2600" baseline="-25000" dirty="0" smtClean="0"/>
          </a:p>
          <a:p>
            <a:endParaRPr lang="en-US" sz="1400" dirty="0" smtClean="0"/>
          </a:p>
          <a:p>
            <a:r>
              <a:rPr lang="en-US" sz="2600" b="1" dirty="0" smtClean="0">
                <a:solidFill>
                  <a:srgbClr val="000090"/>
                </a:solidFill>
              </a:rPr>
              <a:t>Approximate version? </a:t>
            </a:r>
            <a:r>
              <a:rPr lang="en-US" sz="2600" b="1" dirty="0">
                <a:solidFill>
                  <a:srgbClr val="000090"/>
                </a:solidFill>
              </a:rPr>
              <a:t> </a:t>
            </a:r>
            <a:r>
              <a:rPr lang="en-US" sz="2600" b="1" dirty="0" smtClean="0">
                <a:solidFill>
                  <a:srgbClr val="000090"/>
                </a:solidFill>
              </a:rPr>
              <a:t> </a:t>
            </a:r>
            <a:r>
              <a:rPr lang="en-US" sz="2600" b="1" dirty="0" err="1" smtClean="0">
                <a:solidFill>
                  <a:srgbClr val="3A793E"/>
                </a:solidFill>
              </a:rPr>
              <a:t>Pinsker’s</a:t>
            </a:r>
            <a:r>
              <a:rPr lang="en-US" sz="2600" b="1" dirty="0" smtClean="0">
                <a:solidFill>
                  <a:srgbClr val="3A793E"/>
                </a:solidFill>
              </a:rPr>
              <a:t> inequality: </a:t>
            </a:r>
            <a:endParaRPr lang="en-US" sz="2600" b="1" dirty="0">
              <a:solidFill>
                <a:srgbClr val="3A793E"/>
              </a:solidFill>
            </a:endParaRP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b="1" dirty="0" smtClean="0">
                <a:solidFill>
                  <a:srgbClr val="000090"/>
                </a:solidFill>
              </a:rPr>
              <a:t>Remark: </a:t>
            </a:r>
            <a:r>
              <a:rPr lang="en-US" sz="2600" b="1" dirty="0" smtClean="0">
                <a:solidFill>
                  <a:srgbClr val="FF0000"/>
                </a:solidFill>
              </a:rPr>
              <a:t>dimension-independent! </a:t>
            </a:r>
            <a:r>
              <a:rPr lang="en-US" sz="2600" dirty="0" smtClean="0"/>
              <a:t>Useful in many application in QIT (e.g. decoupling, QKD, …)</a:t>
            </a:r>
            <a:endParaRPr lang="en-US" sz="2600" baseline="-25000" dirty="0" smtClean="0"/>
          </a:p>
          <a:p>
            <a:endParaRPr lang="en-US" sz="1500" dirty="0" smtClean="0"/>
          </a:p>
          <a:p>
            <a:endParaRPr lang="en-US" sz="1500" dirty="0"/>
          </a:p>
          <a:p>
            <a:endParaRPr lang="en-US" sz="1500" dirty="0" smtClean="0"/>
          </a:p>
          <a:p>
            <a:endParaRPr lang="en-US" sz="1500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176101"/>
              </p:ext>
            </p:extLst>
          </p:nvPr>
        </p:nvGraphicFramePr>
        <p:xfrm>
          <a:off x="6229683" y="3446188"/>
          <a:ext cx="283076" cy="39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8" name="Equation" r:id="rId3" imgW="165100" imgH="165100" progId="Equation.3">
                  <p:embed/>
                </p:oleObj>
              </mc:Choice>
              <mc:Fallback>
                <p:oleObj name="Equation" r:id="rId3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9683" y="3446188"/>
                        <a:ext cx="283076" cy="396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913730"/>
              </p:ext>
            </p:extLst>
          </p:nvPr>
        </p:nvGraphicFramePr>
        <p:xfrm>
          <a:off x="2829968" y="4480236"/>
          <a:ext cx="3479926" cy="959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9" name="Equation" r:id="rId5" imgW="1993900" imgH="393700" progId="Equation.3">
                  <p:embed/>
                </p:oleObj>
              </mc:Choice>
              <mc:Fallback>
                <p:oleObj name="Equation" r:id="rId5" imgW="1993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9968" y="4480236"/>
                        <a:ext cx="3479926" cy="959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27158" y="4547442"/>
            <a:ext cx="3732128" cy="892552"/>
          </a:xfrm>
          <a:prstGeom prst="rect">
            <a:avLst/>
          </a:prstGeom>
          <a:solidFill>
            <a:srgbClr val="F8FF8C">
              <a:alpha val="21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600" dirty="0"/>
          </a:p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7265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Relative Entropy of Entanglement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875" y="1719006"/>
            <a:ext cx="82073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A793E"/>
                </a:solidFill>
              </a:rPr>
              <a:t>The proof is largely based on the properties of a </a:t>
            </a:r>
            <a:r>
              <a:rPr lang="en-US" sz="2600" i="1" dirty="0" smtClean="0">
                <a:solidFill>
                  <a:srgbClr val="3A793E"/>
                </a:solidFill>
              </a:rPr>
              <a:t>different</a:t>
            </a:r>
            <a:r>
              <a:rPr lang="en-US" sz="2600" dirty="0" smtClean="0">
                <a:solidFill>
                  <a:srgbClr val="3A793E"/>
                </a:solidFill>
              </a:rPr>
              <a:t> entanglement measure:</a:t>
            </a:r>
            <a:endParaRPr lang="en-US" sz="2600" dirty="0">
              <a:solidFill>
                <a:srgbClr val="3A79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875" y="2865278"/>
            <a:ext cx="835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90"/>
                </a:solidFill>
              </a:rPr>
              <a:t>Def</a:t>
            </a:r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Relative Entropy of Entanglement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Vedral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Plenio</a:t>
            </a:r>
            <a:r>
              <a:rPr lang="en-US" sz="2200" dirty="0" smtClean="0">
                <a:solidFill>
                  <a:srgbClr val="000090"/>
                </a:solidFill>
              </a:rPr>
              <a:t> ‘99)</a:t>
            </a:r>
            <a:endParaRPr lang="en-US" sz="2200" dirty="0">
              <a:solidFill>
                <a:srgbClr val="00009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348066"/>
              </p:ext>
            </p:extLst>
          </p:nvPr>
        </p:nvGraphicFramePr>
        <p:xfrm>
          <a:off x="517524" y="3517900"/>
          <a:ext cx="382111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1" name="Equation" r:id="rId3" imgW="1473200" imgH="406400" progId="Equation.3">
                  <p:embed/>
                </p:oleObj>
              </mc:Choice>
              <mc:Fallback>
                <p:oleObj name="Equation" r:id="rId3" imgW="1473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524" y="3517900"/>
                        <a:ext cx="3821113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656174"/>
              </p:ext>
            </p:extLst>
          </p:nvPr>
        </p:nvGraphicFramePr>
        <p:xfrm>
          <a:off x="4684713" y="3879850"/>
          <a:ext cx="39195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2" name="Equation" r:id="rId5" imgW="1511300" imgH="266700" progId="Equation.3">
                  <p:embed/>
                </p:oleObj>
              </mc:Choice>
              <mc:Fallback>
                <p:oleObj name="Equation" r:id="rId5" imgW="15113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4713" y="3879850"/>
                        <a:ext cx="3919537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04597" y="2865278"/>
            <a:ext cx="8542528" cy="170672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902601"/>
              </p:ext>
            </p:extLst>
          </p:nvPr>
        </p:nvGraphicFramePr>
        <p:xfrm>
          <a:off x="517524" y="5076825"/>
          <a:ext cx="48418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3" name="Equation" r:id="rId7" imgW="1866900" imgH="203200" progId="Equation.3">
                  <p:embed/>
                </p:oleObj>
              </mc:Choice>
              <mc:Fallback>
                <p:oleObj name="Equation" r:id="rId7" imgW="1866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524" y="5076825"/>
                        <a:ext cx="484187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06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Hypothesis Testing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166" y="1531778"/>
            <a:ext cx="84931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Given (many copies) of </a:t>
            </a:r>
            <a:r>
              <a:rPr lang="en-US" sz="2600" dirty="0" err="1" smtClean="0">
                <a:solidFill>
                  <a:srgbClr val="3A793E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3A793E"/>
                </a:solidFill>
              </a:rPr>
              <a:t>AB</a:t>
            </a:r>
            <a:r>
              <a:rPr lang="en-US" sz="2600" dirty="0" smtClean="0">
                <a:solidFill>
                  <a:srgbClr val="000000"/>
                </a:solidFill>
              </a:rPr>
              <a:t>, what’s the </a:t>
            </a:r>
            <a:r>
              <a:rPr lang="en-US" sz="2600" dirty="0" smtClean="0">
                <a:solidFill>
                  <a:srgbClr val="3A793E"/>
                </a:solidFill>
              </a:rPr>
              <a:t>optimal probability </a:t>
            </a:r>
            <a:r>
              <a:rPr lang="en-US" sz="2600" dirty="0" smtClean="0">
                <a:solidFill>
                  <a:srgbClr val="000000"/>
                </a:solidFill>
              </a:rPr>
              <a:t>of distinguishing it from a </a:t>
            </a:r>
            <a:r>
              <a:rPr lang="en-US" sz="2600" dirty="0" smtClean="0">
                <a:solidFill>
                  <a:srgbClr val="3A793E"/>
                </a:solidFill>
              </a:rPr>
              <a:t>separable state</a:t>
            </a:r>
            <a:r>
              <a:rPr lang="en-US" sz="2600" dirty="0" smtClean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561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Hypothesis Testing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166" y="1531778"/>
            <a:ext cx="84931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Given (many copies) of </a:t>
            </a:r>
            <a:r>
              <a:rPr lang="en-US" sz="2600" dirty="0" err="1" smtClean="0">
                <a:solidFill>
                  <a:srgbClr val="3A793E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3A793E"/>
                </a:solidFill>
              </a:rPr>
              <a:t>AB</a:t>
            </a:r>
            <a:r>
              <a:rPr lang="en-US" sz="2600" dirty="0" smtClean="0">
                <a:solidFill>
                  <a:srgbClr val="000000"/>
                </a:solidFill>
              </a:rPr>
              <a:t>, what’s the </a:t>
            </a:r>
            <a:r>
              <a:rPr lang="en-US" sz="2600" dirty="0" smtClean="0">
                <a:solidFill>
                  <a:srgbClr val="3A793E"/>
                </a:solidFill>
              </a:rPr>
              <a:t>optimal probability </a:t>
            </a:r>
            <a:r>
              <a:rPr lang="en-US" sz="2600" dirty="0" smtClean="0">
                <a:solidFill>
                  <a:srgbClr val="000000"/>
                </a:solidFill>
              </a:rPr>
              <a:t>of distinguishing it from a </a:t>
            </a:r>
            <a:r>
              <a:rPr lang="en-US" sz="2600" dirty="0" smtClean="0">
                <a:solidFill>
                  <a:srgbClr val="3A793E"/>
                </a:solidFill>
              </a:rPr>
              <a:t>separable state</a:t>
            </a:r>
            <a:r>
              <a:rPr lang="en-US" sz="2600" dirty="0" smtClean="0">
                <a:solidFill>
                  <a:srgbClr val="000000"/>
                </a:solidFill>
              </a:rPr>
              <a:t>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825369"/>
              </p:ext>
            </p:extLst>
          </p:nvPr>
        </p:nvGraphicFramePr>
        <p:xfrm>
          <a:off x="1463675" y="3607177"/>
          <a:ext cx="59229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3" name="Equation" r:id="rId3" imgW="2362200" imgH="355600" progId="Equation.3">
                  <p:embed/>
                </p:oleObj>
              </mc:Choice>
              <mc:Fallback>
                <p:oleObj name="Equation" r:id="rId3" imgW="23622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675" y="3607177"/>
                        <a:ext cx="5922963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5125" y="2714625"/>
            <a:ext cx="80486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90"/>
                </a:solidFill>
              </a:rPr>
              <a:t>Def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EB0000"/>
                </a:solidFill>
              </a:rPr>
              <a:t>Rate Function</a:t>
            </a:r>
            <a:r>
              <a:rPr lang="en-US" sz="2600" dirty="0" smtClean="0"/>
              <a:t>: </a:t>
            </a:r>
            <a:r>
              <a:rPr lang="en-US" sz="2600" dirty="0" smtClean="0">
                <a:solidFill>
                  <a:srgbClr val="FF0000"/>
                </a:solidFill>
              </a:rPr>
              <a:t>D(</a:t>
            </a:r>
            <a:r>
              <a:rPr lang="en-US" sz="2600" dirty="0" err="1">
                <a:solidFill>
                  <a:srgbClr val="FF0000"/>
                </a:solidFill>
              </a:rPr>
              <a:t>ρ</a:t>
            </a:r>
            <a:r>
              <a:rPr lang="en-US" sz="2600" baseline="-25000" dirty="0" err="1">
                <a:solidFill>
                  <a:srgbClr val="FF0000"/>
                </a:solidFill>
              </a:rPr>
              <a:t>AB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/>
              <a:t>is maximum number </a:t>
            </a:r>
            <a:r>
              <a:rPr lang="en-US" sz="2600" dirty="0" err="1" smtClean="0"/>
              <a:t>s.t.</a:t>
            </a:r>
            <a:r>
              <a:rPr lang="en-US" sz="2600" dirty="0" smtClean="0"/>
              <a:t> there exists {</a:t>
            </a:r>
            <a:r>
              <a:rPr lang="en-US" sz="2600" dirty="0" err="1" smtClean="0"/>
              <a:t>M</a:t>
            </a:r>
            <a:r>
              <a:rPr lang="en-US" sz="2600" baseline="-25000" dirty="0" err="1" smtClean="0"/>
              <a:t>n</a:t>
            </a:r>
            <a:r>
              <a:rPr lang="en-US" sz="2600" dirty="0" smtClean="0"/>
              <a:t>, I-</a:t>
            </a:r>
            <a:r>
              <a:rPr lang="en-US" sz="2600" dirty="0" err="1" smtClean="0"/>
              <a:t>M</a:t>
            </a:r>
            <a:r>
              <a:rPr lang="en-US" sz="2600" baseline="-25000" dirty="0" err="1" smtClean="0"/>
              <a:t>n</a:t>
            </a:r>
            <a:r>
              <a:rPr lang="en-US" sz="2600" dirty="0" smtClean="0"/>
              <a:t>}</a:t>
            </a:r>
            <a:r>
              <a:rPr lang="en-US" sz="2600" baseline="-25000" dirty="0"/>
              <a:t> </a:t>
            </a:r>
            <a:r>
              <a:rPr lang="en-US" sz="2600" baseline="-25000" dirty="0" smtClean="0"/>
              <a:t>,</a:t>
            </a:r>
            <a:r>
              <a:rPr lang="en-US" sz="2600" dirty="0" smtClean="0"/>
              <a:t> 0 &lt; </a:t>
            </a:r>
            <a:r>
              <a:rPr lang="en-US" sz="2600" dirty="0" err="1" smtClean="0"/>
              <a:t>M</a:t>
            </a:r>
            <a:r>
              <a:rPr lang="en-US" sz="2600" baseline="-25000" dirty="0" err="1" smtClean="0"/>
              <a:t>n</a:t>
            </a:r>
            <a:r>
              <a:rPr lang="en-US" sz="2600" dirty="0" smtClean="0"/>
              <a:t> &lt; I, </a:t>
            </a:r>
            <a:endParaRPr lang="en-US" sz="2600" dirty="0"/>
          </a:p>
        </p:txBody>
      </p:sp>
      <p:sp>
        <p:nvSpPr>
          <p:cNvPr id="13" name="Rectangle 12"/>
          <p:cNvSpPr/>
          <p:nvPr/>
        </p:nvSpPr>
        <p:spPr>
          <a:xfrm>
            <a:off x="159763" y="2641977"/>
            <a:ext cx="8542528" cy="1857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9764" y="4611528"/>
            <a:ext cx="89348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D</a:t>
            </a:r>
            <a:r>
              <a:rPr lang="en-US" sz="2600" baseline="-25000" dirty="0" smtClean="0">
                <a:solidFill>
                  <a:srgbClr val="FF0000"/>
                </a:solidFill>
              </a:rPr>
              <a:t>LOCC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dirty="0" err="1">
                <a:solidFill>
                  <a:srgbClr val="FF0000"/>
                </a:solidFill>
              </a:rPr>
              <a:t>ρ</a:t>
            </a:r>
            <a:r>
              <a:rPr lang="en-US" sz="2600" baseline="-25000" dirty="0" err="1">
                <a:solidFill>
                  <a:srgbClr val="FF0000"/>
                </a:solidFill>
              </a:rPr>
              <a:t>AB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/>
              <a:t>: defined analogously, but now </a:t>
            </a:r>
            <a:r>
              <a:rPr lang="en-US" sz="2600" dirty="0" smtClean="0">
                <a:solidFill>
                  <a:srgbClr val="3A793E"/>
                </a:solidFill>
              </a:rPr>
              <a:t>{M, I-M} </a:t>
            </a:r>
            <a:r>
              <a:rPr lang="en-US" sz="2600" dirty="0" smtClean="0"/>
              <a:t>must be </a:t>
            </a:r>
            <a:r>
              <a:rPr lang="en-US" sz="2600" dirty="0" smtClean="0">
                <a:solidFill>
                  <a:srgbClr val="3A793E"/>
                </a:solidFill>
              </a:rPr>
              <a:t>LOCC</a:t>
            </a:r>
            <a:endParaRPr lang="en-US" sz="2600" dirty="0">
              <a:solidFill>
                <a:srgbClr val="3A79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5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Hypothesis Testing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166" y="1531778"/>
            <a:ext cx="84931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Given (many copies) of </a:t>
            </a:r>
            <a:r>
              <a:rPr lang="en-US" sz="2600" dirty="0" err="1" smtClean="0">
                <a:solidFill>
                  <a:srgbClr val="3A793E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3A793E"/>
                </a:solidFill>
              </a:rPr>
              <a:t>AB</a:t>
            </a:r>
            <a:r>
              <a:rPr lang="en-US" sz="2600" dirty="0" smtClean="0">
                <a:solidFill>
                  <a:srgbClr val="000000"/>
                </a:solidFill>
              </a:rPr>
              <a:t>, what’s the </a:t>
            </a:r>
            <a:r>
              <a:rPr lang="en-US" sz="2600" dirty="0" smtClean="0">
                <a:solidFill>
                  <a:srgbClr val="3A793E"/>
                </a:solidFill>
              </a:rPr>
              <a:t>optimal probability </a:t>
            </a:r>
            <a:r>
              <a:rPr lang="en-US" sz="2600" dirty="0" smtClean="0">
                <a:solidFill>
                  <a:srgbClr val="000000"/>
                </a:solidFill>
              </a:rPr>
              <a:t>of distinguishing it from a </a:t>
            </a:r>
            <a:r>
              <a:rPr lang="en-US" sz="2600" dirty="0" smtClean="0">
                <a:solidFill>
                  <a:srgbClr val="3A793E"/>
                </a:solidFill>
              </a:rPr>
              <a:t>separable state</a:t>
            </a:r>
            <a:r>
              <a:rPr lang="en-US" sz="2600" dirty="0" smtClean="0">
                <a:solidFill>
                  <a:srgbClr val="000000"/>
                </a:solidFill>
              </a:rPr>
              <a:t>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531815"/>
              </p:ext>
            </p:extLst>
          </p:nvPr>
        </p:nvGraphicFramePr>
        <p:xfrm>
          <a:off x="1463675" y="3607177"/>
          <a:ext cx="59229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9" name="Equation" r:id="rId3" imgW="2362200" imgH="355600" progId="Equation.3">
                  <p:embed/>
                </p:oleObj>
              </mc:Choice>
              <mc:Fallback>
                <p:oleObj name="Equation" r:id="rId3" imgW="23622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675" y="3607177"/>
                        <a:ext cx="5922963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5125" y="2714625"/>
            <a:ext cx="80486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90"/>
                </a:solidFill>
              </a:rPr>
              <a:t>Def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EB0000"/>
                </a:solidFill>
              </a:rPr>
              <a:t>Rate Function</a:t>
            </a:r>
            <a:r>
              <a:rPr lang="en-US" sz="2600" dirty="0" smtClean="0"/>
              <a:t>: </a:t>
            </a:r>
            <a:r>
              <a:rPr lang="en-US" sz="2600" dirty="0" smtClean="0">
                <a:solidFill>
                  <a:srgbClr val="FF0000"/>
                </a:solidFill>
              </a:rPr>
              <a:t>D(</a:t>
            </a:r>
            <a:r>
              <a:rPr lang="en-US" sz="2600" dirty="0" err="1">
                <a:solidFill>
                  <a:srgbClr val="FF0000"/>
                </a:solidFill>
              </a:rPr>
              <a:t>ρ</a:t>
            </a:r>
            <a:r>
              <a:rPr lang="en-US" sz="2600" baseline="-25000" dirty="0" err="1">
                <a:solidFill>
                  <a:srgbClr val="FF0000"/>
                </a:solidFill>
              </a:rPr>
              <a:t>AB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/>
              <a:t>is maximum number </a:t>
            </a:r>
            <a:r>
              <a:rPr lang="en-US" sz="2600" dirty="0" err="1" smtClean="0"/>
              <a:t>s.t</a:t>
            </a:r>
            <a:r>
              <a:rPr lang="en-US" sz="2600" dirty="0" smtClean="0"/>
              <a:t> there exists {</a:t>
            </a:r>
            <a:r>
              <a:rPr lang="en-US" sz="2600" dirty="0" err="1" smtClean="0"/>
              <a:t>M</a:t>
            </a:r>
            <a:r>
              <a:rPr lang="en-US" sz="2600" baseline="-25000" dirty="0" err="1" smtClean="0"/>
              <a:t>n</a:t>
            </a:r>
            <a:r>
              <a:rPr lang="en-US" sz="2600" dirty="0" smtClean="0"/>
              <a:t>, I-</a:t>
            </a:r>
            <a:r>
              <a:rPr lang="en-US" sz="2600" dirty="0" err="1" smtClean="0"/>
              <a:t>M</a:t>
            </a:r>
            <a:r>
              <a:rPr lang="en-US" sz="2600" baseline="-25000" dirty="0" err="1" smtClean="0"/>
              <a:t>n</a:t>
            </a:r>
            <a:r>
              <a:rPr lang="en-US" sz="2600" dirty="0" smtClean="0"/>
              <a:t>}</a:t>
            </a:r>
            <a:r>
              <a:rPr lang="en-US" sz="2600" baseline="-25000" dirty="0"/>
              <a:t> </a:t>
            </a:r>
            <a:r>
              <a:rPr lang="en-US" sz="2600" baseline="-25000" dirty="0" smtClean="0"/>
              <a:t>,</a:t>
            </a:r>
            <a:r>
              <a:rPr lang="en-US" sz="2600" dirty="0" smtClean="0"/>
              <a:t> 0 &lt; </a:t>
            </a:r>
            <a:r>
              <a:rPr lang="en-US" sz="2600" dirty="0" err="1" smtClean="0"/>
              <a:t>M</a:t>
            </a:r>
            <a:r>
              <a:rPr lang="en-US" sz="2600" baseline="-25000" dirty="0" err="1" smtClean="0"/>
              <a:t>n</a:t>
            </a:r>
            <a:r>
              <a:rPr lang="en-US" sz="2600" dirty="0" smtClean="0"/>
              <a:t> &lt; I, </a:t>
            </a:r>
            <a:endParaRPr lang="en-US" sz="2600" dirty="0"/>
          </a:p>
        </p:txBody>
      </p:sp>
      <p:sp>
        <p:nvSpPr>
          <p:cNvPr id="13" name="Rectangle 12"/>
          <p:cNvSpPr/>
          <p:nvPr/>
        </p:nvSpPr>
        <p:spPr>
          <a:xfrm>
            <a:off x="159763" y="2641977"/>
            <a:ext cx="8542528" cy="1857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9764" y="4611528"/>
            <a:ext cx="89348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D</a:t>
            </a:r>
            <a:r>
              <a:rPr lang="en-US" sz="2600" baseline="-25000" dirty="0" smtClean="0">
                <a:solidFill>
                  <a:srgbClr val="FF0000"/>
                </a:solidFill>
              </a:rPr>
              <a:t>LOCC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dirty="0" err="1">
                <a:solidFill>
                  <a:srgbClr val="FF0000"/>
                </a:solidFill>
              </a:rPr>
              <a:t>ρ</a:t>
            </a:r>
            <a:r>
              <a:rPr lang="en-US" sz="2600" baseline="-25000" dirty="0" err="1">
                <a:solidFill>
                  <a:srgbClr val="FF0000"/>
                </a:solidFill>
              </a:rPr>
              <a:t>AB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/>
              <a:t>: defined analogously, but now </a:t>
            </a:r>
            <a:r>
              <a:rPr lang="en-US" sz="2600" dirty="0" smtClean="0">
                <a:solidFill>
                  <a:srgbClr val="3A793E"/>
                </a:solidFill>
              </a:rPr>
              <a:t>{M, I-M} </a:t>
            </a:r>
            <a:r>
              <a:rPr lang="en-US" sz="2600" dirty="0" smtClean="0"/>
              <a:t>must be </a:t>
            </a:r>
            <a:r>
              <a:rPr lang="en-US" sz="2600" dirty="0" smtClean="0">
                <a:solidFill>
                  <a:srgbClr val="3A793E"/>
                </a:solidFill>
              </a:rPr>
              <a:t>LOCC</a:t>
            </a:r>
            <a:endParaRPr lang="en-US" sz="2600" dirty="0">
              <a:solidFill>
                <a:srgbClr val="3A793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166" y="5349875"/>
            <a:ext cx="80486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(B., </a:t>
            </a:r>
            <a:r>
              <a:rPr lang="en-US" sz="2600" dirty="0" err="1" smtClean="0">
                <a:solidFill>
                  <a:srgbClr val="000090"/>
                </a:solidFill>
              </a:rPr>
              <a:t>Plenio</a:t>
            </a:r>
            <a:r>
              <a:rPr lang="en-US" sz="2600" dirty="0" smtClean="0">
                <a:solidFill>
                  <a:srgbClr val="000090"/>
                </a:solidFill>
              </a:rPr>
              <a:t> ‘08)     </a:t>
            </a:r>
            <a:r>
              <a:rPr lang="en-US" sz="2600" dirty="0" smtClean="0"/>
              <a:t>D(</a:t>
            </a:r>
            <a:r>
              <a:rPr lang="en-US" sz="2600" dirty="0" err="1"/>
              <a:t>ρ</a:t>
            </a:r>
            <a:r>
              <a:rPr lang="en-US" sz="2600" baseline="-25000" dirty="0" err="1"/>
              <a:t>AB</a:t>
            </a:r>
            <a:r>
              <a:rPr lang="en-US" sz="2600" dirty="0" smtClean="0"/>
              <a:t>) = E</a:t>
            </a:r>
            <a:r>
              <a:rPr lang="en-US" sz="2600" baseline="-25000" dirty="0" smtClean="0"/>
              <a:t>R</a:t>
            </a:r>
            <a:r>
              <a:rPr lang="en-US" sz="2600" baseline="30000" dirty="0" smtClean="0"/>
              <a:t>∞</a:t>
            </a:r>
            <a:r>
              <a:rPr lang="en-US" sz="2600" dirty="0" smtClean="0"/>
              <a:t>(</a:t>
            </a:r>
            <a:r>
              <a:rPr lang="en-US" sz="2600" dirty="0" err="1"/>
              <a:t>ρ</a:t>
            </a:r>
            <a:r>
              <a:rPr lang="en-US" sz="2600" baseline="-25000" dirty="0" err="1"/>
              <a:t>AB</a:t>
            </a:r>
            <a:r>
              <a:rPr lang="en-US" sz="2600" dirty="0" smtClean="0"/>
              <a:t>)</a:t>
            </a:r>
            <a:endParaRPr lang="en-US" sz="2600" baseline="30000" dirty="0"/>
          </a:p>
        </p:txBody>
      </p:sp>
      <p:sp>
        <p:nvSpPr>
          <p:cNvPr id="17" name="Rectangle 16"/>
          <p:cNvSpPr/>
          <p:nvPr/>
        </p:nvSpPr>
        <p:spPr>
          <a:xfrm>
            <a:off x="209166" y="5265615"/>
            <a:ext cx="4902584" cy="70338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9166" y="6120309"/>
            <a:ext cx="8204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Obs</a:t>
            </a:r>
            <a:r>
              <a:rPr lang="en-US" sz="2200" dirty="0" smtClean="0"/>
              <a:t>: </a:t>
            </a:r>
            <a:r>
              <a:rPr lang="en-US" sz="2200" i="1" dirty="0" smtClean="0"/>
              <a:t>Equivalent</a:t>
            </a:r>
            <a:r>
              <a:rPr lang="en-US" sz="2200" dirty="0" smtClean="0"/>
              <a:t> to reversibility of entanglement under non-entangling operations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9279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in 1 Line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9764" y="2526377"/>
            <a:ext cx="87937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605152"/>
              </p:ext>
            </p:extLst>
          </p:nvPr>
        </p:nvGraphicFramePr>
        <p:xfrm>
          <a:off x="-23813" y="1747838"/>
          <a:ext cx="91932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6" name="Equation" r:id="rId3" imgW="4737100" imgH="355600" progId="Equation.3">
                  <p:embed/>
                </p:oleObj>
              </mc:Choice>
              <mc:Fallback>
                <p:oleObj name="Equation" r:id="rId3" imgW="47371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3813" y="1747838"/>
                        <a:ext cx="9193213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45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in 1 Line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834903"/>
              </p:ext>
            </p:extLst>
          </p:nvPr>
        </p:nvGraphicFramePr>
        <p:xfrm>
          <a:off x="-23813" y="1747838"/>
          <a:ext cx="91932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0" name="Equation" r:id="rId3" imgW="4737100" imgH="355600" progId="Equation.3">
                  <p:embed/>
                </p:oleObj>
              </mc:Choice>
              <mc:Fallback>
                <p:oleObj name="Equation" r:id="rId3" imgW="47371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3813" y="1747838"/>
                        <a:ext cx="9193213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59764" y="2526377"/>
            <a:ext cx="87937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3752502"/>
            <a:ext cx="893603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 (</a:t>
            </a:r>
            <a:r>
              <a:rPr lang="en-US" sz="2700" dirty="0" err="1" smtClean="0">
                <a:solidFill>
                  <a:srgbClr val="FF0000"/>
                </a:solidFill>
              </a:rPr>
              <a:t>i</a:t>
            </a:r>
            <a:r>
              <a:rPr lang="en-US" sz="2700" dirty="0" smtClean="0">
                <a:solidFill>
                  <a:srgbClr val="FF0000"/>
                </a:solidFill>
              </a:rPr>
              <a:t>) Quantum Shannon Theory: </a:t>
            </a:r>
            <a:r>
              <a:rPr lang="en-US" sz="2700" dirty="0" smtClean="0">
                <a:solidFill>
                  <a:srgbClr val="3A793E"/>
                </a:solidFill>
              </a:rPr>
              <a:t>State redistribution Protocol</a:t>
            </a:r>
          </a:p>
          <a:p>
            <a:endParaRPr lang="en-US" sz="2700" dirty="0">
              <a:solidFill>
                <a:srgbClr val="3A793E"/>
              </a:solidFill>
            </a:endParaRPr>
          </a:p>
          <a:p>
            <a:r>
              <a:rPr lang="en-US" sz="2700" dirty="0" smtClean="0">
                <a:solidFill>
                  <a:srgbClr val="3A793E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(ii) Large Deviation Theory: </a:t>
            </a:r>
            <a:r>
              <a:rPr lang="en-US" sz="2700" dirty="0" smtClean="0">
                <a:solidFill>
                  <a:srgbClr val="3A793E"/>
                </a:solidFill>
              </a:rPr>
              <a:t>Entanglement Hypothesis Testing</a:t>
            </a:r>
          </a:p>
          <a:p>
            <a:endParaRPr lang="en-US" sz="2700" dirty="0" smtClean="0">
              <a:solidFill>
                <a:srgbClr val="3A793E"/>
              </a:solidFill>
            </a:endParaRPr>
          </a:p>
          <a:p>
            <a:r>
              <a:rPr lang="en-US" sz="2700" dirty="0">
                <a:solidFill>
                  <a:srgbClr val="3A793E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(iii) Entanglement Theory: </a:t>
            </a:r>
            <a:r>
              <a:rPr lang="en-US" sz="2700" dirty="0" smtClean="0">
                <a:solidFill>
                  <a:srgbClr val="3A793E"/>
                </a:solidFill>
              </a:rPr>
              <a:t>Faithfulness bounds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764" y="3000375"/>
            <a:ext cx="8064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Relative entropy of Entanglement </a:t>
            </a:r>
            <a:r>
              <a:rPr lang="en-US" sz="2600" dirty="0" smtClean="0"/>
              <a:t>plays a double role: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143625" y="4125237"/>
            <a:ext cx="3349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Devetak</a:t>
            </a:r>
            <a:r>
              <a:rPr lang="en-US" sz="2200" dirty="0" smtClean="0">
                <a:solidFill>
                  <a:srgbClr val="000090"/>
                </a:solidFill>
              </a:rPr>
              <a:t> and Yard ‘07)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25" y="4997023"/>
            <a:ext cx="3349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(B. and </a:t>
            </a:r>
            <a:r>
              <a:rPr lang="en-US" sz="2200" dirty="0" err="1" smtClean="0">
                <a:solidFill>
                  <a:srgbClr val="000090"/>
                </a:solidFill>
              </a:rPr>
              <a:t>Plenio</a:t>
            </a:r>
            <a:r>
              <a:rPr lang="en-US" sz="2200" dirty="0" smtClean="0">
                <a:solidFill>
                  <a:srgbClr val="000090"/>
                </a:solidFill>
              </a:rPr>
              <a:t> ‘08)</a:t>
            </a:r>
            <a:endParaRPr lang="en-US" sz="2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6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First Inequality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346291"/>
              </p:ext>
            </p:extLst>
          </p:nvPr>
        </p:nvGraphicFramePr>
        <p:xfrm>
          <a:off x="2157412" y="1475581"/>
          <a:ext cx="5417989" cy="76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6" name="Equation" r:id="rId3" imgW="2260600" imgH="317500" progId="Equation.3">
                  <p:embed/>
                </p:oleObj>
              </mc:Choice>
              <mc:Fallback>
                <p:oleObj name="Equation" r:id="rId3" imgW="226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7412" y="1475581"/>
                        <a:ext cx="5417989" cy="762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59764" y="2301875"/>
            <a:ext cx="87937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9764" y="2470943"/>
            <a:ext cx="5984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EB0000"/>
                </a:solidFill>
              </a:rPr>
              <a:t>Non-</a:t>
            </a:r>
            <a:r>
              <a:rPr lang="en-US" sz="2600" dirty="0" err="1" smtClean="0">
                <a:solidFill>
                  <a:srgbClr val="EB0000"/>
                </a:solidFill>
              </a:rPr>
              <a:t>lockability</a:t>
            </a:r>
            <a:r>
              <a:rPr lang="en-US" sz="2600" dirty="0" smtClean="0">
                <a:solidFill>
                  <a:srgbClr val="EB0000"/>
                </a:solidFill>
              </a:rPr>
              <a:t>:</a:t>
            </a:r>
            <a:endParaRPr lang="en-US" sz="2600" dirty="0">
              <a:solidFill>
                <a:srgbClr val="EB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8651" y="2963386"/>
            <a:ext cx="4476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(Horodecki</a:t>
            </a:r>
            <a:r>
              <a:rPr lang="en-US" sz="2200" baseline="30000" dirty="0" smtClean="0">
                <a:solidFill>
                  <a:srgbClr val="000090"/>
                </a:solidFill>
              </a:rPr>
              <a:t>3</a:t>
            </a:r>
            <a:r>
              <a:rPr lang="en-US" sz="2200" dirty="0" smtClean="0">
                <a:solidFill>
                  <a:srgbClr val="000090"/>
                </a:solidFill>
              </a:rPr>
              <a:t> and Oppenheim ‘04)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764" y="3419275"/>
            <a:ext cx="87937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EB0000"/>
                </a:solidFill>
              </a:rPr>
              <a:t>State Redistribution: </a:t>
            </a:r>
            <a:r>
              <a:rPr lang="en-US" sz="2600" dirty="0" smtClean="0"/>
              <a:t>How much does it cost to redistribute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              a quantum system? </a:t>
            </a:r>
            <a:endParaRPr lang="en-US" sz="2600" dirty="0">
              <a:solidFill>
                <a:srgbClr val="EB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48" y="4474663"/>
            <a:ext cx="4603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A</a:t>
            </a:r>
            <a:endParaRPr lang="en-US" sz="2600" b="1" dirty="0">
              <a:solidFill>
                <a:srgbClr val="3A793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061" y="4474663"/>
            <a:ext cx="4603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A793E"/>
                </a:solidFill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7899" y="4474663"/>
            <a:ext cx="481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E</a:t>
            </a:r>
            <a:endParaRPr lang="en-US" sz="2600" b="1" dirty="0">
              <a:solidFill>
                <a:srgbClr val="3A793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8911" y="4482441"/>
            <a:ext cx="481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A793E"/>
                </a:solidFill>
              </a:rPr>
              <a:t>F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19123" y="4474663"/>
            <a:ext cx="0" cy="492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44622" y="4474663"/>
            <a:ext cx="0" cy="492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872058" y="4728663"/>
            <a:ext cx="5707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42765" y="4474663"/>
            <a:ext cx="4603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A</a:t>
            </a:r>
            <a:endParaRPr lang="en-US" sz="2600" b="1" dirty="0">
              <a:solidFill>
                <a:srgbClr val="3A793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99582" y="4474663"/>
            <a:ext cx="481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E</a:t>
            </a:r>
            <a:endParaRPr lang="en-US" sz="2600" b="1" dirty="0">
              <a:solidFill>
                <a:srgbClr val="3A793E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903140" y="4474663"/>
            <a:ext cx="0" cy="492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75422" y="4474663"/>
            <a:ext cx="0" cy="492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75422" y="4454337"/>
            <a:ext cx="835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A793E"/>
                </a:solidFill>
              </a:rPr>
              <a:t>B</a:t>
            </a:r>
            <a:r>
              <a:rPr lang="en-US" sz="2600" b="1" dirty="0" smtClean="0">
                <a:solidFill>
                  <a:srgbClr val="3A793E"/>
                </a:solidFill>
              </a:rPr>
              <a:t>F</a:t>
            </a:r>
            <a:endParaRPr lang="en-US" sz="2600" b="1" dirty="0">
              <a:solidFill>
                <a:srgbClr val="3A793E"/>
              </a:solidFill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060166"/>
              </p:ext>
            </p:extLst>
          </p:nvPr>
        </p:nvGraphicFramePr>
        <p:xfrm>
          <a:off x="4857601" y="4392906"/>
          <a:ext cx="28924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7" name="Equation" r:id="rId5" imgW="1206500" imgH="279400" progId="Equation.3">
                  <p:embed/>
                </p:oleObj>
              </mc:Choice>
              <mc:Fallback>
                <p:oleObj name="Equation" r:id="rId5" imgW="1206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7601" y="4392906"/>
                        <a:ext cx="2892425" cy="67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715000" y="3757829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 ½ I(A:B|E)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9764" y="5754846"/>
            <a:ext cx="8572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dirty="0" err="1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/>
              <a:t>Apply </a:t>
            </a:r>
            <a:r>
              <a:rPr lang="en-US" sz="2600" dirty="0" smtClean="0">
                <a:solidFill>
                  <a:srgbClr val="3A793E"/>
                </a:solidFill>
              </a:rPr>
              <a:t>non-</a:t>
            </a:r>
            <a:r>
              <a:rPr lang="en-US" sz="2600" dirty="0" err="1" smtClean="0">
                <a:solidFill>
                  <a:srgbClr val="3A793E"/>
                </a:solidFill>
              </a:rPr>
              <a:t>lockability</a:t>
            </a:r>
            <a:r>
              <a:rPr lang="en-US" sz="2600" dirty="0" smtClean="0">
                <a:solidFill>
                  <a:srgbClr val="3A793E"/>
                </a:solidFill>
              </a:rPr>
              <a:t> </a:t>
            </a:r>
            <a:r>
              <a:rPr lang="en-US" sz="2600" dirty="0" smtClean="0"/>
              <a:t>to             and use </a:t>
            </a:r>
            <a:r>
              <a:rPr lang="en-US" sz="2600" dirty="0" smtClean="0">
                <a:solidFill>
                  <a:srgbClr val="3A793E"/>
                </a:solidFill>
              </a:rPr>
              <a:t>state redistribution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to trace out B at a rate of ½ I(A:B|E) </a:t>
            </a:r>
            <a:r>
              <a:rPr lang="en-US" sz="2600" dirty="0" err="1" smtClean="0"/>
              <a:t>qubits</a:t>
            </a:r>
            <a:r>
              <a:rPr lang="en-US" sz="2600" dirty="0" smtClean="0"/>
              <a:t> per copy </a:t>
            </a:r>
            <a:endParaRPr lang="en-US" sz="2600" dirty="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784520"/>
              </p:ext>
            </p:extLst>
          </p:nvPr>
        </p:nvGraphicFramePr>
        <p:xfrm>
          <a:off x="2574925" y="2459038"/>
          <a:ext cx="44450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8" name="Equation" r:id="rId7" imgW="1854200" imgH="241300" progId="Equation.3">
                  <p:embed/>
                </p:oleObj>
              </mc:Choice>
              <mc:Fallback>
                <p:oleObj name="Equation" r:id="rId7" imgW="1854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74925" y="2459038"/>
                        <a:ext cx="444500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908952"/>
              </p:ext>
            </p:extLst>
          </p:nvPr>
        </p:nvGraphicFramePr>
        <p:xfrm>
          <a:off x="3815159" y="5687604"/>
          <a:ext cx="883841" cy="648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9" name="Equation" r:id="rId9" imgW="330200" imgH="241300" progId="Equation.3">
                  <p:embed/>
                </p:oleObj>
              </mc:Choice>
              <mc:Fallback>
                <p:oleObj name="Equation" r:id="rId9" imgW="330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5159" y="5687604"/>
                        <a:ext cx="883841" cy="648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855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Second Inequality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9764" y="2301875"/>
            <a:ext cx="87937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310310"/>
              </p:ext>
            </p:extLst>
          </p:nvPr>
        </p:nvGraphicFramePr>
        <p:xfrm>
          <a:off x="1693863" y="1235075"/>
          <a:ext cx="63293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8" name="Equation" r:id="rId3" imgW="2235200" imgH="317500" progId="Equation.3">
                  <p:embed/>
                </p:oleObj>
              </mc:Choice>
              <mc:Fallback>
                <p:oleObj name="Equation" r:id="rId3" imgW="2235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3863" y="1235075"/>
                        <a:ext cx="6329362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9764" y="2682875"/>
            <a:ext cx="79692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A793E"/>
                </a:solidFill>
              </a:rPr>
              <a:t>Equivalent to:</a:t>
            </a:r>
          </a:p>
          <a:p>
            <a:endParaRPr lang="en-US" sz="26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EB0000"/>
                </a:solidFill>
              </a:rPr>
              <a:t>Monogamy relation </a:t>
            </a:r>
            <a:r>
              <a:rPr lang="en-US" sz="2600" dirty="0" smtClean="0">
                <a:solidFill>
                  <a:srgbClr val="000000"/>
                </a:solidFill>
              </a:rPr>
              <a:t>for entanglement hypothesis testing   </a:t>
            </a:r>
            <a:endParaRPr lang="en-US" sz="2600" dirty="0">
              <a:solidFill>
                <a:srgbClr val="000000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155852"/>
              </p:ext>
            </p:extLst>
          </p:nvPr>
        </p:nvGraphicFramePr>
        <p:xfrm>
          <a:off x="2327275" y="2682875"/>
          <a:ext cx="59690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9" name="Equation" r:id="rId5" imgW="2108200" imgH="228600" progId="Equation.3">
                  <p:embed/>
                </p:oleObj>
              </mc:Choice>
              <mc:Fallback>
                <p:oleObj name="Equation" r:id="rId5" imgW="2108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7275" y="2682875"/>
                        <a:ext cx="596900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124" y="4492625"/>
            <a:ext cx="87788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3A793E"/>
                </a:solidFill>
              </a:rPr>
              <a:t>Idea </a:t>
            </a:r>
            <a:r>
              <a:rPr lang="en-US" sz="2600" dirty="0" smtClean="0">
                <a:solidFill>
                  <a:srgbClr val="FF0000"/>
                </a:solidFill>
              </a:rPr>
              <a:t>Use optimal measurements </a:t>
            </a:r>
            <a:r>
              <a:rPr lang="en-US" sz="2600" dirty="0" smtClean="0">
                <a:solidFill>
                  <a:srgbClr val="000000"/>
                </a:solidFill>
              </a:rPr>
              <a:t>for </a:t>
            </a:r>
            <a:r>
              <a:rPr lang="en-US" sz="2600" dirty="0" err="1" smtClean="0">
                <a:solidFill>
                  <a:srgbClr val="000000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000000"/>
                </a:solidFill>
              </a:rPr>
              <a:t>AE</a:t>
            </a:r>
            <a:r>
              <a:rPr lang="en-US" sz="2600" dirty="0" smtClean="0">
                <a:solidFill>
                  <a:srgbClr val="000000"/>
                </a:solidFill>
              </a:rPr>
              <a:t> and </a:t>
            </a:r>
            <a:r>
              <a:rPr lang="en-US" sz="2600" dirty="0" err="1" smtClean="0">
                <a:solidFill>
                  <a:srgbClr val="000000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000000"/>
                </a:solidFill>
              </a:rPr>
              <a:t>AB</a:t>
            </a:r>
            <a:r>
              <a:rPr lang="en-US" sz="2600" dirty="0" smtClean="0">
                <a:solidFill>
                  <a:srgbClr val="000000"/>
                </a:solidFill>
              </a:rPr>
              <a:t> achieving</a:t>
            </a:r>
          </a:p>
          <a:p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    D(</a:t>
            </a:r>
            <a:r>
              <a:rPr lang="en-US" sz="2600" dirty="0" err="1" smtClean="0">
                <a:solidFill>
                  <a:srgbClr val="000000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000000"/>
                </a:solidFill>
              </a:rPr>
              <a:t>AE</a:t>
            </a:r>
            <a:r>
              <a:rPr lang="en-US" sz="2600" dirty="0" smtClean="0">
                <a:solidFill>
                  <a:srgbClr val="000000"/>
                </a:solidFill>
              </a:rPr>
              <a:t>) and D</a:t>
            </a:r>
            <a:r>
              <a:rPr lang="en-US" sz="2600" baseline="-25000" dirty="0" smtClean="0">
                <a:solidFill>
                  <a:srgbClr val="000000"/>
                </a:solidFill>
              </a:rPr>
              <a:t>LOCC(1)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dirty="0" err="1" smtClean="0">
                <a:solidFill>
                  <a:srgbClr val="000000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000000"/>
                </a:solidFill>
              </a:rPr>
              <a:t>AB</a:t>
            </a:r>
            <a:r>
              <a:rPr lang="en-US" sz="2600" dirty="0" smtClean="0">
                <a:solidFill>
                  <a:srgbClr val="000000"/>
                </a:solidFill>
              </a:rPr>
              <a:t>), resp., to </a:t>
            </a:r>
            <a:r>
              <a:rPr lang="en-US" sz="2600" dirty="0" smtClean="0">
                <a:solidFill>
                  <a:srgbClr val="FF0000"/>
                </a:solidFill>
              </a:rPr>
              <a:t>construct a measurement</a:t>
            </a:r>
          </a:p>
          <a:p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    for </a:t>
            </a:r>
            <a:r>
              <a:rPr lang="en-US" sz="2600" dirty="0" err="1" smtClean="0">
                <a:solidFill>
                  <a:srgbClr val="000000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000000"/>
                </a:solidFill>
              </a:rPr>
              <a:t>A:BE</a:t>
            </a:r>
            <a:r>
              <a:rPr lang="en-US" sz="2600" baseline="-25000" dirty="0" smtClean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achieving D(</a:t>
            </a:r>
            <a:r>
              <a:rPr lang="en-US" sz="2600" dirty="0" err="1">
                <a:solidFill>
                  <a:srgbClr val="000000"/>
                </a:solidFill>
              </a:rPr>
              <a:t>ρ</a:t>
            </a:r>
            <a:r>
              <a:rPr lang="en-US" sz="2600" baseline="-25000" dirty="0" err="1">
                <a:solidFill>
                  <a:srgbClr val="000000"/>
                </a:solidFill>
              </a:rPr>
              <a:t>A:BE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7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Third Inequality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9764" y="2301875"/>
            <a:ext cx="87937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9763" y="2682875"/>
            <a:ext cx="8793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EB0000"/>
                </a:solidFill>
              </a:rPr>
              <a:t>Pinsker</a:t>
            </a:r>
            <a:r>
              <a:rPr lang="en-US" sz="2800" dirty="0" smtClean="0">
                <a:solidFill>
                  <a:srgbClr val="EB0000"/>
                </a:solidFill>
              </a:rPr>
              <a:t> type inequality </a:t>
            </a:r>
            <a:r>
              <a:rPr lang="en-US" sz="2800" dirty="0" smtClean="0">
                <a:solidFill>
                  <a:srgbClr val="000000"/>
                </a:solidFill>
              </a:rPr>
              <a:t>for entanglement hypothesis testing  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624" y="3857625"/>
            <a:ext cx="8778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3A793E"/>
                </a:solidFill>
              </a:rPr>
              <a:t>Idea </a:t>
            </a:r>
            <a:r>
              <a:rPr lang="en-US" sz="2600" dirty="0" err="1" smtClean="0">
                <a:solidFill>
                  <a:srgbClr val="FF0000"/>
                </a:solidFill>
              </a:rPr>
              <a:t>minimax</a:t>
            </a:r>
            <a:r>
              <a:rPr lang="en-US" sz="2600" dirty="0" smtClean="0">
                <a:solidFill>
                  <a:srgbClr val="FF0000"/>
                </a:solidFill>
              </a:rPr>
              <a:t> theorem </a:t>
            </a:r>
            <a:r>
              <a:rPr lang="en-US" sz="2600" dirty="0" smtClean="0">
                <a:solidFill>
                  <a:srgbClr val="000000"/>
                </a:solidFill>
              </a:rPr>
              <a:t>+ </a:t>
            </a:r>
            <a:r>
              <a:rPr lang="en-US" sz="2600" dirty="0" smtClean="0">
                <a:solidFill>
                  <a:srgbClr val="FF0000"/>
                </a:solidFill>
              </a:rPr>
              <a:t>martingale like property </a:t>
            </a:r>
            <a:r>
              <a:rPr lang="en-US" sz="2600" dirty="0" smtClean="0">
                <a:solidFill>
                  <a:srgbClr val="000000"/>
                </a:solidFill>
              </a:rPr>
              <a:t>of the set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    of separable states</a:t>
            </a:r>
            <a:endParaRPr lang="en-US" sz="2600" dirty="0" smtClean="0">
              <a:solidFill>
                <a:srgbClr val="3A793E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11788"/>
              </p:ext>
            </p:extLst>
          </p:nvPr>
        </p:nvGraphicFramePr>
        <p:xfrm>
          <a:off x="1716088" y="1327815"/>
          <a:ext cx="584138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Equation" r:id="rId3" imgW="2476500" imgH="355600" progId="Equation.3">
                  <p:embed/>
                </p:oleObj>
              </mc:Choice>
              <mc:Fallback>
                <p:oleObj name="Equation" r:id="rId3" imgW="24765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6088" y="1327815"/>
                        <a:ext cx="5841380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86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Mutual Information </a:t>
            </a:r>
            <a:r>
              <a:rPr lang="en-GB" sz="40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 Conditional Mutual Information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764" y="1513708"/>
            <a:ext cx="89842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</a:rPr>
              <a:t>Conditional Mutual Information:</a:t>
            </a:r>
            <a:r>
              <a:rPr lang="en-US" sz="2600" dirty="0"/>
              <a:t> </a:t>
            </a:r>
            <a:r>
              <a:rPr lang="en-US" sz="2600" dirty="0" smtClean="0"/>
              <a:t>Measures the correlations of </a:t>
            </a:r>
            <a:r>
              <a:rPr lang="en-US" sz="2600" b="1" dirty="0" smtClean="0">
                <a:solidFill>
                  <a:srgbClr val="3A793E"/>
                </a:solidFill>
              </a:rPr>
              <a:t>A</a:t>
            </a:r>
            <a:r>
              <a:rPr lang="en-US" sz="2600" dirty="0" smtClean="0"/>
              <a:t> and </a:t>
            </a:r>
            <a:r>
              <a:rPr lang="en-US" sz="2600" b="1" dirty="0" smtClean="0">
                <a:solidFill>
                  <a:srgbClr val="3A793E"/>
                </a:solidFill>
              </a:rPr>
              <a:t>B</a:t>
            </a:r>
            <a:r>
              <a:rPr lang="en-US" sz="2600" dirty="0" smtClean="0"/>
              <a:t> relative to </a:t>
            </a:r>
            <a:r>
              <a:rPr lang="en-US" sz="2600" b="1" dirty="0" smtClean="0">
                <a:solidFill>
                  <a:srgbClr val="3A793E"/>
                </a:solidFill>
              </a:rPr>
              <a:t>E</a:t>
            </a:r>
            <a:r>
              <a:rPr lang="en-US" sz="2600" dirty="0" smtClean="0">
                <a:solidFill>
                  <a:srgbClr val="3A793E"/>
                </a:solidFill>
              </a:rPr>
              <a:t> </a:t>
            </a:r>
            <a:r>
              <a:rPr lang="en-US" sz="2600" dirty="0" smtClean="0"/>
              <a:t>in </a:t>
            </a:r>
            <a:r>
              <a:rPr lang="en-US" sz="2600" b="1" dirty="0" err="1" smtClean="0">
                <a:solidFill>
                  <a:srgbClr val="3A793E"/>
                </a:solidFill>
              </a:rPr>
              <a:t>ρ</a:t>
            </a:r>
            <a:r>
              <a:rPr lang="en-US" sz="2600" b="1" baseline="-25000" dirty="0" err="1" smtClean="0">
                <a:solidFill>
                  <a:srgbClr val="3A793E"/>
                </a:solidFill>
              </a:rPr>
              <a:t>ABE</a:t>
            </a:r>
            <a:endParaRPr lang="en-US" sz="2600" b="1" dirty="0" smtClean="0">
              <a:solidFill>
                <a:srgbClr val="3A793E"/>
              </a:solidFill>
            </a:endParaRPr>
          </a:p>
          <a:p>
            <a:endParaRPr lang="en-US" sz="1400" dirty="0" smtClean="0"/>
          </a:p>
          <a:p>
            <a:r>
              <a:rPr lang="en-US" sz="2600" dirty="0" smtClean="0"/>
              <a:t>                   I(A:B|E)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:= S(AE)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+ S(BE)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– S(ABE)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– S(E)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</a:t>
            </a:r>
            <a:endParaRPr lang="en-US" sz="26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42053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3733" y="-272922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Open Question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733" y="1475581"/>
            <a:ext cx="851989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90"/>
                </a:solidFill>
              </a:rPr>
              <a:t>Can we prove a </a:t>
            </a:r>
            <a:r>
              <a:rPr lang="en-US" sz="2600" dirty="0" smtClean="0">
                <a:solidFill>
                  <a:srgbClr val="FF0000"/>
                </a:solidFill>
              </a:rPr>
              <a:t>lower bound on I(A:B|E) </a:t>
            </a:r>
            <a:r>
              <a:rPr lang="en-US" sz="2600" dirty="0" smtClean="0">
                <a:solidFill>
                  <a:srgbClr val="000090"/>
                </a:solidFill>
              </a:rPr>
              <a:t>in terms of </a:t>
            </a:r>
            <a:r>
              <a:rPr lang="en-US" sz="2600" dirty="0" smtClean="0">
                <a:solidFill>
                  <a:srgbClr val="FF0000"/>
                </a:solidFill>
              </a:rPr>
              <a:t>distance</a:t>
            </a:r>
            <a:r>
              <a:rPr lang="en-US" sz="2600" dirty="0" smtClean="0">
                <a:solidFill>
                  <a:srgbClr val="000090"/>
                </a:solidFill>
              </a:rPr>
              <a:t> to “</a:t>
            </a:r>
            <a:r>
              <a:rPr lang="en-US" sz="2600" dirty="0" err="1" smtClean="0">
                <a:solidFill>
                  <a:srgbClr val="FF0000"/>
                </a:solidFill>
              </a:rPr>
              <a:t>markov</a:t>
            </a:r>
            <a:r>
              <a:rPr lang="en-US" sz="2600" dirty="0" smtClean="0">
                <a:solidFill>
                  <a:srgbClr val="FF0000"/>
                </a:solidFill>
              </a:rPr>
              <a:t> quantum chain </a:t>
            </a:r>
            <a:r>
              <a:rPr lang="en-US" sz="2600" dirty="0" smtClean="0">
                <a:solidFill>
                  <a:srgbClr val="000090"/>
                </a:solidFill>
              </a:rPr>
              <a:t>states”? </a:t>
            </a:r>
          </a:p>
          <a:p>
            <a:endParaRPr lang="en-US" sz="2600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90"/>
                </a:solidFill>
              </a:rPr>
              <a:t>Can we </a:t>
            </a:r>
            <a:r>
              <a:rPr lang="en-US" sz="2600" dirty="0" smtClean="0">
                <a:solidFill>
                  <a:srgbClr val="FF0000"/>
                </a:solidFill>
              </a:rPr>
              <a:t>close</a:t>
            </a:r>
            <a:r>
              <a:rPr lang="en-US" sz="2600" dirty="0" smtClean="0">
                <a:solidFill>
                  <a:srgbClr val="000090"/>
                </a:solidFill>
              </a:rPr>
              <a:t> the </a:t>
            </a:r>
            <a:r>
              <a:rPr lang="en-US" sz="2600" dirty="0" smtClean="0">
                <a:solidFill>
                  <a:srgbClr val="FF0000"/>
                </a:solidFill>
              </a:rPr>
              <a:t>LOCC norm vs. trace norm gap</a:t>
            </a:r>
            <a:r>
              <a:rPr lang="en-US" sz="2600" dirty="0" smtClean="0">
                <a:solidFill>
                  <a:srgbClr val="000090"/>
                </a:solidFill>
              </a:rPr>
              <a:t> in the results (</a:t>
            </a:r>
            <a:r>
              <a:rPr lang="en-US" sz="2600" dirty="0" smtClean="0">
                <a:solidFill>
                  <a:srgbClr val="3A793E"/>
                </a:solidFill>
              </a:rPr>
              <a:t>hardness</a:t>
            </a:r>
            <a:r>
              <a:rPr lang="en-US" sz="2600" dirty="0" smtClean="0">
                <a:solidFill>
                  <a:srgbClr val="000090"/>
                </a:solidFill>
              </a:rPr>
              <a:t> vs. </a:t>
            </a:r>
            <a:r>
              <a:rPr lang="en-US" sz="2600" dirty="0" smtClean="0">
                <a:solidFill>
                  <a:srgbClr val="3A793E"/>
                </a:solidFill>
              </a:rPr>
              <a:t>algorithm</a:t>
            </a:r>
            <a:r>
              <a:rPr lang="en-US" sz="2600" dirty="0" smtClean="0">
                <a:solidFill>
                  <a:srgbClr val="000090"/>
                </a:solidFill>
              </a:rPr>
              <a:t>, </a:t>
            </a:r>
          </a:p>
          <a:p>
            <a:r>
              <a:rPr lang="en-US" sz="2600" dirty="0" smtClean="0">
                <a:solidFill>
                  <a:srgbClr val="000090"/>
                </a:solidFill>
              </a:rPr>
              <a:t>                     </a:t>
            </a:r>
            <a:r>
              <a:rPr lang="en-US" sz="2600" dirty="0" smtClean="0">
                <a:solidFill>
                  <a:srgbClr val="3A793E"/>
                </a:solidFill>
              </a:rPr>
              <a:t>LOCCQMA(k)</a:t>
            </a:r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600" dirty="0" err="1" smtClean="0">
                <a:solidFill>
                  <a:srgbClr val="000090"/>
                </a:solidFill>
              </a:rPr>
              <a:t>vs</a:t>
            </a:r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600" dirty="0" smtClean="0">
                <a:solidFill>
                  <a:srgbClr val="3A793E"/>
                </a:solidFill>
              </a:rPr>
              <a:t>QMA(k)</a:t>
            </a:r>
            <a:r>
              <a:rPr lang="en-US" sz="2600" dirty="0" smtClean="0">
                <a:solidFill>
                  <a:srgbClr val="000090"/>
                </a:solidFill>
              </a:rPr>
              <a:t>)?</a:t>
            </a:r>
          </a:p>
          <a:p>
            <a:endParaRPr lang="en-US" sz="2600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90"/>
                </a:solidFill>
              </a:rPr>
              <a:t>Are there </a:t>
            </a:r>
            <a:r>
              <a:rPr lang="en-US" sz="2600" dirty="0" smtClean="0">
                <a:solidFill>
                  <a:srgbClr val="FF0000"/>
                </a:solidFill>
              </a:rPr>
              <a:t>more applications </a:t>
            </a:r>
            <a:r>
              <a:rPr lang="en-US" sz="2600" dirty="0" smtClean="0">
                <a:solidFill>
                  <a:srgbClr val="000090"/>
                </a:solidFill>
              </a:rPr>
              <a:t>of the bound on the convergence of the </a:t>
            </a:r>
            <a:r>
              <a:rPr lang="en-US" sz="2600" dirty="0" smtClean="0">
                <a:solidFill>
                  <a:srgbClr val="FF0000"/>
                </a:solidFill>
              </a:rPr>
              <a:t>SDP relaxation</a:t>
            </a:r>
            <a:r>
              <a:rPr lang="en-US" sz="2600" dirty="0" smtClean="0">
                <a:solidFill>
                  <a:srgbClr val="000090"/>
                </a:solidFill>
              </a:rPr>
              <a:t>? </a:t>
            </a:r>
          </a:p>
          <a:p>
            <a:pPr marL="457200" indent="-457200">
              <a:buFont typeface="Arial"/>
              <a:buChar char="•"/>
            </a:pPr>
            <a:endParaRPr lang="en-US" sz="2600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90"/>
                </a:solidFill>
              </a:rPr>
              <a:t>Are there </a:t>
            </a:r>
            <a:r>
              <a:rPr lang="en-US" sz="2600" dirty="0" smtClean="0">
                <a:solidFill>
                  <a:srgbClr val="FF0000"/>
                </a:solidFill>
              </a:rPr>
              <a:t>more application </a:t>
            </a:r>
            <a:r>
              <a:rPr lang="en-US" sz="2600" dirty="0" smtClean="0">
                <a:solidFill>
                  <a:srgbClr val="000090"/>
                </a:solidFill>
              </a:rPr>
              <a:t>of the </a:t>
            </a:r>
            <a:r>
              <a:rPr lang="en-US" sz="2600" dirty="0" smtClean="0">
                <a:solidFill>
                  <a:srgbClr val="FF0000"/>
                </a:solidFill>
              </a:rPr>
              <a:t>main inequality</a:t>
            </a:r>
            <a:r>
              <a:rPr lang="en-US" sz="2600" dirty="0" smtClean="0">
                <a:solidFill>
                  <a:srgbClr val="000090"/>
                </a:solidFill>
              </a:rPr>
              <a:t>? </a:t>
            </a:r>
            <a:endParaRPr lang="en-US" sz="2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8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3733" y="-272922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Thanks!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6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Mutual Information </a:t>
            </a:r>
            <a:r>
              <a:rPr lang="en-GB" sz="40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 Conditional Mutual Information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764" y="1513708"/>
            <a:ext cx="898423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</a:rPr>
              <a:t>Conditional Mutual Information:</a:t>
            </a:r>
            <a:r>
              <a:rPr lang="en-US" sz="2600" dirty="0"/>
              <a:t> </a:t>
            </a:r>
            <a:r>
              <a:rPr lang="en-US" sz="2600" dirty="0" smtClean="0"/>
              <a:t>Measures the correlations of </a:t>
            </a:r>
            <a:r>
              <a:rPr lang="en-US" sz="2600" b="1" dirty="0" smtClean="0">
                <a:solidFill>
                  <a:srgbClr val="3A793E"/>
                </a:solidFill>
              </a:rPr>
              <a:t>A</a:t>
            </a:r>
            <a:r>
              <a:rPr lang="en-US" sz="2600" dirty="0" smtClean="0"/>
              <a:t> and </a:t>
            </a:r>
            <a:r>
              <a:rPr lang="en-US" sz="2600" b="1" dirty="0" smtClean="0">
                <a:solidFill>
                  <a:srgbClr val="3A793E"/>
                </a:solidFill>
              </a:rPr>
              <a:t>B</a:t>
            </a:r>
            <a:r>
              <a:rPr lang="en-US" sz="2600" dirty="0" smtClean="0"/>
              <a:t> relative to </a:t>
            </a:r>
            <a:r>
              <a:rPr lang="en-US" sz="2600" b="1" dirty="0" smtClean="0">
                <a:solidFill>
                  <a:srgbClr val="3A793E"/>
                </a:solidFill>
              </a:rPr>
              <a:t>E</a:t>
            </a:r>
            <a:r>
              <a:rPr lang="en-US" sz="2600" dirty="0" smtClean="0">
                <a:solidFill>
                  <a:srgbClr val="3A793E"/>
                </a:solidFill>
              </a:rPr>
              <a:t> </a:t>
            </a:r>
            <a:r>
              <a:rPr lang="en-US" sz="2600" dirty="0" smtClean="0"/>
              <a:t>in </a:t>
            </a:r>
            <a:r>
              <a:rPr lang="en-US" sz="2600" b="1" dirty="0" err="1" smtClean="0">
                <a:solidFill>
                  <a:srgbClr val="3A793E"/>
                </a:solidFill>
              </a:rPr>
              <a:t>ρ</a:t>
            </a:r>
            <a:r>
              <a:rPr lang="en-US" sz="2600" b="1" baseline="-25000" dirty="0" err="1" smtClean="0">
                <a:solidFill>
                  <a:srgbClr val="3A793E"/>
                </a:solidFill>
              </a:rPr>
              <a:t>ABE</a:t>
            </a:r>
            <a:endParaRPr lang="en-US" sz="2600" b="1" dirty="0" smtClean="0">
              <a:solidFill>
                <a:srgbClr val="3A793E"/>
              </a:solidFill>
            </a:endParaRPr>
          </a:p>
          <a:p>
            <a:endParaRPr lang="en-US" sz="1400" dirty="0" smtClean="0"/>
          </a:p>
          <a:p>
            <a:r>
              <a:rPr lang="en-US" sz="2600" dirty="0" smtClean="0"/>
              <a:t>                   I(A:B|E)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:= S(AE)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+ S(BE)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– S(ABE)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– S(E)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</a:t>
            </a:r>
            <a:endParaRPr lang="en-US" sz="2600" baseline="-25000" dirty="0" smtClean="0"/>
          </a:p>
          <a:p>
            <a:endParaRPr lang="en-US" sz="1400" dirty="0" smtClean="0"/>
          </a:p>
          <a:p>
            <a:r>
              <a:rPr lang="en-US" sz="2600" b="1" dirty="0" smtClean="0">
                <a:solidFill>
                  <a:srgbClr val="000090"/>
                </a:solidFill>
              </a:rPr>
              <a:t>Always positive: </a:t>
            </a:r>
            <a:r>
              <a:rPr lang="en-US" sz="2600" dirty="0" smtClean="0"/>
              <a:t>I(A:B|E)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≥ 0  (strong-</a:t>
            </a:r>
            <a:r>
              <a:rPr lang="en-US" sz="2600" dirty="0" err="1" smtClean="0"/>
              <a:t>subadditivity</a:t>
            </a:r>
            <a:r>
              <a:rPr lang="en-US" sz="2600" dirty="0" smtClean="0"/>
              <a:t> of entropy)</a:t>
            </a:r>
          </a:p>
          <a:p>
            <a:endParaRPr lang="en-US" sz="1400" b="1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9768" y="3625958"/>
            <a:ext cx="2053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Lieb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Ruskai</a:t>
            </a:r>
            <a:r>
              <a:rPr lang="en-US" sz="2000" dirty="0" smtClean="0">
                <a:solidFill>
                  <a:srgbClr val="000090"/>
                </a:solidFill>
              </a:rPr>
              <a:t> ‘73)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3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Mutual Information </a:t>
            </a:r>
            <a:r>
              <a:rPr lang="en-GB" sz="40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 Conditional Mutual Information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764" y="1513708"/>
            <a:ext cx="898423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</a:rPr>
              <a:t>Conditional Mutual Information:</a:t>
            </a:r>
            <a:r>
              <a:rPr lang="en-US" sz="2600" dirty="0"/>
              <a:t> </a:t>
            </a:r>
            <a:r>
              <a:rPr lang="en-US" sz="2600" dirty="0" smtClean="0"/>
              <a:t>Measures the correlations of </a:t>
            </a:r>
            <a:r>
              <a:rPr lang="en-US" sz="2600" b="1" dirty="0" smtClean="0">
                <a:solidFill>
                  <a:srgbClr val="3A793E"/>
                </a:solidFill>
              </a:rPr>
              <a:t>A</a:t>
            </a:r>
            <a:r>
              <a:rPr lang="en-US" sz="2600" dirty="0" smtClean="0"/>
              <a:t> and </a:t>
            </a:r>
            <a:r>
              <a:rPr lang="en-US" sz="2600" b="1" dirty="0" smtClean="0">
                <a:solidFill>
                  <a:srgbClr val="3A793E"/>
                </a:solidFill>
              </a:rPr>
              <a:t>B</a:t>
            </a:r>
            <a:r>
              <a:rPr lang="en-US" sz="2600" dirty="0" smtClean="0"/>
              <a:t> relative to </a:t>
            </a:r>
            <a:r>
              <a:rPr lang="en-US" sz="2600" b="1" dirty="0" smtClean="0">
                <a:solidFill>
                  <a:srgbClr val="3A793E"/>
                </a:solidFill>
              </a:rPr>
              <a:t>E</a:t>
            </a:r>
            <a:r>
              <a:rPr lang="en-US" sz="2600" dirty="0" smtClean="0">
                <a:solidFill>
                  <a:srgbClr val="3A793E"/>
                </a:solidFill>
              </a:rPr>
              <a:t> </a:t>
            </a:r>
            <a:r>
              <a:rPr lang="en-US" sz="2600" dirty="0" smtClean="0"/>
              <a:t>in </a:t>
            </a:r>
            <a:r>
              <a:rPr lang="en-US" sz="2600" b="1" dirty="0" err="1" smtClean="0">
                <a:solidFill>
                  <a:srgbClr val="3A793E"/>
                </a:solidFill>
              </a:rPr>
              <a:t>ρ</a:t>
            </a:r>
            <a:r>
              <a:rPr lang="en-US" sz="2600" b="1" baseline="-25000" dirty="0" err="1" smtClean="0">
                <a:solidFill>
                  <a:srgbClr val="3A793E"/>
                </a:solidFill>
              </a:rPr>
              <a:t>ABE</a:t>
            </a:r>
            <a:endParaRPr lang="en-US" sz="2600" b="1" dirty="0" smtClean="0">
              <a:solidFill>
                <a:srgbClr val="3A793E"/>
              </a:solidFill>
            </a:endParaRPr>
          </a:p>
          <a:p>
            <a:endParaRPr lang="en-US" sz="1400" dirty="0" smtClean="0"/>
          </a:p>
          <a:p>
            <a:r>
              <a:rPr lang="en-US" sz="2600" dirty="0" smtClean="0"/>
              <a:t>                   I(A:B|E)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:= S(AE)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+ S(BE)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– S(ABE)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– S(E)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</a:t>
            </a:r>
            <a:endParaRPr lang="en-US" sz="2600" baseline="-25000" dirty="0" smtClean="0"/>
          </a:p>
          <a:p>
            <a:endParaRPr lang="en-US" sz="1400" dirty="0" smtClean="0"/>
          </a:p>
          <a:p>
            <a:r>
              <a:rPr lang="en-US" sz="2600" b="1" dirty="0" smtClean="0">
                <a:solidFill>
                  <a:srgbClr val="000090"/>
                </a:solidFill>
              </a:rPr>
              <a:t>Always positive: </a:t>
            </a:r>
            <a:r>
              <a:rPr lang="en-US" sz="2600" dirty="0" smtClean="0"/>
              <a:t>I(A:B|E)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≥ 0  (strong-</a:t>
            </a:r>
            <a:r>
              <a:rPr lang="en-US" sz="2600" dirty="0" err="1" smtClean="0"/>
              <a:t>subadditivity</a:t>
            </a:r>
            <a:r>
              <a:rPr lang="en-US" sz="2600" dirty="0" smtClean="0"/>
              <a:t> of entropy)</a:t>
            </a:r>
          </a:p>
          <a:p>
            <a:endParaRPr lang="en-US" sz="1400" b="1" dirty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When does it vanish?</a:t>
            </a:r>
          </a:p>
          <a:p>
            <a:endParaRPr lang="en-US" sz="1500" b="1" dirty="0" smtClean="0">
              <a:solidFill>
                <a:srgbClr val="000090"/>
              </a:solidFill>
            </a:endParaRPr>
          </a:p>
          <a:p>
            <a:r>
              <a:rPr lang="en-US" sz="2600" b="1" dirty="0">
                <a:solidFill>
                  <a:srgbClr val="000090"/>
                </a:solidFill>
              </a:rPr>
              <a:t> </a:t>
            </a:r>
            <a:r>
              <a:rPr lang="en-US" sz="2600" b="1" dirty="0" smtClean="0">
                <a:solidFill>
                  <a:srgbClr val="000090"/>
                </a:solidFill>
              </a:rPr>
              <a:t>          </a:t>
            </a:r>
            <a:r>
              <a:rPr lang="en-US" sz="2600" dirty="0" smtClean="0"/>
              <a:t>I(A:B|E)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= 0 </a:t>
            </a:r>
            <a:r>
              <a:rPr lang="en-US" sz="2600" b="1" dirty="0" err="1" smtClean="0">
                <a:solidFill>
                  <a:srgbClr val="008000"/>
                </a:solidFill>
              </a:rPr>
              <a:t>iff</a:t>
            </a:r>
            <a:r>
              <a:rPr lang="en-US" sz="2600" dirty="0" smtClean="0"/>
              <a:t>  </a:t>
            </a:r>
            <a:r>
              <a:rPr lang="en-US" sz="2600" dirty="0" err="1" smtClean="0"/>
              <a:t>ρ</a:t>
            </a:r>
            <a:r>
              <a:rPr lang="en-US" sz="2600" baseline="-25000" dirty="0" err="1" smtClean="0"/>
              <a:t>ABE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is a </a:t>
            </a:r>
            <a:r>
              <a:rPr lang="en-US" sz="2600" dirty="0" smtClean="0">
                <a:solidFill>
                  <a:srgbClr val="3A793E"/>
                </a:solidFill>
              </a:rPr>
              <a:t>“</a:t>
            </a:r>
            <a:r>
              <a:rPr lang="en-US" sz="2600" b="1" dirty="0" smtClean="0">
                <a:solidFill>
                  <a:srgbClr val="3A793E"/>
                </a:solidFill>
              </a:rPr>
              <a:t>Quantum Markov Chain State”</a:t>
            </a:r>
            <a:endParaRPr lang="en-US" sz="2600" b="1" baseline="-25000" dirty="0" smtClean="0">
              <a:solidFill>
                <a:srgbClr val="3A793E"/>
              </a:solidFill>
            </a:endParaRP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2600" b="1" dirty="0" smtClean="0">
                <a:solidFill>
                  <a:srgbClr val="000090"/>
                </a:solidFill>
              </a:rPr>
              <a:t>E.g.</a:t>
            </a:r>
          </a:p>
          <a:p>
            <a:endParaRPr lang="en-US" sz="2000" b="1" dirty="0" smtClean="0">
              <a:solidFill>
                <a:srgbClr val="00009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365248"/>
              </p:ext>
            </p:extLst>
          </p:nvPr>
        </p:nvGraphicFramePr>
        <p:xfrm>
          <a:off x="975477" y="5250615"/>
          <a:ext cx="440531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3" name="Equation" r:id="rId3" imgW="1828800" imgH="381000" progId="Equation.3">
                  <p:embed/>
                </p:oleObj>
              </mc:Choice>
              <mc:Fallback>
                <p:oleObj name="Equation" r:id="rId3" imgW="18288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5477" y="5250615"/>
                        <a:ext cx="4405312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53789" y="4850505"/>
            <a:ext cx="356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(Hayden, </a:t>
            </a:r>
            <a:r>
              <a:rPr lang="en-US" sz="2000" dirty="0" err="1" smtClean="0">
                <a:solidFill>
                  <a:srgbClr val="000090"/>
                </a:solidFill>
              </a:rPr>
              <a:t>Jozsa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Petz</a:t>
            </a:r>
            <a:r>
              <a:rPr lang="en-US" sz="2000" dirty="0" smtClean="0">
                <a:solidFill>
                  <a:srgbClr val="000090"/>
                </a:solidFill>
              </a:rPr>
              <a:t>, Winter ‘04)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9768" y="3625958"/>
            <a:ext cx="2053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Lieb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Ruskai</a:t>
            </a:r>
            <a:r>
              <a:rPr lang="en-US" sz="2000" dirty="0" smtClean="0">
                <a:solidFill>
                  <a:srgbClr val="000090"/>
                </a:solidFill>
              </a:rPr>
              <a:t> ‘73)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6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Mutual Information </a:t>
            </a:r>
            <a:r>
              <a:rPr lang="en-GB" sz="40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 Conditional Mutual Information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764" y="1513708"/>
            <a:ext cx="898423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</a:rPr>
              <a:t>Conditional Mutual Information:</a:t>
            </a:r>
            <a:r>
              <a:rPr lang="en-US" sz="2600" dirty="0"/>
              <a:t> </a:t>
            </a:r>
            <a:r>
              <a:rPr lang="en-US" sz="2600" dirty="0" smtClean="0"/>
              <a:t>Measures the correlations of </a:t>
            </a:r>
            <a:r>
              <a:rPr lang="en-US" sz="2600" b="1" dirty="0" smtClean="0">
                <a:solidFill>
                  <a:srgbClr val="3A793E"/>
                </a:solidFill>
              </a:rPr>
              <a:t>A</a:t>
            </a:r>
            <a:r>
              <a:rPr lang="en-US" sz="2600" dirty="0" smtClean="0"/>
              <a:t> and </a:t>
            </a:r>
            <a:r>
              <a:rPr lang="en-US" sz="2600" b="1" dirty="0" smtClean="0">
                <a:solidFill>
                  <a:srgbClr val="3A793E"/>
                </a:solidFill>
              </a:rPr>
              <a:t>B</a:t>
            </a:r>
            <a:r>
              <a:rPr lang="en-US" sz="2600" dirty="0" smtClean="0"/>
              <a:t> relative to </a:t>
            </a:r>
            <a:r>
              <a:rPr lang="en-US" sz="2600" b="1" dirty="0" smtClean="0">
                <a:solidFill>
                  <a:srgbClr val="3A793E"/>
                </a:solidFill>
              </a:rPr>
              <a:t>E</a:t>
            </a:r>
            <a:r>
              <a:rPr lang="en-US" sz="2600" dirty="0" smtClean="0">
                <a:solidFill>
                  <a:srgbClr val="3A793E"/>
                </a:solidFill>
              </a:rPr>
              <a:t> </a:t>
            </a:r>
            <a:r>
              <a:rPr lang="en-US" sz="2600" dirty="0" smtClean="0"/>
              <a:t>in </a:t>
            </a:r>
            <a:r>
              <a:rPr lang="en-US" sz="2600" b="1" dirty="0" err="1" smtClean="0">
                <a:solidFill>
                  <a:srgbClr val="3A793E"/>
                </a:solidFill>
              </a:rPr>
              <a:t>ρ</a:t>
            </a:r>
            <a:r>
              <a:rPr lang="en-US" sz="2600" b="1" baseline="-25000" dirty="0" err="1" smtClean="0">
                <a:solidFill>
                  <a:srgbClr val="3A793E"/>
                </a:solidFill>
              </a:rPr>
              <a:t>ABE</a:t>
            </a:r>
            <a:endParaRPr lang="en-US" sz="2600" b="1" dirty="0" smtClean="0">
              <a:solidFill>
                <a:srgbClr val="3A793E"/>
              </a:solidFill>
            </a:endParaRPr>
          </a:p>
          <a:p>
            <a:endParaRPr lang="en-US" sz="1400" dirty="0" smtClean="0"/>
          </a:p>
          <a:p>
            <a:r>
              <a:rPr lang="en-US" sz="2600" dirty="0" smtClean="0"/>
              <a:t>                   I(A:B|E)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:= S(AE)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+ S(BE)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– S(ABE)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– S(E)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</a:t>
            </a:r>
            <a:endParaRPr lang="en-US" sz="2600" baseline="-25000" dirty="0" smtClean="0"/>
          </a:p>
          <a:p>
            <a:endParaRPr lang="en-US" sz="1400" dirty="0" smtClean="0"/>
          </a:p>
          <a:p>
            <a:r>
              <a:rPr lang="en-US" sz="2600" b="1" dirty="0" smtClean="0">
                <a:solidFill>
                  <a:srgbClr val="000090"/>
                </a:solidFill>
              </a:rPr>
              <a:t>Always positive: </a:t>
            </a:r>
            <a:r>
              <a:rPr lang="en-US" sz="2600" dirty="0" smtClean="0"/>
              <a:t>I(A:B|E)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≥ 0  (strong-</a:t>
            </a:r>
            <a:r>
              <a:rPr lang="en-US" sz="2600" dirty="0" err="1" smtClean="0"/>
              <a:t>subadditivity</a:t>
            </a:r>
            <a:r>
              <a:rPr lang="en-US" sz="2600" dirty="0" smtClean="0"/>
              <a:t> of entropy)</a:t>
            </a:r>
          </a:p>
          <a:p>
            <a:endParaRPr lang="en-US" sz="1400" b="1" dirty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When does it vanish?</a:t>
            </a:r>
          </a:p>
          <a:p>
            <a:endParaRPr lang="en-US" sz="1500" b="1" dirty="0" smtClean="0">
              <a:solidFill>
                <a:srgbClr val="000090"/>
              </a:solidFill>
            </a:endParaRPr>
          </a:p>
          <a:p>
            <a:r>
              <a:rPr lang="en-US" sz="2600" b="1" dirty="0">
                <a:solidFill>
                  <a:srgbClr val="000090"/>
                </a:solidFill>
              </a:rPr>
              <a:t> </a:t>
            </a:r>
            <a:r>
              <a:rPr lang="en-US" sz="2600" b="1" dirty="0" smtClean="0">
                <a:solidFill>
                  <a:srgbClr val="000090"/>
                </a:solidFill>
              </a:rPr>
              <a:t>          </a:t>
            </a:r>
            <a:r>
              <a:rPr lang="en-US" sz="2600" dirty="0" smtClean="0"/>
              <a:t>I(A:B|E)</a:t>
            </a:r>
            <a:r>
              <a:rPr lang="en-US" sz="2600" baseline="-25000" dirty="0" err="1" smtClean="0"/>
              <a:t>ρ</a:t>
            </a:r>
            <a:r>
              <a:rPr lang="en-US" sz="2600" dirty="0" smtClean="0"/>
              <a:t> = 0 </a:t>
            </a:r>
            <a:r>
              <a:rPr lang="en-US" sz="2600" b="1" dirty="0" err="1" smtClean="0">
                <a:solidFill>
                  <a:srgbClr val="008000"/>
                </a:solidFill>
              </a:rPr>
              <a:t>iff</a:t>
            </a:r>
            <a:r>
              <a:rPr lang="en-US" sz="2600" dirty="0" smtClean="0"/>
              <a:t>  </a:t>
            </a:r>
            <a:r>
              <a:rPr lang="en-US" sz="2600" dirty="0" err="1" smtClean="0"/>
              <a:t>ρ</a:t>
            </a:r>
            <a:r>
              <a:rPr lang="en-US" sz="2600" baseline="-25000" dirty="0" err="1" smtClean="0"/>
              <a:t>ABE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is a </a:t>
            </a:r>
            <a:r>
              <a:rPr lang="en-US" sz="2600" dirty="0" smtClean="0">
                <a:solidFill>
                  <a:srgbClr val="3A793E"/>
                </a:solidFill>
              </a:rPr>
              <a:t>“</a:t>
            </a:r>
            <a:r>
              <a:rPr lang="en-US" sz="2600" b="1" dirty="0" smtClean="0">
                <a:solidFill>
                  <a:srgbClr val="3A793E"/>
                </a:solidFill>
              </a:rPr>
              <a:t>Quantum Markov Chain State”</a:t>
            </a:r>
            <a:endParaRPr lang="en-US" sz="2600" b="1" baseline="-25000" dirty="0" smtClean="0">
              <a:solidFill>
                <a:srgbClr val="3A793E"/>
              </a:solidFill>
            </a:endParaRP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2600" b="1" dirty="0" smtClean="0">
                <a:solidFill>
                  <a:srgbClr val="000090"/>
                </a:solidFill>
              </a:rPr>
              <a:t>E.g.</a:t>
            </a:r>
          </a:p>
          <a:p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3000" b="1" dirty="0" smtClean="0">
                <a:solidFill>
                  <a:srgbClr val="EB0000"/>
                </a:solidFill>
              </a:rPr>
              <a:t>Approximate version???   …</a:t>
            </a:r>
            <a:endParaRPr lang="en-US" sz="3000" dirty="0" smtClean="0">
              <a:solidFill>
                <a:srgbClr val="EB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041466"/>
              </p:ext>
            </p:extLst>
          </p:nvPr>
        </p:nvGraphicFramePr>
        <p:xfrm>
          <a:off x="975477" y="5250615"/>
          <a:ext cx="440531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9" name="Equation" r:id="rId3" imgW="1828800" imgH="381000" progId="Equation.3">
                  <p:embed/>
                </p:oleObj>
              </mc:Choice>
              <mc:Fallback>
                <p:oleObj name="Equation" r:id="rId3" imgW="18288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5477" y="5250615"/>
                        <a:ext cx="4405312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53789" y="4850505"/>
            <a:ext cx="356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(Hayden, </a:t>
            </a:r>
            <a:r>
              <a:rPr lang="en-US" sz="2000" dirty="0" err="1" smtClean="0">
                <a:solidFill>
                  <a:srgbClr val="000090"/>
                </a:solidFill>
              </a:rPr>
              <a:t>Jozsa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Petz</a:t>
            </a:r>
            <a:r>
              <a:rPr lang="en-US" sz="2000" dirty="0" smtClean="0">
                <a:solidFill>
                  <a:srgbClr val="000090"/>
                </a:solidFill>
              </a:rPr>
              <a:t>, Winter ‘04)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9768" y="3625958"/>
            <a:ext cx="2053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Lieb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Ruskai</a:t>
            </a:r>
            <a:r>
              <a:rPr lang="en-US" sz="2000" dirty="0" smtClean="0">
                <a:solidFill>
                  <a:srgbClr val="000090"/>
                </a:solidFill>
              </a:rPr>
              <a:t> ‘73)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1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22941</TotalTime>
  <Words>3468</Words>
  <Application>Microsoft Macintosh PowerPoint</Application>
  <PresentationFormat>On-screen Show (4:3)</PresentationFormat>
  <Paragraphs>473</Paragraphs>
  <Slides>61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Brandao</dc:creator>
  <cp:lastModifiedBy>Fernando Brandao</cp:lastModifiedBy>
  <cp:revision>184</cp:revision>
  <dcterms:created xsi:type="dcterms:W3CDTF">2010-12-27T22:23:58Z</dcterms:created>
  <dcterms:modified xsi:type="dcterms:W3CDTF">2013-05-28T04:42:19Z</dcterms:modified>
</cp:coreProperties>
</file>