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90" r:id="rId2"/>
    <p:sldId id="526" r:id="rId3"/>
    <p:sldId id="859" r:id="rId4"/>
    <p:sldId id="863" r:id="rId5"/>
    <p:sldId id="849" r:id="rId6"/>
    <p:sldId id="850" r:id="rId7"/>
    <p:sldId id="818" r:id="rId8"/>
    <p:sldId id="852" r:id="rId9"/>
    <p:sldId id="834" r:id="rId10"/>
    <p:sldId id="819" r:id="rId11"/>
    <p:sldId id="820" r:id="rId12"/>
    <p:sldId id="830" r:id="rId13"/>
    <p:sldId id="831" r:id="rId14"/>
    <p:sldId id="824" r:id="rId15"/>
    <p:sldId id="835" r:id="rId16"/>
    <p:sldId id="836" r:id="rId17"/>
    <p:sldId id="862" r:id="rId18"/>
    <p:sldId id="822" r:id="rId19"/>
    <p:sldId id="837" r:id="rId20"/>
    <p:sldId id="827" r:id="rId21"/>
    <p:sldId id="860" r:id="rId22"/>
    <p:sldId id="839" r:id="rId23"/>
    <p:sldId id="829" r:id="rId24"/>
    <p:sldId id="840" r:id="rId25"/>
    <p:sldId id="833" r:id="rId26"/>
    <p:sldId id="841" r:id="rId27"/>
    <p:sldId id="842" r:id="rId28"/>
    <p:sldId id="843" r:id="rId29"/>
    <p:sldId id="864" r:id="rId30"/>
    <p:sldId id="844" r:id="rId31"/>
    <p:sldId id="845" r:id="rId32"/>
    <p:sldId id="846" r:id="rId33"/>
    <p:sldId id="847" r:id="rId34"/>
    <p:sldId id="851" r:id="rId35"/>
    <p:sldId id="853" r:id="rId36"/>
    <p:sldId id="854" r:id="rId37"/>
    <p:sldId id="856" r:id="rId38"/>
    <p:sldId id="858" r:id="rId39"/>
    <p:sldId id="857" r:id="rId40"/>
    <p:sldId id="848" r:id="rId41"/>
    <p:sldId id="86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3846" autoAdjust="0"/>
  </p:normalViewPr>
  <p:slideViewPr>
    <p:cSldViewPr snapToGrid="0" snapToObjects="1">
      <p:cViewPr>
        <p:scale>
          <a:sx n="90" d="100"/>
          <a:sy n="90" d="100"/>
        </p:scale>
        <p:origin x="-148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7A19-6ADD-834D-ACCC-1F6DFBE00196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55B5-9361-0B49-BB94-BB53AF51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04/03/2015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Relationship Id="rId3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Relationship Id="rId3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6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7.emf"/><Relationship Id="rId8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emf"/><Relationship Id="rId3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438231"/>
            <a:ext cx="9058594" cy="2031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EB0000"/>
                </a:solidFill>
                <a:latin typeface="Calibri"/>
                <a:cs typeface="Calibri"/>
              </a:rPr>
              <a:t>Stronger </a:t>
            </a:r>
            <a:r>
              <a:rPr lang="en-GB" sz="6000" b="1" dirty="0" err="1" smtClean="0">
                <a:solidFill>
                  <a:srgbClr val="EB0000"/>
                </a:solidFill>
                <a:latin typeface="Calibri"/>
                <a:cs typeface="Calibri"/>
              </a:rPr>
              <a:t>Subadditivity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3375" y="2630219"/>
            <a:ext cx="8477250" cy="4064001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6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6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600" dirty="0" err="1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endParaRPr lang="en-US" sz="3600" dirty="0" smtClean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500" dirty="0" smtClean="0">
                <a:latin typeface="Calibri"/>
                <a:cs typeface="Calibri"/>
              </a:rPr>
              <a:t>University College London -&gt; Microsoft Research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2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5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1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30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3000" dirty="0" err="1" smtClean="0">
                <a:latin typeface="Calibri"/>
                <a:cs typeface="Calibri"/>
              </a:rPr>
              <a:t>Coogee</a:t>
            </a:r>
            <a:r>
              <a:rPr lang="en-US" sz="3000" dirty="0" smtClean="0">
                <a:latin typeface="Calibri"/>
                <a:cs typeface="Calibri"/>
              </a:rPr>
              <a:t> 2015</a:t>
            </a:r>
            <a:endParaRPr lang="en-US" sz="30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900" dirty="0">
              <a:solidFill>
                <a:srgbClr val="000090"/>
              </a:solidFill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1300" dirty="0" smtClean="0">
              <a:latin typeface="Calibri"/>
              <a:cs typeface="Calibri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0889" y="3896692"/>
            <a:ext cx="56303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based on </a:t>
            </a:r>
            <a:r>
              <a:rPr lang="en-US" sz="2000" dirty="0"/>
              <a:t>arXiv:</a:t>
            </a:r>
            <a:r>
              <a:rPr lang="en-US" sz="2000" dirty="0" smtClean="0"/>
              <a:t>1411.4921 with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Aram Harrow </a:t>
            </a:r>
          </a:p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>Jonathan Oppenheim </a:t>
            </a:r>
          </a:p>
          <a:p>
            <a:pPr algn="ctr"/>
            <a:r>
              <a:rPr lang="en-US" sz="3200" dirty="0" err="1" smtClean="0">
                <a:solidFill>
                  <a:srgbClr val="000090"/>
                </a:solidFill>
              </a:rPr>
              <a:t>Sergii</a:t>
            </a:r>
            <a:r>
              <a:rPr lang="en-US" sz="3200" dirty="0" smtClean="0">
                <a:solidFill>
                  <a:srgbClr val="000090"/>
                </a:solidFill>
              </a:rPr>
              <a:t> </a:t>
            </a:r>
            <a:r>
              <a:rPr lang="en-US" sz="3200" dirty="0" err="1" smtClean="0">
                <a:solidFill>
                  <a:srgbClr val="000090"/>
                </a:solidFill>
              </a:rPr>
              <a:t>Strelchuk</a:t>
            </a:r>
            <a:endParaRPr lang="en-US" sz="3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108805"/>
            <a:ext cx="7311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a probability distribution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dirty="0" smtClean="0"/>
              <a:t>:</a:t>
            </a:r>
          </a:p>
          <a:p>
            <a:endParaRPr lang="en-US" sz="2500" dirty="0" smtClean="0"/>
          </a:p>
          <a:p>
            <a:endParaRPr lang="en-US" sz="3000" i="1" dirty="0"/>
          </a:p>
          <a:p>
            <a:endParaRPr lang="en-US" sz="1500" i="1" dirty="0"/>
          </a:p>
          <a:p>
            <a:r>
              <a:rPr lang="en-US" sz="2500" i="1" dirty="0"/>
              <a:t>a</a:t>
            </a:r>
            <a:r>
              <a:rPr lang="en-US" sz="2500" i="1" dirty="0" smtClean="0"/>
              <a:t>nd</a:t>
            </a:r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2500" i="1" dirty="0"/>
          </a:p>
          <a:p>
            <a:r>
              <a:rPr lang="en-US" sz="2500" dirty="0" smtClean="0"/>
              <a:t>MC := {</a:t>
            </a:r>
            <a:r>
              <a:rPr lang="en-US" sz="2500" i="1" dirty="0" smtClean="0"/>
              <a:t>q</a:t>
            </a:r>
            <a:r>
              <a:rPr lang="en-US" sz="2500" dirty="0" smtClean="0"/>
              <a:t> : x-z-y form a </a:t>
            </a:r>
            <a:r>
              <a:rPr lang="en-US" sz="2500" i="1" dirty="0" smtClean="0"/>
              <a:t>Markov</a:t>
            </a:r>
            <a:r>
              <a:rPr lang="en-US" sz="2500" dirty="0" smtClean="0"/>
              <a:t> </a:t>
            </a:r>
            <a:r>
              <a:rPr lang="en-US" sz="2500" i="1" dirty="0" smtClean="0"/>
              <a:t>chain</a:t>
            </a:r>
            <a:r>
              <a:rPr lang="en-US" sz="2500" dirty="0" smtClean="0"/>
              <a:t>}</a:t>
            </a:r>
          </a:p>
          <a:p>
            <a:endParaRPr lang="en-US" sz="2500" i="1" dirty="0"/>
          </a:p>
          <a:p>
            <a:r>
              <a:rPr lang="en-US" sz="2500" i="1" dirty="0" smtClean="0"/>
              <a:t> </a:t>
            </a:r>
            <a:endParaRPr lang="en-US" sz="2500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for Probability Distributions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38769"/>
            <a:ext cx="6204857" cy="6272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9" y="4726578"/>
            <a:ext cx="4250871" cy="820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4726047"/>
            <a:ext cx="2543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Relative entropy: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419100" y="1627150"/>
            <a:ext cx="7543800" cy="9128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" y="3078575"/>
            <a:ext cx="7543800" cy="9551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" y="5762869"/>
            <a:ext cx="898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                                                      (</a:t>
            </a:r>
            <a:r>
              <a:rPr lang="en-US" sz="2500" dirty="0" err="1" smtClean="0"/>
              <a:t>Pinsker’s</a:t>
            </a:r>
            <a:r>
              <a:rPr lang="en-US" sz="2500" dirty="0" smtClean="0"/>
              <a:t> inequality),</a:t>
            </a:r>
          </a:p>
          <a:p>
            <a:endParaRPr lang="en-US" sz="1000" dirty="0" smtClean="0"/>
          </a:p>
          <a:p>
            <a:r>
              <a:rPr lang="en-US" sz="2500" i="1" dirty="0" smtClean="0"/>
              <a:t>I(X:Y|Z) ≤</a:t>
            </a:r>
            <a:r>
              <a:rPr lang="en-US" sz="2500" i="1" dirty="0" err="1" smtClean="0"/>
              <a:t>ε</a:t>
            </a:r>
            <a:r>
              <a:rPr lang="en-US" sz="2500" i="1" dirty="0" smtClean="0"/>
              <a:t> </a:t>
            </a:r>
            <a:r>
              <a:rPr lang="en-US" sz="2500" dirty="0" smtClean="0"/>
              <a:t>implies </a:t>
            </a:r>
            <a:r>
              <a:rPr lang="en-US" sz="2500" i="1" dirty="0" smtClean="0"/>
              <a:t>p</a:t>
            </a:r>
            <a:r>
              <a:rPr lang="en-US" sz="2500" dirty="0" smtClean="0"/>
              <a:t> is </a:t>
            </a:r>
            <a:r>
              <a:rPr lang="en-US" sz="2500" i="1" dirty="0" smtClean="0"/>
              <a:t>O(ε</a:t>
            </a:r>
            <a:r>
              <a:rPr lang="en-US" sz="2500" i="1" baseline="30000" dirty="0" smtClean="0"/>
              <a:t>1/2</a:t>
            </a:r>
            <a:r>
              <a:rPr lang="en-US" sz="2500" i="1" dirty="0" smtClean="0"/>
              <a:t>) </a:t>
            </a:r>
            <a:r>
              <a:rPr lang="en-US" sz="2500" dirty="0" smtClean="0"/>
              <a:t>close to a Markov chain                  </a:t>
            </a:r>
            <a:endParaRPr lang="en-US" sz="25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46" y="5839069"/>
            <a:ext cx="3731252" cy="40047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41895"/>
            <a:ext cx="6534150" cy="6652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444" y="4191000"/>
            <a:ext cx="8438445" cy="25875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" y="4233605"/>
            <a:ext cx="804333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about for quantum states? </a:t>
            </a:r>
          </a:p>
          <a:p>
            <a:endParaRPr lang="en-US" sz="1500" dirty="0"/>
          </a:p>
          <a:p>
            <a:r>
              <a:rPr lang="en-US" sz="2500" dirty="0" smtClean="0"/>
              <a:t>We don’t know how to condition on quantum information…</a:t>
            </a:r>
          </a:p>
          <a:p>
            <a:endParaRPr lang="en-US" sz="2500" dirty="0"/>
          </a:p>
          <a:p>
            <a:r>
              <a:rPr lang="en-US" sz="2500" dirty="0" smtClean="0"/>
              <a:t>The second equality could still work. But what is the set of “quantum Markov chains”? </a:t>
            </a:r>
            <a:endParaRPr lang="en-US" sz="25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0444" y="1627150"/>
            <a:ext cx="7845778" cy="912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9100" y="1627150"/>
            <a:ext cx="7543800" cy="912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2967" y="3078575"/>
            <a:ext cx="1159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???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6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12" y="1491866"/>
            <a:ext cx="865011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Classical: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smtClean="0"/>
              <a:t>x-z-y </a:t>
            </a:r>
            <a:r>
              <a:rPr lang="en-US" sz="2500" dirty="0" smtClean="0"/>
              <a:t>Markov if </a:t>
            </a:r>
            <a:r>
              <a:rPr lang="en-US" sz="2500" i="1" dirty="0" smtClean="0"/>
              <a:t>x</a:t>
            </a:r>
            <a:r>
              <a:rPr lang="en-US" sz="2500" dirty="0" smtClean="0"/>
              <a:t> and </a:t>
            </a:r>
            <a:r>
              <a:rPr lang="en-US" sz="2500" i="1" dirty="0" smtClean="0"/>
              <a:t>y</a:t>
            </a:r>
            <a:r>
              <a:rPr lang="en-US" sz="2500" dirty="0" smtClean="0"/>
              <a:t>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z</a:t>
            </a:r>
          </a:p>
          <a:p>
            <a:r>
              <a:rPr lang="en-US" sz="2500" dirty="0" smtClean="0"/>
              <a:t>ii)    </a:t>
            </a:r>
            <a:r>
              <a:rPr lang="en-US" sz="2500" i="1" dirty="0" smtClean="0"/>
              <a:t>x-z-y</a:t>
            </a:r>
            <a:r>
              <a:rPr lang="en-US" sz="2500" dirty="0" smtClean="0"/>
              <a:t> Markov </a:t>
            </a:r>
            <a:r>
              <a:rPr lang="en-US" sz="2500" dirty="0" err="1" smtClean="0"/>
              <a:t>iff</a:t>
            </a:r>
            <a:r>
              <a:rPr lang="en-US" sz="2500" dirty="0" smtClean="0"/>
              <a:t> there is a channel </a:t>
            </a:r>
            <a:r>
              <a:rPr lang="en-US" sz="2500" dirty="0" err="1" smtClean="0"/>
              <a:t>Λ</a:t>
            </a:r>
            <a:r>
              <a:rPr lang="en-US" sz="2500" dirty="0" smtClean="0"/>
              <a:t> : Z -&gt; YZ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r>
              <a:rPr lang="en-US" sz="2500" dirty="0" err="1" smtClean="0"/>
              <a:t>Λ</a:t>
            </a:r>
            <a:r>
              <a:rPr lang="en-US" sz="2500" dirty="0" smtClean="0"/>
              <a:t>(</a:t>
            </a:r>
            <a:r>
              <a:rPr lang="en-US" sz="2500" dirty="0" err="1" smtClean="0"/>
              <a:t>p</a:t>
            </a:r>
            <a:r>
              <a:rPr lang="en-US" sz="2500" baseline="-25000" dirty="0" err="1" smtClean="0"/>
              <a:t>XZ</a:t>
            </a:r>
            <a:r>
              <a:rPr lang="en-US" sz="2500" dirty="0" smtClean="0"/>
              <a:t>) = </a:t>
            </a:r>
            <a:r>
              <a:rPr lang="en-US" sz="2500" dirty="0" err="1" smtClean="0"/>
              <a:t>p</a:t>
            </a:r>
            <a:r>
              <a:rPr lang="en-US" sz="2500" baseline="-25000" dirty="0" err="1" smtClean="0"/>
              <a:t>XYZ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Quantum: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Markov quantum state </a:t>
            </a:r>
            <a:r>
              <a:rPr lang="en-US" sz="2500" dirty="0" err="1" smtClean="0"/>
              <a:t>iff</a:t>
            </a:r>
            <a:r>
              <a:rPr lang="en-US" sz="2500" dirty="0" smtClean="0"/>
              <a:t> C and R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B, i.e.                                           and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baseline="-25000" dirty="0"/>
              <a:t> </a:t>
            </a:r>
            <a:r>
              <a:rPr lang="en-US" sz="2500" dirty="0" smtClean="0"/>
              <a:t>Markov </a:t>
            </a:r>
            <a:r>
              <a:rPr lang="en-US" sz="2500" dirty="0" err="1" smtClean="0"/>
              <a:t>iff</a:t>
            </a:r>
            <a:r>
              <a:rPr lang="en-US" sz="2500" dirty="0" smtClean="0"/>
              <a:t> there is channel </a:t>
            </a:r>
            <a:r>
              <a:rPr lang="en-US" sz="2500" dirty="0" err="1"/>
              <a:t>Λ</a:t>
            </a:r>
            <a:r>
              <a:rPr lang="en-US" sz="2500" dirty="0"/>
              <a:t> : </a:t>
            </a:r>
            <a:r>
              <a:rPr lang="en-US" sz="2500" dirty="0" smtClean="0"/>
              <a:t>B </a:t>
            </a:r>
            <a:r>
              <a:rPr lang="en-US" sz="2500" dirty="0"/>
              <a:t>-&gt; </a:t>
            </a:r>
            <a:r>
              <a:rPr lang="en-US" sz="2500" dirty="0" smtClean="0"/>
              <a:t>RB </a:t>
            </a:r>
            <a:r>
              <a:rPr lang="en-US" sz="2500" dirty="0" err="1" smtClean="0"/>
              <a:t>s.t.</a:t>
            </a:r>
            <a:r>
              <a:rPr lang="en-US" sz="2500" dirty="0" smtClean="0"/>
              <a:t>  </a:t>
            </a:r>
            <a:r>
              <a:rPr lang="en-US" sz="2500" dirty="0" err="1"/>
              <a:t>Λ</a:t>
            </a:r>
            <a:r>
              <a:rPr lang="en-US" sz="2500" dirty="0" smtClean="0"/>
              <a:t>(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CB</a:t>
            </a:r>
            <a:r>
              <a:rPr lang="en-US" sz="2500" dirty="0" smtClean="0"/>
              <a:t>) </a:t>
            </a:r>
            <a:r>
              <a:rPr lang="en-US" sz="2500" dirty="0"/>
              <a:t>= </a:t>
            </a: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dirty="0" smtClean="0"/>
              <a:t>  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9" y="3869082"/>
            <a:ext cx="2800176" cy="56003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0" y="4534645"/>
            <a:ext cx="4232317" cy="68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265333"/>
            <a:ext cx="9426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(Hayden, </a:t>
            </a:r>
            <a:r>
              <a:rPr lang="en-US" sz="2200" dirty="0" err="1" smtClean="0">
                <a:solidFill>
                  <a:srgbClr val="000090"/>
                </a:solidFill>
              </a:rPr>
              <a:t>Jozsa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Petz</a:t>
            </a:r>
            <a:r>
              <a:rPr lang="en-US" sz="2200" dirty="0" smtClean="0">
                <a:solidFill>
                  <a:srgbClr val="000090"/>
                </a:solidFill>
              </a:rPr>
              <a:t>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 </a:t>
            </a:r>
            <a:r>
              <a:rPr lang="en-US" sz="2500" dirty="0" smtClean="0"/>
              <a:t>I(C:R|B)=0 </a:t>
            </a:r>
            <a:r>
              <a:rPr lang="en-US" sz="2500" dirty="0" err="1" smtClean="0"/>
              <a:t>iff</a:t>
            </a: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quantum Markov </a:t>
            </a:r>
            <a:endParaRPr lang="en-US" sz="2500" dirty="0"/>
          </a:p>
        </p:txBody>
      </p:sp>
      <p:sp>
        <p:nvSpPr>
          <p:cNvPr id="22" name="Rectangle 21"/>
          <p:cNvSpPr/>
          <p:nvPr/>
        </p:nvSpPr>
        <p:spPr>
          <a:xfrm>
            <a:off x="0" y="2328333"/>
            <a:ext cx="9426222" cy="4529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9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12" y="1491866"/>
            <a:ext cx="865011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Classical: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smtClean="0"/>
              <a:t>x-z-y </a:t>
            </a:r>
            <a:r>
              <a:rPr lang="en-US" sz="2500" dirty="0" smtClean="0"/>
              <a:t>Markov if </a:t>
            </a:r>
            <a:r>
              <a:rPr lang="en-US" sz="2500" i="1" dirty="0" smtClean="0"/>
              <a:t>x</a:t>
            </a:r>
            <a:r>
              <a:rPr lang="en-US" sz="2500" dirty="0" smtClean="0"/>
              <a:t> and </a:t>
            </a:r>
            <a:r>
              <a:rPr lang="en-US" sz="2500" i="1" dirty="0" smtClean="0"/>
              <a:t>y</a:t>
            </a:r>
            <a:r>
              <a:rPr lang="en-US" sz="2500" dirty="0" smtClean="0"/>
              <a:t>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z</a:t>
            </a:r>
          </a:p>
          <a:p>
            <a:r>
              <a:rPr lang="en-US" sz="2500" dirty="0" smtClean="0"/>
              <a:t>ii)    </a:t>
            </a:r>
            <a:r>
              <a:rPr lang="en-US" sz="2500" i="1" dirty="0" smtClean="0"/>
              <a:t>x-z-y</a:t>
            </a:r>
            <a:r>
              <a:rPr lang="en-US" sz="2500" dirty="0" smtClean="0"/>
              <a:t> Markov if there is a channel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 : Z -&gt; YZ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XZ</a:t>
            </a:r>
            <a:r>
              <a:rPr lang="en-US" sz="2500" i="1" dirty="0" smtClean="0"/>
              <a:t>) =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i="1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Quantum: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Markov quantum state </a:t>
            </a:r>
            <a:r>
              <a:rPr lang="en-US" sz="2500" dirty="0" err="1" smtClean="0"/>
              <a:t>iff</a:t>
            </a:r>
            <a:r>
              <a:rPr lang="en-US" sz="2500" dirty="0" smtClean="0"/>
              <a:t> C and R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B, i.e.                                           and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baseline="-25000" dirty="0"/>
              <a:t> </a:t>
            </a:r>
            <a:r>
              <a:rPr lang="en-US" sz="2500" dirty="0" smtClean="0"/>
              <a:t>Markov </a:t>
            </a:r>
            <a:r>
              <a:rPr lang="en-US" sz="2500" dirty="0" err="1" smtClean="0"/>
              <a:t>iff</a:t>
            </a:r>
            <a:r>
              <a:rPr lang="en-US" sz="2500" dirty="0" smtClean="0"/>
              <a:t> there is channel </a:t>
            </a:r>
            <a:r>
              <a:rPr lang="en-US" sz="2500" dirty="0" err="1"/>
              <a:t>Λ</a:t>
            </a:r>
            <a:r>
              <a:rPr lang="en-US" sz="2500" dirty="0"/>
              <a:t> : </a:t>
            </a:r>
            <a:r>
              <a:rPr lang="en-US" sz="2500" dirty="0" smtClean="0"/>
              <a:t>B </a:t>
            </a:r>
            <a:r>
              <a:rPr lang="en-US" sz="2500" dirty="0"/>
              <a:t>-&gt; </a:t>
            </a:r>
            <a:r>
              <a:rPr lang="en-US" sz="2500" dirty="0" smtClean="0"/>
              <a:t>RB </a:t>
            </a:r>
            <a:r>
              <a:rPr lang="en-US" sz="2500" dirty="0" err="1" smtClean="0"/>
              <a:t>s.t.</a:t>
            </a:r>
            <a:r>
              <a:rPr lang="en-US" sz="2500" dirty="0" smtClean="0"/>
              <a:t>  </a:t>
            </a:r>
            <a:r>
              <a:rPr lang="en-US" sz="2500" dirty="0" err="1"/>
              <a:t>Λ</a:t>
            </a:r>
            <a:r>
              <a:rPr lang="en-US" sz="2500" dirty="0" smtClean="0"/>
              <a:t>(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CB</a:t>
            </a:r>
            <a:r>
              <a:rPr lang="en-US" sz="2500" dirty="0" smtClean="0"/>
              <a:t>) </a:t>
            </a:r>
            <a:r>
              <a:rPr lang="en-US" sz="2500" dirty="0"/>
              <a:t>= </a:t>
            </a: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dirty="0" smtClean="0"/>
              <a:t>  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9" y="3869082"/>
            <a:ext cx="2800176" cy="56003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0" y="4534645"/>
            <a:ext cx="4232317" cy="68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265333"/>
            <a:ext cx="9426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(Hayden, </a:t>
            </a:r>
            <a:r>
              <a:rPr lang="en-US" sz="2200" dirty="0" err="1" smtClean="0">
                <a:solidFill>
                  <a:srgbClr val="000090"/>
                </a:solidFill>
              </a:rPr>
              <a:t>Jozsa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Petz</a:t>
            </a:r>
            <a:r>
              <a:rPr lang="en-US" sz="2200" dirty="0" smtClean="0">
                <a:solidFill>
                  <a:srgbClr val="000090"/>
                </a:solidFill>
              </a:rPr>
              <a:t>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 </a:t>
            </a:r>
            <a:r>
              <a:rPr lang="en-US" sz="2500" dirty="0" smtClean="0"/>
              <a:t>I(C:R|B)=0 </a:t>
            </a:r>
            <a:r>
              <a:rPr lang="en-US" sz="2500" dirty="0" err="1" smtClean="0"/>
              <a:t>iff</a:t>
            </a: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quantum Markov </a:t>
            </a:r>
            <a:endParaRPr lang="en-US" sz="2500" dirty="0"/>
          </a:p>
        </p:txBody>
      </p:sp>
      <p:sp>
        <p:nvSpPr>
          <p:cNvPr id="22" name="Rectangle 21"/>
          <p:cNvSpPr/>
          <p:nvPr/>
        </p:nvSpPr>
        <p:spPr>
          <a:xfrm>
            <a:off x="0" y="3146779"/>
            <a:ext cx="9426222" cy="3824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45444" y="3344333"/>
            <a:ext cx="225778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76571" y="4061178"/>
            <a:ext cx="225778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/>
          <p:cNvCxnSpPr>
            <a:stCxn id="2" idx="5"/>
            <a:endCxn id="10" idx="2"/>
          </p:cNvCxnSpPr>
          <p:nvPr/>
        </p:nvCxnSpPr>
        <p:spPr>
          <a:xfrm rot="16200000" flipH="1">
            <a:off x="1238854" y="3436350"/>
            <a:ext cx="637020" cy="83841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70000" y="2983048"/>
            <a:ext cx="56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8889" y="3570111"/>
            <a:ext cx="56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Z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460" y="3869082"/>
            <a:ext cx="563429" cy="56003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13579" y="4429118"/>
            <a:ext cx="577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Λ</a:t>
            </a:r>
            <a:endParaRPr lang="en-US" sz="3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76015" y="4174067"/>
            <a:ext cx="19745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17651" y="3383845"/>
            <a:ext cx="225778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48778" y="4100690"/>
            <a:ext cx="225778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urved Connector 23"/>
          <p:cNvCxnSpPr>
            <a:stCxn id="20" idx="5"/>
            <a:endCxn id="23" idx="2"/>
          </p:cNvCxnSpPr>
          <p:nvPr/>
        </p:nvCxnSpPr>
        <p:spPr>
          <a:xfrm rot="16200000" flipH="1">
            <a:off x="5711061" y="3475862"/>
            <a:ext cx="637020" cy="83841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42207" y="3022560"/>
            <a:ext cx="56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X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6745112" y="3609623"/>
            <a:ext cx="56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Z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7187676" y="3729733"/>
            <a:ext cx="102650" cy="112888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803446" y="4242852"/>
            <a:ext cx="225778" cy="225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46796" y="3772470"/>
            <a:ext cx="565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8526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12" y="1491866"/>
            <a:ext cx="865011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Classical: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smtClean="0"/>
              <a:t>x-z-y </a:t>
            </a:r>
            <a:r>
              <a:rPr lang="en-US" sz="2500" dirty="0" smtClean="0"/>
              <a:t>Markov if </a:t>
            </a:r>
            <a:r>
              <a:rPr lang="en-US" sz="2500" i="1" dirty="0" smtClean="0"/>
              <a:t>x</a:t>
            </a:r>
            <a:r>
              <a:rPr lang="en-US" sz="2500" dirty="0" smtClean="0"/>
              <a:t> and </a:t>
            </a:r>
            <a:r>
              <a:rPr lang="en-US" sz="2500" i="1" dirty="0" smtClean="0"/>
              <a:t>y</a:t>
            </a:r>
            <a:r>
              <a:rPr lang="en-US" sz="2500" dirty="0" smtClean="0"/>
              <a:t>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z</a:t>
            </a:r>
          </a:p>
          <a:p>
            <a:r>
              <a:rPr lang="en-US" sz="2500" dirty="0" smtClean="0"/>
              <a:t>ii)    </a:t>
            </a:r>
            <a:r>
              <a:rPr lang="en-US" sz="2500" i="1" dirty="0" smtClean="0"/>
              <a:t>x-z-y</a:t>
            </a:r>
            <a:r>
              <a:rPr lang="en-US" sz="2500" dirty="0" smtClean="0"/>
              <a:t> Markov if there is a channel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 : Z -&gt; YZ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XZ</a:t>
            </a:r>
            <a:r>
              <a:rPr lang="en-US" sz="2500" i="1" dirty="0" smtClean="0"/>
              <a:t>) =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i="1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Quantum: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Markov quantum state if </a:t>
            </a:r>
            <a:r>
              <a:rPr lang="en-US" sz="2500" i="1" dirty="0" smtClean="0"/>
              <a:t>C</a:t>
            </a:r>
            <a:r>
              <a:rPr lang="en-US" sz="2500" dirty="0" smtClean="0"/>
              <a:t> and </a:t>
            </a:r>
            <a:r>
              <a:rPr lang="en-US" sz="2500" i="1" dirty="0" smtClean="0"/>
              <a:t>R</a:t>
            </a:r>
            <a:r>
              <a:rPr lang="en-US" sz="2500" dirty="0" smtClean="0"/>
              <a:t>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B</a:t>
            </a:r>
            <a:r>
              <a:rPr lang="en-US" sz="2500" dirty="0" smtClean="0"/>
              <a:t>, i.e.                                           and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baseline="-25000" dirty="0"/>
              <a:t> </a:t>
            </a:r>
            <a:r>
              <a:rPr lang="en-US" sz="2500" dirty="0" smtClean="0"/>
              <a:t>Markov </a:t>
            </a:r>
            <a:r>
              <a:rPr lang="en-US" sz="2500" dirty="0" err="1" smtClean="0"/>
              <a:t>iff</a:t>
            </a:r>
            <a:r>
              <a:rPr lang="en-US" sz="2500" dirty="0" smtClean="0"/>
              <a:t> there is channel </a:t>
            </a:r>
            <a:r>
              <a:rPr lang="en-US" sz="2500" dirty="0" err="1"/>
              <a:t>Λ</a:t>
            </a:r>
            <a:r>
              <a:rPr lang="en-US" sz="2500" dirty="0"/>
              <a:t> : </a:t>
            </a:r>
            <a:r>
              <a:rPr lang="en-US" sz="2500" dirty="0" smtClean="0"/>
              <a:t>B </a:t>
            </a:r>
            <a:r>
              <a:rPr lang="en-US" sz="2500" dirty="0"/>
              <a:t>-&gt; </a:t>
            </a:r>
            <a:r>
              <a:rPr lang="en-US" sz="2500" dirty="0" smtClean="0"/>
              <a:t>RB </a:t>
            </a:r>
            <a:r>
              <a:rPr lang="en-US" sz="2500" dirty="0" err="1" smtClean="0"/>
              <a:t>s.t.</a:t>
            </a:r>
            <a:r>
              <a:rPr lang="en-US" sz="2500" dirty="0" smtClean="0"/>
              <a:t>  </a:t>
            </a:r>
            <a:r>
              <a:rPr lang="en-US" sz="2500" dirty="0" err="1"/>
              <a:t>Λ</a:t>
            </a:r>
            <a:r>
              <a:rPr lang="en-US" sz="2500" dirty="0" smtClean="0"/>
              <a:t>(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CB</a:t>
            </a:r>
            <a:r>
              <a:rPr lang="en-US" sz="2500" dirty="0" smtClean="0"/>
              <a:t>) </a:t>
            </a:r>
            <a:r>
              <a:rPr lang="en-US" sz="2500" dirty="0"/>
              <a:t>= </a:t>
            </a: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dirty="0" smtClean="0"/>
              <a:t>  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9" y="3869082"/>
            <a:ext cx="2800176" cy="56003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0" y="4534645"/>
            <a:ext cx="4232317" cy="6820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265333"/>
            <a:ext cx="94262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(Hayden, </a:t>
            </a:r>
            <a:r>
              <a:rPr lang="en-US" sz="2200" dirty="0" err="1" smtClean="0">
                <a:solidFill>
                  <a:srgbClr val="000090"/>
                </a:solidFill>
              </a:rPr>
              <a:t>Jozsa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Petz</a:t>
            </a:r>
            <a:r>
              <a:rPr lang="en-US" sz="2200" dirty="0" smtClean="0">
                <a:solidFill>
                  <a:srgbClr val="000090"/>
                </a:solidFill>
              </a:rPr>
              <a:t>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 </a:t>
            </a:r>
            <a:r>
              <a:rPr lang="en-US" sz="2500" dirty="0" smtClean="0"/>
              <a:t>I(C:R|B)=0 </a:t>
            </a:r>
            <a:r>
              <a:rPr lang="en-US" sz="2500" dirty="0" err="1" smtClean="0"/>
              <a:t>iff</a:t>
            </a: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quantum Markov </a:t>
            </a:r>
            <a:endParaRPr lang="en-US" sz="2500" dirty="0"/>
          </a:p>
        </p:txBody>
      </p:sp>
      <p:sp>
        <p:nvSpPr>
          <p:cNvPr id="22" name="Rectangle 21"/>
          <p:cNvSpPr/>
          <p:nvPr/>
        </p:nvSpPr>
        <p:spPr>
          <a:xfrm>
            <a:off x="0" y="5362222"/>
            <a:ext cx="9426222" cy="1495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4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112" y="1491866"/>
            <a:ext cx="865011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Classical: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smtClean="0"/>
              <a:t>x-z-y </a:t>
            </a:r>
            <a:r>
              <a:rPr lang="en-US" sz="2500" dirty="0" smtClean="0"/>
              <a:t>Markov if </a:t>
            </a:r>
            <a:r>
              <a:rPr lang="en-US" sz="2500" i="1" dirty="0" smtClean="0"/>
              <a:t>x</a:t>
            </a:r>
            <a:r>
              <a:rPr lang="en-US" sz="2500" dirty="0" smtClean="0"/>
              <a:t> and </a:t>
            </a:r>
            <a:r>
              <a:rPr lang="en-US" sz="2500" i="1" dirty="0" smtClean="0"/>
              <a:t>y</a:t>
            </a:r>
            <a:r>
              <a:rPr lang="en-US" sz="2500" dirty="0" smtClean="0"/>
              <a:t> 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z</a:t>
            </a:r>
          </a:p>
          <a:p>
            <a:r>
              <a:rPr lang="en-US" sz="2500" dirty="0" smtClean="0"/>
              <a:t>ii)    </a:t>
            </a:r>
            <a:r>
              <a:rPr lang="en-US" sz="2500" i="1" dirty="0" smtClean="0"/>
              <a:t>x-z-y</a:t>
            </a:r>
            <a:r>
              <a:rPr lang="en-US" sz="2500" dirty="0" smtClean="0"/>
              <a:t> Markov if there is a channel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 : Z -&gt; YZ </a:t>
            </a:r>
            <a:r>
              <a:rPr lang="en-US" sz="2500" dirty="0" err="1" smtClean="0"/>
              <a:t>s.t.</a:t>
            </a:r>
            <a:r>
              <a:rPr lang="en-US" sz="2500" dirty="0" smtClean="0"/>
              <a:t> 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XZ</a:t>
            </a:r>
            <a:r>
              <a:rPr lang="en-US" sz="2500" i="1" dirty="0" smtClean="0"/>
              <a:t>) =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i="1" dirty="0" smtClean="0"/>
              <a:t>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Quantum:</a:t>
            </a:r>
          </a:p>
          <a:p>
            <a:pPr marL="514350" indent="-514350">
              <a:buAutoNum type="romanLcParenR"/>
            </a:pP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baseline="-25000" dirty="0" smtClean="0"/>
              <a:t> </a:t>
            </a:r>
            <a:r>
              <a:rPr lang="en-US" sz="2500" dirty="0" smtClean="0"/>
              <a:t>Markov quantum state if </a:t>
            </a:r>
            <a:r>
              <a:rPr lang="en-US" sz="2500" i="1" dirty="0" smtClean="0"/>
              <a:t>C</a:t>
            </a:r>
            <a:r>
              <a:rPr lang="en-US" sz="2500" dirty="0" smtClean="0"/>
              <a:t> and </a:t>
            </a:r>
            <a:r>
              <a:rPr lang="en-US" sz="2500" i="1" dirty="0" smtClean="0"/>
              <a:t>R </a:t>
            </a:r>
            <a:r>
              <a:rPr lang="en-US" sz="2500" dirty="0" smtClean="0"/>
              <a:t>are </a:t>
            </a:r>
            <a:r>
              <a:rPr lang="en-US" sz="2500" dirty="0" smtClean="0">
                <a:solidFill>
                  <a:srgbClr val="000090"/>
                </a:solidFill>
              </a:rPr>
              <a:t>independent conditioned </a:t>
            </a:r>
            <a:r>
              <a:rPr lang="en-US" sz="2500" dirty="0" smtClean="0"/>
              <a:t>on </a:t>
            </a:r>
            <a:r>
              <a:rPr lang="en-US" sz="2500" i="1" dirty="0" smtClean="0"/>
              <a:t>B</a:t>
            </a:r>
            <a:r>
              <a:rPr lang="en-US" sz="2500" dirty="0" smtClean="0"/>
              <a:t>, i.e.                                           and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baseline="-25000" dirty="0"/>
              <a:t> </a:t>
            </a:r>
            <a:r>
              <a:rPr lang="en-US" sz="2500" dirty="0" smtClean="0"/>
              <a:t>Markov if there is channel </a:t>
            </a:r>
            <a:r>
              <a:rPr lang="en-US" sz="2500" i="1" dirty="0" err="1"/>
              <a:t>Λ</a:t>
            </a:r>
            <a:r>
              <a:rPr lang="en-US" sz="2500" i="1" dirty="0"/>
              <a:t> : </a:t>
            </a:r>
            <a:r>
              <a:rPr lang="en-US" sz="2500" i="1" dirty="0" smtClean="0"/>
              <a:t>B </a:t>
            </a:r>
            <a:r>
              <a:rPr lang="en-US" sz="2500" i="1" dirty="0"/>
              <a:t>-&gt; </a:t>
            </a:r>
            <a:r>
              <a:rPr lang="en-US" sz="2500" i="1" dirty="0" smtClean="0"/>
              <a:t>RB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r>
              <a:rPr lang="en-US" sz="2500" dirty="0" smtClean="0"/>
              <a:t>  </a:t>
            </a:r>
            <a:r>
              <a:rPr lang="en-US" sz="2500" i="1" dirty="0" err="1"/>
              <a:t>Λ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CB</a:t>
            </a:r>
            <a:r>
              <a:rPr lang="en-US" sz="2500" i="1" dirty="0" smtClean="0"/>
              <a:t>) </a:t>
            </a:r>
            <a:r>
              <a:rPr lang="en-US" sz="2500" i="1" dirty="0"/>
              <a:t>= </a:t>
            </a:r>
            <a:r>
              <a:rPr lang="en-US" sz="2500" i="1" dirty="0" err="1"/>
              <a:t>ρ</a:t>
            </a:r>
            <a:r>
              <a:rPr lang="en-US" sz="2500" i="1" baseline="-25000" dirty="0" err="1"/>
              <a:t>CRB</a:t>
            </a:r>
            <a:r>
              <a:rPr lang="en-US" sz="2500" i="1" dirty="0" smtClean="0"/>
              <a:t>   </a:t>
            </a:r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pPr marL="514350" indent="-514350">
              <a:buAutoNum type="romanLcParenR"/>
            </a:pPr>
            <a:endParaRPr lang="en-US" sz="2500" dirty="0"/>
          </a:p>
          <a:p>
            <a:pPr marL="514350" indent="-514350">
              <a:buAutoNum type="romanLcParenR"/>
            </a:pP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9" y="3869082"/>
            <a:ext cx="2800176" cy="56003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60" y="4534645"/>
            <a:ext cx="4232317" cy="6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3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CMI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764" y="1434233"/>
            <a:ext cx="9058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(Hayden, </a:t>
            </a:r>
            <a:r>
              <a:rPr lang="en-US" sz="2200" dirty="0" err="1" smtClean="0">
                <a:solidFill>
                  <a:srgbClr val="000090"/>
                </a:solidFill>
              </a:rPr>
              <a:t>Jozsa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Petz</a:t>
            </a:r>
            <a:r>
              <a:rPr lang="en-US" sz="2200" dirty="0" smtClean="0">
                <a:solidFill>
                  <a:srgbClr val="000090"/>
                </a:solidFill>
              </a:rPr>
              <a:t>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 </a:t>
            </a:r>
            <a:r>
              <a:rPr lang="en-US" sz="2500" i="1" dirty="0" smtClean="0"/>
              <a:t>I(C:R|B)=0 </a:t>
            </a:r>
            <a:r>
              <a:rPr lang="en-US" sz="2500" dirty="0" err="1" smtClean="0"/>
              <a:t>iff</a:t>
            </a: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quantum Markov 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159764" y="1323894"/>
            <a:ext cx="8831836" cy="7055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8000" y="2608005"/>
            <a:ext cx="2906889" cy="1749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7" y="3318500"/>
            <a:ext cx="2296583" cy="36159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046112" y="4964561"/>
            <a:ext cx="4755444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0" y="5618651"/>
            <a:ext cx="4232317" cy="682068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3873509">
            <a:off x="2335202" y="4498757"/>
            <a:ext cx="804333" cy="460728"/>
          </a:xfrm>
          <a:prstGeom prst="leftRightArrow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8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Markov States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CMI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764" y="1434233"/>
            <a:ext cx="90585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(Hayden, </a:t>
            </a:r>
            <a:r>
              <a:rPr lang="en-US" sz="2200" dirty="0" err="1" smtClean="0">
                <a:solidFill>
                  <a:srgbClr val="000090"/>
                </a:solidFill>
              </a:rPr>
              <a:t>Jozsa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Petz</a:t>
            </a:r>
            <a:r>
              <a:rPr lang="en-US" sz="2200" dirty="0" smtClean="0">
                <a:solidFill>
                  <a:srgbClr val="000090"/>
                </a:solidFill>
              </a:rPr>
              <a:t>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03)  </a:t>
            </a:r>
            <a:r>
              <a:rPr lang="en-US" sz="2500" i="1" dirty="0" smtClean="0"/>
              <a:t>I(C:R|B)=0 </a:t>
            </a:r>
            <a:r>
              <a:rPr lang="en-US" sz="2500" dirty="0" err="1" smtClean="0"/>
              <a:t>iff</a:t>
            </a:r>
            <a:r>
              <a:rPr lang="en-US" sz="2500" dirty="0" smtClean="0"/>
              <a:t>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quantum Markov 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159764" y="1323894"/>
            <a:ext cx="8831836" cy="7055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08000" y="2608005"/>
            <a:ext cx="2906889" cy="1749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7" y="3318500"/>
            <a:ext cx="2296583" cy="36159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046112" y="4964561"/>
            <a:ext cx="4755444" cy="177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50" y="5618651"/>
            <a:ext cx="4232317" cy="682068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3873509">
            <a:off x="2335202" y="4498757"/>
            <a:ext cx="804333" cy="460728"/>
          </a:xfrm>
          <a:prstGeom prst="leftRightArrow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6983930">
            <a:off x="5038291" y="4398546"/>
            <a:ext cx="804333" cy="460728"/>
          </a:xfrm>
          <a:prstGeom prst="leftRightArrow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12733" y="2517214"/>
            <a:ext cx="4222045" cy="17497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86" y="2914875"/>
            <a:ext cx="3106561" cy="837098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 rot="10800000">
            <a:off x="3467099" y="3219362"/>
            <a:ext cx="984251" cy="460728"/>
          </a:xfrm>
          <a:prstGeom prst="leftRightArrow">
            <a:avLst/>
          </a:prstGeom>
          <a:solidFill>
            <a:srgbClr val="F8FF8C"/>
          </a:solidFill>
          <a:ln>
            <a:solidFill>
              <a:srgbClr val="F8F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25610" y="4357783"/>
            <a:ext cx="91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34" y="4710454"/>
            <a:ext cx="3141133" cy="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Applications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443" y="1052029"/>
            <a:ext cx="8438445" cy="601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(Brown and </a:t>
            </a:r>
            <a:r>
              <a:rPr lang="en-US" sz="2200" dirty="0" err="1" smtClean="0">
                <a:solidFill>
                  <a:srgbClr val="000090"/>
                </a:solidFill>
              </a:rPr>
              <a:t>Poulin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12, …)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300" dirty="0" smtClean="0">
                <a:solidFill>
                  <a:srgbClr val="0000FF"/>
                </a:solidFill>
              </a:rPr>
              <a:t>(Quantum </a:t>
            </a:r>
            <a:r>
              <a:rPr lang="en-US" sz="2300" dirty="0" err="1" smtClean="0">
                <a:solidFill>
                  <a:srgbClr val="0000FF"/>
                </a:solidFill>
              </a:rPr>
              <a:t>Hammersley</a:t>
            </a:r>
            <a:r>
              <a:rPr lang="en-US" sz="2300" dirty="0" smtClean="0">
                <a:solidFill>
                  <a:srgbClr val="0000FF"/>
                </a:solidFill>
              </a:rPr>
              <a:t>-Clifford </a:t>
            </a:r>
            <a:r>
              <a:rPr lang="en-US" sz="2300" dirty="0" err="1" smtClean="0">
                <a:solidFill>
                  <a:srgbClr val="0000FF"/>
                </a:solidFill>
              </a:rPr>
              <a:t>thm</a:t>
            </a:r>
            <a:r>
              <a:rPr lang="en-US" sz="2500" dirty="0" smtClean="0">
                <a:solidFill>
                  <a:srgbClr val="0000FF"/>
                </a:solidFill>
              </a:rPr>
              <a:t>) </a:t>
            </a:r>
            <a:r>
              <a:rPr lang="en-US" sz="2500" dirty="0" smtClean="0"/>
              <a:t>Every many</a:t>
            </a:r>
            <a:endParaRPr lang="en-US" sz="2500" dirty="0"/>
          </a:p>
          <a:p>
            <a:r>
              <a:rPr lang="en-US" sz="2500" dirty="0" smtClean="0"/>
              <a:t>body state with vanishing CMI is the Gibbs state </a:t>
            </a:r>
          </a:p>
          <a:p>
            <a:r>
              <a:rPr lang="en-US" sz="2500" dirty="0"/>
              <a:t>o</a:t>
            </a:r>
            <a:r>
              <a:rPr lang="en-US" sz="2500" dirty="0" smtClean="0"/>
              <a:t>f a commuting model (on triangle-free graphs</a:t>
            </a:r>
            <a:r>
              <a:rPr lang="en-US" sz="2500" dirty="0" smtClean="0"/>
              <a:t>)</a:t>
            </a:r>
          </a:p>
          <a:p>
            <a:r>
              <a:rPr lang="en-US" sz="2500" dirty="0" smtClean="0"/>
              <a:t>Useful in </a:t>
            </a:r>
            <a:r>
              <a:rPr lang="en-US" sz="2300" dirty="0" smtClean="0">
                <a:solidFill>
                  <a:srgbClr val="0000FF"/>
                </a:solidFill>
              </a:rPr>
              <a:t>Quantum Belief Propagation </a:t>
            </a:r>
          </a:p>
          <a:p>
            <a:r>
              <a:rPr lang="en-US" sz="2300" dirty="0">
                <a:solidFill>
                  <a:srgbClr val="0000FF"/>
                </a:solidFill>
              </a:rPr>
              <a:t> </a:t>
            </a:r>
            <a:r>
              <a:rPr lang="en-US" sz="2300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sz="2200" dirty="0" smtClean="0">
                <a:solidFill>
                  <a:srgbClr val="000090"/>
                </a:solidFill>
              </a:rPr>
              <a:t>(Hastings, </a:t>
            </a:r>
            <a:r>
              <a:rPr lang="en-US" sz="2200" dirty="0" err="1" smtClean="0">
                <a:solidFill>
                  <a:srgbClr val="000090"/>
                </a:solidFill>
              </a:rPr>
              <a:t>Poulin</a:t>
            </a:r>
            <a:r>
              <a:rPr lang="en-US" sz="2200" dirty="0" smtClean="0">
                <a:solidFill>
                  <a:srgbClr val="000090"/>
                </a:solidFill>
              </a:rPr>
              <a:t> ‘10) </a:t>
            </a:r>
            <a:endParaRPr lang="en-US" sz="2200" dirty="0" smtClean="0">
              <a:solidFill>
                <a:srgbClr val="000090"/>
              </a:solidFill>
            </a:endParaRPr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Lewin</a:t>
            </a:r>
            <a:r>
              <a:rPr lang="en-US" sz="2200" dirty="0" smtClean="0">
                <a:solidFill>
                  <a:srgbClr val="000090"/>
                </a:solidFill>
              </a:rPr>
              <a:t> and Wen ‘06)</a:t>
            </a:r>
            <a:endParaRPr lang="en-US" sz="2200" dirty="0">
              <a:solidFill>
                <a:srgbClr val="000090"/>
              </a:solidFill>
            </a:endParaRPr>
          </a:p>
          <a:p>
            <a:r>
              <a:rPr lang="en-US" sz="2500" dirty="0" smtClean="0"/>
              <a:t>CMI is equal to twice topological entanglement </a:t>
            </a:r>
          </a:p>
          <a:p>
            <a:r>
              <a:rPr lang="en-US" sz="2500" dirty="0" smtClean="0"/>
              <a:t>entropy. If                                        ,  I(A:C|B) = 2</a:t>
            </a:r>
            <a:r>
              <a:rPr lang="en-US" sz="2500" dirty="0"/>
              <a:t>γ</a:t>
            </a:r>
            <a:r>
              <a:rPr lang="en-US" sz="2500" dirty="0" smtClean="0"/>
              <a:t> </a:t>
            </a:r>
            <a:endParaRPr lang="en-US" sz="2500" dirty="0"/>
          </a:p>
          <a:p>
            <a:endParaRPr lang="en-US" sz="2200" dirty="0" smtClean="0">
              <a:solidFill>
                <a:srgbClr val="000090"/>
              </a:solidFill>
            </a:endParaRPr>
          </a:p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unpublished) </a:t>
            </a:r>
          </a:p>
          <a:p>
            <a:r>
              <a:rPr lang="en-US" sz="2500" dirty="0" smtClean="0"/>
              <a:t>If </a:t>
            </a:r>
            <a:r>
              <a:rPr lang="en-US" sz="2500" dirty="0" err="1" smtClean="0"/>
              <a:t>γ</a:t>
            </a:r>
            <a:r>
              <a:rPr lang="en-US" sz="2500" dirty="0" smtClean="0"/>
              <a:t>=0, the state (+ </a:t>
            </a:r>
            <a:r>
              <a:rPr lang="en-US" sz="2500" dirty="0" err="1" smtClean="0"/>
              <a:t>ancilas</a:t>
            </a:r>
            <a:r>
              <a:rPr lang="en-US" sz="2500" dirty="0" smtClean="0"/>
              <a:t>) can be created by a </a:t>
            </a:r>
          </a:p>
          <a:p>
            <a:r>
              <a:rPr lang="en-US" sz="2500" dirty="0" smtClean="0"/>
              <a:t>constant depth circuit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500" dirty="0" smtClean="0"/>
              <a:t>What if merely </a:t>
            </a:r>
            <a:r>
              <a:rPr lang="en-US" sz="2500" dirty="0" smtClean="0">
                <a:solidFill>
                  <a:srgbClr val="0000FF"/>
                </a:solidFill>
              </a:rPr>
              <a:t>CMI ≈ 0</a:t>
            </a:r>
            <a:r>
              <a:rPr lang="en-US" sz="2500" dirty="0" smtClean="0"/>
              <a:t>?    (Ex.                                                        )</a:t>
            </a:r>
          </a:p>
        </p:txBody>
      </p:sp>
      <p:pic>
        <p:nvPicPr>
          <p:cNvPr id="4" name="Picture 3" descr="MarkovSchi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0" y="1228919"/>
            <a:ext cx="2078559" cy="145499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7" y="4378546"/>
            <a:ext cx="2725561" cy="3513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7092" y="3576300"/>
            <a:ext cx="1740978" cy="520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7092" y="4716407"/>
            <a:ext cx="1740978" cy="5206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7092" y="4096916"/>
            <a:ext cx="596892" cy="61949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31178" y="4096916"/>
            <a:ext cx="596892" cy="619491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82762" y="3689189"/>
            <a:ext cx="5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782762" y="4716407"/>
            <a:ext cx="5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5568" y="4191853"/>
            <a:ext cx="5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6628" y="4191853"/>
            <a:ext cx="5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98" y="6467565"/>
            <a:ext cx="3805830" cy="3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Quantum Markov States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333" y="1508614"/>
            <a:ext cx="821266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Does                                                                                  ?</a:t>
            </a:r>
          </a:p>
          <a:p>
            <a:endParaRPr lang="en-US" sz="2500" dirty="0" smtClean="0"/>
          </a:p>
          <a:p>
            <a:endParaRPr lang="en-US" sz="1000" dirty="0"/>
          </a:p>
          <a:p>
            <a:r>
              <a:rPr lang="en-US" sz="2500" dirty="0" smtClean="0"/>
              <a:t>or just                                                                       ? 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QMC := </a:t>
            </a:r>
            <a:r>
              <a:rPr lang="en-US" sz="2800" dirty="0" smtClean="0"/>
              <a:t>{</a:t>
            </a:r>
            <a:r>
              <a:rPr lang="en-US" sz="2500" dirty="0" err="1" smtClean="0"/>
              <a:t>σ</a:t>
            </a:r>
            <a:r>
              <a:rPr lang="en-US" sz="2500" i="1" baseline="-25000" dirty="0" err="1" smtClean="0"/>
              <a:t>CRB</a:t>
            </a:r>
            <a:r>
              <a:rPr lang="en-US" sz="2500" dirty="0" smtClean="0"/>
              <a:t> :                                                                </a:t>
            </a:r>
            <a:r>
              <a:rPr lang="en-US" sz="2800" dirty="0" smtClean="0"/>
              <a:t>}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43" y="3650738"/>
            <a:ext cx="4412544" cy="7081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62" y="1366661"/>
            <a:ext cx="5693128" cy="824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333" y="1291905"/>
            <a:ext cx="7109885" cy="19395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7" y="2387220"/>
            <a:ext cx="4720600" cy="6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Quantum Markov States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333" y="1508614"/>
            <a:ext cx="821266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Does                                                                                  ?</a:t>
            </a:r>
          </a:p>
          <a:p>
            <a:endParaRPr lang="en-US" sz="2500" dirty="0" smtClean="0"/>
          </a:p>
          <a:p>
            <a:endParaRPr lang="en-US" sz="1000" dirty="0"/>
          </a:p>
          <a:p>
            <a:r>
              <a:rPr lang="en-US" sz="2500" dirty="0" smtClean="0"/>
              <a:t>or just                                                                       ? 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QMC := </a:t>
            </a:r>
            <a:r>
              <a:rPr lang="en-US" sz="2800" dirty="0" smtClean="0"/>
              <a:t>{</a:t>
            </a:r>
            <a:r>
              <a:rPr lang="en-US" sz="2500" dirty="0" err="1" smtClean="0"/>
              <a:t>σ</a:t>
            </a:r>
            <a:r>
              <a:rPr lang="en-US" sz="2500" i="1" baseline="-25000" dirty="0" err="1" smtClean="0"/>
              <a:t>CRB</a:t>
            </a:r>
            <a:r>
              <a:rPr lang="en-US" sz="2500" dirty="0" smtClean="0"/>
              <a:t> :                                                                </a:t>
            </a:r>
            <a:r>
              <a:rPr lang="en-US" sz="2800" dirty="0" smtClean="0"/>
              <a:t>}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43" y="3650738"/>
            <a:ext cx="4412544" cy="70818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62" y="1366661"/>
            <a:ext cx="5693128" cy="8241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333" y="1291905"/>
            <a:ext cx="7109885" cy="193953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7" y="2387220"/>
            <a:ext cx="4720600" cy="687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333" y="4617157"/>
            <a:ext cx="793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(</a:t>
            </a:r>
            <a:r>
              <a:rPr lang="en-US" sz="2200" dirty="0" err="1">
                <a:solidFill>
                  <a:srgbClr val="000090"/>
                </a:solidFill>
              </a:rPr>
              <a:t>Ibinson</a:t>
            </a:r>
            <a:r>
              <a:rPr lang="en-US" sz="2200" dirty="0">
                <a:solidFill>
                  <a:srgbClr val="000090"/>
                </a:solidFill>
              </a:rPr>
              <a:t>, Linden, Winter </a:t>
            </a:r>
            <a:r>
              <a:rPr lang="fr-FR" sz="2200" dirty="0">
                <a:solidFill>
                  <a:srgbClr val="000090"/>
                </a:solidFill>
              </a:rPr>
              <a:t>’</a:t>
            </a:r>
            <a:r>
              <a:rPr lang="en-US" sz="2200" dirty="0">
                <a:solidFill>
                  <a:srgbClr val="000090"/>
                </a:solidFill>
              </a:rPr>
              <a:t>06; </a:t>
            </a:r>
            <a:r>
              <a:rPr lang="en-US" sz="2200" dirty="0" err="1">
                <a:solidFill>
                  <a:srgbClr val="000090"/>
                </a:solidFill>
              </a:rPr>
              <a:t>Christandl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err="1">
                <a:solidFill>
                  <a:srgbClr val="000090"/>
                </a:solidFill>
              </a:rPr>
              <a:t>Schuch</a:t>
            </a:r>
            <a:r>
              <a:rPr lang="en-US" sz="2200" dirty="0">
                <a:solidFill>
                  <a:srgbClr val="000090"/>
                </a:solidFill>
              </a:rPr>
              <a:t>, Winter ‘11)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333" y="4971100"/>
            <a:ext cx="8269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If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i="1" baseline="-25000" dirty="0" smtClean="0"/>
              <a:t> </a:t>
            </a:r>
            <a:r>
              <a:rPr lang="en-US" sz="2500" dirty="0" smtClean="0"/>
              <a:t>is QMC, </a:t>
            </a:r>
            <a:r>
              <a:rPr lang="en-US" sz="2500" i="1" dirty="0" err="1"/>
              <a:t>ρ</a:t>
            </a:r>
            <a:r>
              <a:rPr lang="en-US" sz="2500" i="1" baseline="-25000" dirty="0" err="1" smtClean="0"/>
              <a:t>CR</a:t>
            </a:r>
            <a:r>
              <a:rPr lang="en-US" sz="2500" i="1" dirty="0" smtClean="0"/>
              <a:t> </a:t>
            </a:r>
            <a:r>
              <a:rPr lang="en-US" sz="2500" dirty="0" smtClean="0"/>
              <a:t>is </a:t>
            </a:r>
            <a:r>
              <a:rPr lang="en-US" sz="2500" i="1" dirty="0" smtClean="0"/>
              <a:t>separable</a:t>
            </a:r>
            <a:r>
              <a:rPr lang="en-US" sz="2500" dirty="0"/>
              <a:t> </a:t>
            </a:r>
            <a:r>
              <a:rPr lang="en-US" sz="3000" dirty="0" smtClean="0"/>
              <a:t>(                                           ) </a:t>
            </a:r>
          </a:p>
          <a:p>
            <a:endParaRPr lang="en-US" sz="1500" dirty="0" smtClean="0"/>
          </a:p>
          <a:p>
            <a:r>
              <a:rPr lang="en-US" sz="2500" dirty="0" smtClean="0"/>
              <a:t>For an extension </a:t>
            </a:r>
            <a:r>
              <a:rPr lang="en-US" sz="2500" dirty="0" err="1"/>
              <a:t>ρ</a:t>
            </a:r>
            <a:r>
              <a:rPr lang="en-US" sz="2500" i="1" baseline="-25000" dirty="0" err="1" smtClean="0"/>
              <a:t>CRB</a:t>
            </a:r>
            <a:r>
              <a:rPr lang="en-US" sz="2500" dirty="0" smtClean="0"/>
              <a:t> of the </a:t>
            </a:r>
            <a:r>
              <a:rPr lang="en-US" sz="2500" i="1" dirty="0" smtClean="0"/>
              <a:t>d x d </a:t>
            </a:r>
            <a:r>
              <a:rPr lang="en-US" sz="2500" dirty="0" smtClean="0"/>
              <a:t>anti-symmetric state </a:t>
            </a:r>
            <a:r>
              <a:rPr lang="en-US" sz="2500" i="1" dirty="0" err="1"/>
              <a:t>ρ</a:t>
            </a:r>
            <a:r>
              <a:rPr lang="en-US" sz="2500" i="1" baseline="-25000" dirty="0" err="1" smtClean="0"/>
              <a:t>CR</a:t>
            </a:r>
            <a:r>
              <a:rPr lang="en-US" sz="2500" dirty="0" smtClean="0"/>
              <a:t>, </a:t>
            </a:r>
            <a:endParaRPr lang="en-US" sz="25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32" y="5052743"/>
            <a:ext cx="3651250" cy="749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6227" y="1915446"/>
            <a:ext cx="1076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NO</a:t>
            </a:r>
            <a:r>
              <a:rPr lang="en-US" sz="3000" dirty="0" smtClean="0">
                <a:solidFill>
                  <a:srgbClr val="FF0000"/>
                </a:solidFill>
              </a:rPr>
              <a:t>!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4" y="6226828"/>
            <a:ext cx="7535838" cy="5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Strong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9" y="1508614"/>
            <a:ext cx="8061011" cy="560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Lieb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dirty="0" err="1" smtClean="0">
                <a:solidFill>
                  <a:srgbClr val="000090"/>
                </a:solidFill>
              </a:rPr>
              <a:t>Ruskai</a:t>
            </a:r>
            <a:r>
              <a:rPr lang="en-US" sz="2200" dirty="0" smtClean="0">
                <a:solidFill>
                  <a:srgbClr val="000090"/>
                </a:solidFill>
              </a:rPr>
              <a:t> ‘73)  </a:t>
            </a:r>
            <a:r>
              <a:rPr lang="en-US" sz="2500" dirty="0" smtClean="0"/>
              <a:t>For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/>
          </a:p>
          <a:p>
            <a:endParaRPr lang="en-US" sz="2500" dirty="0" smtClean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6" y="2318655"/>
            <a:ext cx="5432879" cy="3449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4989" y="2908251"/>
            <a:ext cx="81880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Conjectured by </a:t>
            </a:r>
            <a:r>
              <a:rPr lang="en-US" sz="2200" dirty="0" smtClean="0">
                <a:solidFill>
                  <a:srgbClr val="000090"/>
                </a:solidFill>
              </a:rPr>
              <a:t>(Robinson, </a:t>
            </a:r>
            <a:r>
              <a:rPr lang="en-US" sz="2200" dirty="0" err="1" smtClean="0">
                <a:solidFill>
                  <a:srgbClr val="000090"/>
                </a:solidFill>
              </a:rPr>
              <a:t>Ruelle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66)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Lanford</a:t>
            </a:r>
            <a:r>
              <a:rPr lang="en-US" sz="2200" dirty="0">
                <a:solidFill>
                  <a:srgbClr val="000090"/>
                </a:solidFill>
              </a:rPr>
              <a:t>,</a:t>
            </a:r>
            <a:r>
              <a:rPr lang="en-US" sz="2200" dirty="0" smtClean="0">
                <a:solidFill>
                  <a:srgbClr val="000090"/>
                </a:solidFill>
              </a:rPr>
              <a:t> Robinson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68)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One Stronger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66" y="1293170"/>
            <a:ext cx="8353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10; Li,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12; B., Harrow, Lee, Peres ‘13)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1937702"/>
            <a:ext cx="7620000" cy="106348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3389215"/>
            <a:ext cx="6448778" cy="613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666" y="1865980"/>
            <a:ext cx="8029223" cy="12949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66" y="1293170"/>
            <a:ext cx="8353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10; Li,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12; B., Harrow, Lee, Peres ‘13)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1937702"/>
            <a:ext cx="7620000" cy="106348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3389215"/>
            <a:ext cx="6448778" cy="613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666" y="1865980"/>
            <a:ext cx="8029223" cy="12949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8666" y="4016816"/>
            <a:ext cx="85372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Applications: </a:t>
            </a:r>
            <a:r>
              <a:rPr lang="en-US" sz="2200" dirty="0" err="1" smtClean="0"/>
              <a:t>quasipolynomial</a:t>
            </a:r>
            <a:r>
              <a:rPr lang="en-US" sz="2200" dirty="0" smtClean="0"/>
              <a:t>-time algorithm for testing </a:t>
            </a:r>
            <a:r>
              <a:rPr lang="en-US" sz="2200" dirty="0" err="1" smtClean="0"/>
              <a:t>separability</a:t>
            </a:r>
            <a:r>
              <a:rPr lang="en-US" sz="2200" dirty="0" smtClean="0"/>
              <a:t>, </a:t>
            </a:r>
            <a:r>
              <a:rPr lang="en-US" sz="2200" dirty="0"/>
              <a:t>faithfulness squashed entanglement, </a:t>
            </a:r>
            <a:r>
              <a:rPr lang="en-US" sz="2200" dirty="0" err="1" smtClean="0"/>
              <a:t>SoS</a:t>
            </a:r>
            <a:r>
              <a:rPr lang="en-US" sz="2200" dirty="0" smtClean="0"/>
              <a:t> hierarchy, etc…</a:t>
            </a:r>
            <a:endParaRPr lang="en-US" sz="22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One Stronger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9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66" y="1293170"/>
            <a:ext cx="8353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(B., </a:t>
            </a:r>
            <a:r>
              <a:rPr lang="en-US" sz="2200" dirty="0" err="1" smtClean="0">
                <a:solidFill>
                  <a:srgbClr val="000090"/>
                </a:solidFill>
              </a:rPr>
              <a:t>Christandl</a:t>
            </a:r>
            <a:r>
              <a:rPr lang="en-US" sz="2200" dirty="0" smtClean="0">
                <a:solidFill>
                  <a:srgbClr val="000090"/>
                </a:solidFill>
              </a:rPr>
              <a:t>, Yard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10; Li, Winter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12; B., Harrow, Lee, Peres ‘13)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6" y="1937702"/>
            <a:ext cx="7620000" cy="106348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3389215"/>
            <a:ext cx="6448778" cy="613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666" y="1865980"/>
            <a:ext cx="8029223" cy="12949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66" y="4016816"/>
            <a:ext cx="85372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Applications: </a:t>
            </a:r>
            <a:r>
              <a:rPr lang="en-US" sz="2200" dirty="0" err="1" smtClean="0"/>
              <a:t>quasipolynomial</a:t>
            </a:r>
            <a:r>
              <a:rPr lang="en-US" sz="2200" dirty="0" smtClean="0"/>
              <a:t>-time algorithm for testing </a:t>
            </a:r>
            <a:r>
              <a:rPr lang="en-US" sz="2200" dirty="0" err="1" smtClean="0"/>
              <a:t>separability</a:t>
            </a:r>
            <a:r>
              <a:rPr lang="en-US" sz="2200" dirty="0" smtClean="0"/>
              <a:t>, </a:t>
            </a:r>
            <a:r>
              <a:rPr lang="en-US" sz="2200" dirty="0"/>
              <a:t>faithfulness squashed entanglement, </a:t>
            </a:r>
            <a:r>
              <a:rPr lang="en-US" sz="2200" dirty="0" err="1" smtClean="0"/>
              <a:t>SoS</a:t>
            </a:r>
            <a:r>
              <a:rPr lang="en-US" sz="2200" dirty="0" smtClean="0"/>
              <a:t> hierarchy, etc…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37444" y="4894225"/>
            <a:ext cx="7930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How about the distance to QMC? </a:t>
            </a:r>
            <a:r>
              <a:rPr lang="en-US" sz="2500" dirty="0">
                <a:solidFill>
                  <a:srgbClr val="FF0000"/>
                </a:solidFill>
              </a:rPr>
              <a:t>Open </a:t>
            </a:r>
            <a:r>
              <a:rPr lang="en-US" sz="2500" dirty="0" smtClean="0">
                <a:solidFill>
                  <a:srgbClr val="FF0000"/>
                </a:solidFill>
              </a:rPr>
              <a:t>question:</a:t>
            </a:r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44" y="5776858"/>
            <a:ext cx="8661396" cy="980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11031" y="5372376"/>
            <a:ext cx="4684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?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One Stronger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31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Approximate Reconstruction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9222" y="1522725"/>
            <a:ext cx="9017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“Small CMI” and “being close to QMC state” are </a:t>
            </a:r>
            <a:r>
              <a:rPr lang="en-US" sz="2500" i="1" dirty="0" smtClean="0"/>
              <a:t>not</a:t>
            </a:r>
            <a:r>
              <a:rPr lang="en-US" sz="2500" dirty="0" smtClean="0"/>
              <a:t> equivalent </a:t>
            </a:r>
          </a:p>
          <a:p>
            <a:r>
              <a:rPr lang="en-US" sz="2200" dirty="0" smtClean="0"/>
              <a:t>(in a dimensional independent way for trace norm or fidelity)</a:t>
            </a:r>
          </a:p>
          <a:p>
            <a:endParaRPr lang="en-US" sz="2200" dirty="0" smtClean="0"/>
          </a:p>
          <a:p>
            <a:r>
              <a:rPr lang="en-US" sz="2200" dirty="0" smtClean="0"/>
              <a:t>Classically: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Conjecture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(I. Kim, A.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L. Zhang, …)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3000" dirty="0"/>
          </a:p>
          <a:p>
            <a:r>
              <a:rPr lang="en-US" sz="2200" dirty="0" smtClean="0"/>
              <a:t>or just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06" y="2688885"/>
            <a:ext cx="6878250" cy="111345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5250893"/>
            <a:ext cx="6547556" cy="4729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6075327"/>
            <a:ext cx="6886222" cy="5702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666" y="4603438"/>
            <a:ext cx="8029223" cy="21557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162778"/>
            <a:ext cx="9426222" cy="2695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Approximate Reconstruction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9222" y="1522725"/>
            <a:ext cx="9017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“Small CMI” and “being close to QMC state” are </a:t>
            </a:r>
            <a:r>
              <a:rPr lang="en-US" sz="2500" i="1" dirty="0" smtClean="0"/>
              <a:t>not</a:t>
            </a:r>
            <a:r>
              <a:rPr lang="en-US" sz="2500" dirty="0" smtClean="0"/>
              <a:t> equivalent </a:t>
            </a:r>
          </a:p>
          <a:p>
            <a:r>
              <a:rPr lang="en-US" sz="2200" dirty="0" smtClean="0"/>
              <a:t>(in a dimensional independent way for trace norm or fidelity)</a:t>
            </a:r>
          </a:p>
          <a:p>
            <a:endParaRPr lang="en-US" sz="2200" dirty="0" smtClean="0"/>
          </a:p>
          <a:p>
            <a:r>
              <a:rPr lang="en-US" sz="2200" dirty="0" smtClean="0"/>
              <a:t>Classically: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Conjecture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(I. Kim, A.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, L. Zhang, …) 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3000" dirty="0"/>
          </a:p>
          <a:p>
            <a:r>
              <a:rPr lang="en-US" sz="2200" dirty="0" smtClean="0"/>
              <a:t>or just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06" y="2688885"/>
            <a:ext cx="6878250" cy="111345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3" y="5250893"/>
            <a:ext cx="6547556" cy="4729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6075327"/>
            <a:ext cx="6886222" cy="57025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666" y="4603438"/>
            <a:ext cx="8029223" cy="21557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162778"/>
            <a:ext cx="9426222" cy="2695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5250892"/>
            <a:ext cx="6547556" cy="47298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6075327"/>
            <a:ext cx="6886222" cy="570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1066" y="4755838"/>
            <a:ext cx="8029223" cy="20033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066" y="4162778"/>
            <a:ext cx="83255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</a:rPr>
              <a:t>Conjecture</a:t>
            </a:r>
            <a:r>
              <a:rPr lang="en-US" sz="2500" dirty="0"/>
              <a:t> </a:t>
            </a:r>
            <a:r>
              <a:rPr lang="en-US" sz="2200" dirty="0">
                <a:solidFill>
                  <a:srgbClr val="000090"/>
                </a:solidFill>
              </a:rPr>
              <a:t>(A. </a:t>
            </a:r>
            <a:r>
              <a:rPr lang="en-US" sz="2200" dirty="0" err="1" smtClean="0">
                <a:solidFill>
                  <a:srgbClr val="000090"/>
                </a:solidFill>
              </a:rPr>
              <a:t>Kitaev</a:t>
            </a:r>
            <a:r>
              <a:rPr lang="en-US" sz="2200" dirty="0" smtClean="0">
                <a:solidFill>
                  <a:srgbClr val="000090"/>
                </a:solidFill>
              </a:rPr>
              <a:t>; I</a:t>
            </a:r>
            <a:r>
              <a:rPr lang="en-US" sz="2200" dirty="0">
                <a:solidFill>
                  <a:srgbClr val="000090"/>
                </a:solidFill>
              </a:rPr>
              <a:t>. </a:t>
            </a:r>
            <a:r>
              <a:rPr lang="en-US" sz="2200" dirty="0" smtClean="0">
                <a:solidFill>
                  <a:srgbClr val="000090"/>
                </a:solidFill>
              </a:rPr>
              <a:t>Kim; </a:t>
            </a:r>
            <a:r>
              <a:rPr lang="en-US" sz="2200" dirty="0">
                <a:solidFill>
                  <a:srgbClr val="000090"/>
                </a:solidFill>
              </a:rPr>
              <a:t>L. </a:t>
            </a:r>
            <a:r>
              <a:rPr lang="en-US" sz="2200" dirty="0" smtClean="0">
                <a:solidFill>
                  <a:srgbClr val="000090"/>
                </a:solidFill>
              </a:rPr>
              <a:t>Zhang</a:t>
            </a:r>
            <a:r>
              <a:rPr lang="en-US" sz="2200" dirty="0">
                <a:solidFill>
                  <a:srgbClr val="000090"/>
                </a:solidFill>
              </a:rPr>
              <a:t>;</a:t>
            </a:r>
            <a:r>
              <a:rPr lang="en-US" sz="2200" dirty="0" smtClean="0">
                <a:solidFill>
                  <a:srgbClr val="000090"/>
                </a:solidFill>
              </a:rPr>
              <a:t> Berta, </a:t>
            </a:r>
            <a:r>
              <a:rPr lang="en-US" sz="2200" dirty="0" err="1" smtClean="0">
                <a:solidFill>
                  <a:srgbClr val="000090"/>
                </a:solidFill>
              </a:rPr>
              <a:t>Seshadreesan</a:t>
            </a:r>
            <a:r>
              <a:rPr lang="en-US" sz="2200" dirty="0" smtClean="0">
                <a:solidFill>
                  <a:srgbClr val="000090"/>
                </a:solidFill>
              </a:rPr>
              <a:t>, Wilde, </a:t>
            </a:r>
            <a:r>
              <a:rPr lang="en-US" sz="2200" dirty="0">
                <a:solidFill>
                  <a:srgbClr val="000090"/>
                </a:solidFill>
              </a:rPr>
              <a:t>…)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777" y="6066971"/>
            <a:ext cx="8325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or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2642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 Inequality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667" y="1342999"/>
            <a:ext cx="8240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sz="2500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Fawzi</a:t>
            </a:r>
            <a:r>
              <a:rPr lang="en-US" sz="2200" dirty="0" smtClean="0">
                <a:solidFill>
                  <a:srgbClr val="000090"/>
                </a:solidFill>
              </a:rPr>
              <a:t>, Renner </a:t>
            </a:r>
            <a:r>
              <a:rPr lang="fr-FR" sz="2200" dirty="0" smtClean="0">
                <a:solidFill>
                  <a:srgbClr val="000090"/>
                </a:solidFill>
              </a:rPr>
              <a:t>’</a:t>
            </a:r>
            <a:r>
              <a:rPr lang="en-US" sz="2200" dirty="0" smtClean="0">
                <a:solidFill>
                  <a:srgbClr val="000090"/>
                </a:solidFill>
              </a:rPr>
              <a:t>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7" y="2136883"/>
            <a:ext cx="7464778" cy="44422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77" y="2966153"/>
            <a:ext cx="3704166" cy="415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3776" y="2904688"/>
            <a:ext cx="87640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Fidelity:</a:t>
            </a:r>
          </a:p>
          <a:p>
            <a:endParaRPr lang="en-US" sz="2500" dirty="0"/>
          </a:p>
          <a:p>
            <a:r>
              <a:rPr lang="en-US" sz="2500" i="1" dirty="0" smtClean="0"/>
              <a:t>½</a:t>
            </a:r>
            <a:r>
              <a:rPr lang="en-US" sz="2500" dirty="0" smtClean="0"/>
              <a:t> </a:t>
            </a:r>
            <a:r>
              <a:rPr lang="en-US" sz="2500" dirty="0" err="1" smtClean="0"/>
              <a:t>Renyi</a:t>
            </a:r>
            <a:r>
              <a:rPr lang="en-US" sz="2500" dirty="0" smtClean="0"/>
              <a:t> Relative Entropy: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We have:                                               </a:t>
            </a:r>
          </a:p>
          <a:p>
            <a:endParaRPr lang="en-US" sz="2500" dirty="0"/>
          </a:p>
          <a:p>
            <a:r>
              <a:rPr lang="en-US" sz="2500" dirty="0" smtClean="0"/>
              <a:t>Weaker than classical inequality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15" name="Rectangle 14"/>
          <p:cNvSpPr/>
          <p:nvPr/>
        </p:nvSpPr>
        <p:spPr>
          <a:xfrm>
            <a:off x="491066" y="1315170"/>
            <a:ext cx="8029223" cy="152360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3763991"/>
            <a:ext cx="4221339" cy="38719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99" y="4863559"/>
            <a:ext cx="3202516" cy="4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3400778"/>
            <a:ext cx="7718778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4148666"/>
            <a:ext cx="7718778" cy="649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198386"/>
            <a:ext cx="4755444" cy="471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" y="5942400"/>
            <a:ext cx="7831667" cy="64986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</p:spTree>
    <p:extLst>
      <p:ext uri="{BB962C8B-B14F-4D97-AF65-F5344CB8AC3E}">
        <p14:creationId xmlns:p14="http://schemas.microsoft.com/office/powerpoint/2010/main" val="229832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622" y="5082640"/>
            <a:ext cx="84553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For classical </a:t>
            </a:r>
            <a:r>
              <a:rPr lang="en-US" sz="2300" dirty="0" err="1" smtClean="0"/>
              <a:t>ρ</a:t>
            </a:r>
            <a:r>
              <a:rPr lang="en-US" sz="2300" baseline="-25000" dirty="0" err="1" smtClean="0"/>
              <a:t>BCR</a:t>
            </a:r>
            <a:r>
              <a:rPr lang="en-US" sz="2300" dirty="0" smtClean="0"/>
              <a:t>, we recover the original bound on CMI:   </a:t>
            </a:r>
            <a:endParaRPr lang="en-US" sz="23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5818540"/>
            <a:ext cx="8156222" cy="3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622" y="5082640"/>
            <a:ext cx="84553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For                                                                             , big gap: </a:t>
            </a:r>
            <a:endParaRPr lang="en-US" sz="23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4910666"/>
            <a:ext cx="4849094" cy="83037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0" y="5785821"/>
            <a:ext cx="6702778" cy="9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Strong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9" y="1508614"/>
            <a:ext cx="8442011" cy="767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Lieb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dirty="0" err="1" smtClean="0">
                <a:solidFill>
                  <a:srgbClr val="000090"/>
                </a:solidFill>
              </a:rPr>
              <a:t>Ruskai</a:t>
            </a:r>
            <a:r>
              <a:rPr lang="en-US" sz="2200" dirty="0" smtClean="0">
                <a:solidFill>
                  <a:srgbClr val="000090"/>
                </a:solidFill>
              </a:rPr>
              <a:t> ‘73)  </a:t>
            </a:r>
            <a:r>
              <a:rPr lang="en-US" sz="2500" dirty="0" smtClean="0"/>
              <a:t>For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r>
              <a:rPr lang="en-US" sz="2500" dirty="0" smtClean="0"/>
              <a:t>Equivalent to data processing: For every </a:t>
            </a:r>
            <a:r>
              <a:rPr lang="en-US" sz="2500" i="1" dirty="0" err="1" smtClean="0"/>
              <a:t>ρ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σ</a:t>
            </a:r>
            <a:r>
              <a:rPr lang="en-US" sz="2500" dirty="0" smtClean="0"/>
              <a:t> and channel </a:t>
            </a:r>
            <a:r>
              <a:rPr lang="en-US" sz="2500" i="1" dirty="0" err="1" smtClean="0"/>
              <a:t>Λ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500" dirty="0" smtClean="0"/>
              <a:t>Relative Entropy:</a:t>
            </a:r>
          </a:p>
          <a:p>
            <a:endParaRPr lang="en-US" sz="2500" dirty="0" smtClean="0"/>
          </a:p>
          <a:p>
            <a:r>
              <a:rPr lang="en-US" sz="2500" b="1" dirty="0" smtClean="0">
                <a:solidFill>
                  <a:srgbClr val="0000FF"/>
                </a:solidFill>
              </a:rPr>
              <a:t>Several applications </a:t>
            </a:r>
            <a:r>
              <a:rPr lang="en-US" sz="2500" dirty="0" smtClean="0"/>
              <a:t>in quantum information theory and beyond 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sz="2300" dirty="0" smtClean="0"/>
              <a:t>E.g. used to prove converses for almost all protocols (channel capacity, entanglement distillation, key distribution)  </a:t>
            </a:r>
            <a:endParaRPr lang="en-US" sz="2300" baseline="-25000" dirty="0"/>
          </a:p>
          <a:p>
            <a:endParaRPr lang="en-US" sz="2500" dirty="0" smtClean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6" y="2318655"/>
            <a:ext cx="5432879" cy="34494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3" y="3547301"/>
            <a:ext cx="3836106" cy="380525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56" y="4407329"/>
            <a:ext cx="5422900" cy="4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4444" y="4120444"/>
            <a:ext cx="578556" cy="545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622" y="5122842"/>
            <a:ext cx="810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                                    and </a:t>
            </a:r>
            <a:endParaRPr lang="en-US" sz="25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1" y="5263100"/>
            <a:ext cx="4240388" cy="4586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89" y="5270582"/>
            <a:ext cx="2497967" cy="3293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7320" y="5187487"/>
            <a:ext cx="331302" cy="349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</p:spTree>
    <p:extLst>
      <p:ext uri="{BB962C8B-B14F-4D97-AF65-F5344CB8AC3E}">
        <p14:creationId xmlns:p14="http://schemas.microsoft.com/office/powerpoint/2010/main" val="261625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4444" y="4120444"/>
            <a:ext cx="578556" cy="545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622" y="5122842"/>
            <a:ext cx="810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                                    and </a:t>
            </a:r>
            <a:endParaRPr lang="en-US" sz="25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1" y="5263100"/>
            <a:ext cx="4240388" cy="4586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89" y="5270582"/>
            <a:ext cx="2497967" cy="3293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7320" y="5187487"/>
            <a:ext cx="331302" cy="349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444" y="3397955"/>
            <a:ext cx="578556" cy="54588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320" y="5812458"/>
            <a:ext cx="331302" cy="31982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8622" y="5721754"/>
            <a:ext cx="58972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Properties relative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Piani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</p:spTree>
    <p:extLst>
      <p:ext uri="{BB962C8B-B14F-4D97-AF65-F5344CB8AC3E}">
        <p14:creationId xmlns:p14="http://schemas.microsoft.com/office/powerpoint/2010/main" val="414071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4444" y="1291297"/>
            <a:ext cx="80292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FF"/>
                </a:solidFill>
              </a:rPr>
              <a:t>t</a:t>
            </a:r>
            <a:r>
              <a:rPr lang="en-US" sz="2500" dirty="0" err="1" smtClean="0">
                <a:solidFill>
                  <a:srgbClr val="0000FF"/>
                </a:solidFill>
              </a:rPr>
              <a:t>hm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(B., Harrow, Oppenheim, </a:t>
            </a:r>
            <a:r>
              <a:rPr lang="en-US" sz="2200" dirty="0" err="1" smtClean="0">
                <a:solidFill>
                  <a:srgbClr val="000090"/>
                </a:solidFill>
              </a:rPr>
              <a:t>Strelchuk</a:t>
            </a:r>
            <a:r>
              <a:rPr lang="en-US" sz="2200" dirty="0" smtClean="0">
                <a:solidFill>
                  <a:srgbClr val="000090"/>
                </a:solidFill>
              </a:rPr>
              <a:t> ‘14)</a:t>
            </a:r>
            <a:endParaRPr lang="en-US" sz="2200" dirty="0">
              <a:solidFill>
                <a:srgbClr val="00009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19608"/>
            <a:ext cx="7718778" cy="26467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066" y="1315169"/>
            <a:ext cx="8102601" cy="35954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4444" y="4120444"/>
            <a:ext cx="578556" cy="545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8622" y="5122842"/>
            <a:ext cx="810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                                    and </a:t>
            </a:r>
            <a:endParaRPr lang="en-US" sz="25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1" y="5263100"/>
            <a:ext cx="4240388" cy="458654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89" y="5270582"/>
            <a:ext cx="2497967" cy="32931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7320" y="5187487"/>
            <a:ext cx="331302" cy="349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4444" y="3397955"/>
            <a:ext cx="578556" cy="54588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7320" y="5812458"/>
            <a:ext cx="331302" cy="31982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8622" y="5721754"/>
            <a:ext cx="58972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Properties relative entropy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Piani</a:t>
            </a:r>
            <a:r>
              <a:rPr lang="en-US" sz="2200" dirty="0" smtClean="0">
                <a:solidFill>
                  <a:srgbClr val="000090"/>
                </a:solidFill>
              </a:rPr>
              <a:t> ‘09)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701" y="2679498"/>
            <a:ext cx="578556" cy="54588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6391" y="6409358"/>
            <a:ext cx="331302" cy="31982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693" y="6300736"/>
            <a:ext cx="85206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</a:t>
            </a:r>
            <a:r>
              <a:rPr lang="en-US" sz="2500" dirty="0" smtClean="0"/>
              <a:t>rom: State Redistribution Protocol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Devetak</a:t>
            </a:r>
            <a:r>
              <a:rPr lang="en-US" sz="2200" dirty="0" smtClean="0">
                <a:solidFill>
                  <a:srgbClr val="000090"/>
                </a:solidFill>
              </a:rPr>
              <a:t>, Yard ‘04)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Strengthening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Fawzi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-Renner</a:t>
            </a:r>
          </a:p>
        </p:txBody>
      </p:sp>
    </p:spTree>
    <p:extLst>
      <p:ext uri="{BB962C8B-B14F-4D97-AF65-F5344CB8AC3E}">
        <p14:creationId xmlns:p14="http://schemas.microsoft.com/office/powerpoint/2010/main" val="39534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Comparison Lower Bounds on CMI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176155" y="1768903"/>
            <a:ext cx="14112" cy="49953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" y="1768903"/>
            <a:ext cx="4906125" cy="6847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6889" y="2725888"/>
            <a:ext cx="44026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State Redistribution: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  <a:p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Hypothesis Testing: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" y="5880047"/>
            <a:ext cx="5080001" cy="708988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3359477"/>
            <a:ext cx="4238171" cy="240141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4235172"/>
            <a:ext cx="3435591" cy="82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3114" y="3802339"/>
            <a:ext cx="465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Regularized relative entropy of entanglement: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0134" y="2725888"/>
            <a:ext cx="44026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>
                <a:solidFill>
                  <a:srgbClr val="0000FF"/>
                </a:solidFill>
              </a:rPr>
              <a:t>State Redistribution:</a:t>
            </a:r>
          </a:p>
          <a:p>
            <a:pPr marL="342900" indent="-342900">
              <a:buAutoNum type="arabicPeriod"/>
            </a:pPr>
            <a:endParaRPr lang="en-US" sz="2200" dirty="0" smtClean="0"/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AutoNum type="arabicPeriod"/>
            </a:pP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1000" dirty="0" smtClean="0"/>
          </a:p>
          <a:p>
            <a:r>
              <a:rPr lang="en-US" sz="2200" dirty="0" smtClean="0">
                <a:solidFill>
                  <a:srgbClr val="0000FF"/>
                </a:solidFill>
              </a:rPr>
              <a:t>2. Hypothesis Testing: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2333" y="1693146"/>
            <a:ext cx="5037668" cy="8634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47740" y="1695751"/>
            <a:ext cx="3845460" cy="8634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87" y="3359477"/>
            <a:ext cx="3214511" cy="1508697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6" y="5877477"/>
            <a:ext cx="2617257" cy="677802"/>
          </a:xfrm>
          <a:prstGeom prst="rect">
            <a:avLst/>
          </a:prstGeom>
        </p:spPr>
      </p:pic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4" y="1768903"/>
            <a:ext cx="3736439" cy="7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 Redistribution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9778" y="1749778"/>
            <a:ext cx="104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Alice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1956" y="1749778"/>
            <a:ext cx="104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Bob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1" y="2469444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 C</a:t>
            </a:r>
            <a:endParaRPr lang="en-US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8910" y="1774335"/>
            <a:ext cx="2094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Reference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7178" y="2438441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8023" y="2438441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</a:t>
            </a:r>
            <a:endParaRPr lang="en-US" sz="3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22" y="1330745"/>
            <a:ext cx="1288345" cy="355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111" y="2992439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7178" y="2971546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</a:t>
            </a:r>
            <a:endParaRPr lang="en-US" sz="3000" dirty="0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1185333" y="3231443"/>
            <a:ext cx="2466623" cy="4233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17" y="3386628"/>
            <a:ext cx="803362" cy="319617"/>
          </a:xfrm>
          <a:prstGeom prst="rect">
            <a:avLst/>
          </a:prstGeom>
        </p:spPr>
      </p:pic>
      <p:cxnSp>
        <p:nvCxnSpPr>
          <p:cNvPr id="31" name="Curved Connector 30"/>
          <p:cNvCxnSpPr>
            <a:stCxn id="3" idx="0"/>
          </p:cNvCxnSpPr>
          <p:nvPr/>
        </p:nvCxnSpPr>
        <p:spPr>
          <a:xfrm rot="16200000" flipH="1">
            <a:off x="2477143" y="1071802"/>
            <a:ext cx="132770" cy="2928055"/>
          </a:xfrm>
          <a:prstGeom prst="curvedConnector4">
            <a:avLst>
              <a:gd name="adj1" fmla="val -172177"/>
              <a:gd name="adj2" fmla="val 575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3945468" y="2469444"/>
            <a:ext cx="3603976" cy="14258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5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State Redistribution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9778" y="1340009"/>
            <a:ext cx="104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Alice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1956" y="1340009"/>
            <a:ext cx="1044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Bob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8910" y="1364566"/>
            <a:ext cx="2094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Reference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1" y="2059675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 C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07178" y="2028672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8023" y="2028672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</a:t>
            </a:r>
            <a:endParaRPr lang="en-US" sz="30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22" y="1068392"/>
            <a:ext cx="1288345" cy="355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111" y="2582670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7178" y="2561777"/>
            <a:ext cx="8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Y</a:t>
            </a:r>
            <a:endParaRPr lang="en-US" sz="3000" dirty="0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1185333" y="2821674"/>
            <a:ext cx="2466623" cy="4233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17" y="2976859"/>
            <a:ext cx="803362" cy="31961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1333" y="2192445"/>
            <a:ext cx="479778" cy="36933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524000" y="2240876"/>
            <a:ext cx="2283177" cy="2365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urved Connector 30"/>
          <p:cNvCxnSpPr>
            <a:stCxn id="3" idx="0"/>
          </p:cNvCxnSpPr>
          <p:nvPr/>
        </p:nvCxnSpPr>
        <p:spPr>
          <a:xfrm rot="16200000" flipH="1">
            <a:off x="2477143" y="662033"/>
            <a:ext cx="132770" cy="2928055"/>
          </a:xfrm>
          <a:prstGeom prst="curvedConnector4">
            <a:avLst>
              <a:gd name="adj1" fmla="val -172177"/>
              <a:gd name="adj2" fmla="val 575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flipV="1">
            <a:off x="3945468" y="2059675"/>
            <a:ext cx="3603976" cy="14258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567" y="3437487"/>
            <a:ext cx="8537222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Devetak</a:t>
            </a:r>
            <a:r>
              <a:rPr lang="en-US" sz="2200" dirty="0" smtClean="0">
                <a:solidFill>
                  <a:srgbClr val="000090"/>
                </a:solidFill>
              </a:rPr>
              <a:t>, Yard ‘06) 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Optimal quantum communication rate: </a:t>
            </a:r>
            <a:r>
              <a:rPr lang="en-US" sz="2500" i="1" dirty="0" smtClean="0">
                <a:solidFill>
                  <a:srgbClr val="0000FF"/>
                </a:solidFill>
              </a:rPr>
              <a:t>½ I(C:R|B)</a:t>
            </a:r>
          </a:p>
          <a:p>
            <a:endParaRPr lang="en-US" sz="1000" i="1" dirty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I.e. there exist encodings E</a:t>
            </a:r>
            <a:r>
              <a:rPr lang="en-US" sz="2500" baseline="-25000" dirty="0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 : </a:t>
            </a:r>
            <a:r>
              <a:rPr lang="en-US" sz="2500" dirty="0" err="1" smtClean="0">
                <a:solidFill>
                  <a:srgbClr val="000000"/>
                </a:solidFill>
              </a:rPr>
              <a:t>A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C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X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 -&gt; </a:t>
            </a:r>
            <a:r>
              <a:rPr lang="en-US" sz="2500" dirty="0" err="1" smtClean="0">
                <a:solidFill>
                  <a:srgbClr val="000000"/>
                </a:solidFill>
              </a:rPr>
              <a:t>A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G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2500" baseline="-250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and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</a:t>
            </a:r>
            <a:r>
              <a:rPr lang="en-US" sz="2500" dirty="0" err="1" smtClean="0">
                <a:solidFill>
                  <a:srgbClr val="000000"/>
                </a:solidFill>
              </a:rPr>
              <a:t>decodings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D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 : </a:t>
            </a:r>
            <a:r>
              <a:rPr lang="en-US" sz="2500" dirty="0" err="1" smtClean="0">
                <a:solidFill>
                  <a:srgbClr val="000000"/>
                </a:solidFill>
              </a:rPr>
              <a:t>B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G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Y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 -&gt; </a:t>
            </a:r>
            <a:r>
              <a:rPr lang="en-US" sz="2500" dirty="0" err="1" smtClean="0">
                <a:solidFill>
                  <a:srgbClr val="000000"/>
                </a:solidFill>
              </a:rPr>
              <a:t>B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err="1" smtClean="0">
                <a:solidFill>
                  <a:srgbClr val="000000"/>
                </a:solidFill>
              </a:rPr>
              <a:t>C</a:t>
            </a:r>
            <a:r>
              <a:rPr lang="en-US" sz="2500" baseline="30000" dirty="0" err="1" smtClean="0">
                <a:solidFill>
                  <a:srgbClr val="000000"/>
                </a:solidFill>
              </a:rPr>
              <a:t>n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s.t.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endParaRPr lang="en-US" sz="2500" dirty="0">
              <a:solidFill>
                <a:srgbClr val="00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336663"/>
            <a:ext cx="7944556" cy="46631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6007491"/>
            <a:ext cx="5045427" cy="7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11" y="1846196"/>
            <a:ext cx="8452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Idea: </a:t>
            </a:r>
            <a:r>
              <a:rPr lang="en-US" sz="2500" dirty="0" smtClean="0"/>
              <a:t>Consider the optimal state redistribution protocol and replace the quantum communication by white noise (maximally mixed state)</a:t>
            </a:r>
            <a:endParaRPr lang="en-US" sz="2500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159764" y="1002536"/>
            <a:ext cx="1310614" cy="60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… </a:t>
            </a: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5" y="1024143"/>
            <a:ext cx="7281332" cy="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11" y="1846196"/>
            <a:ext cx="8452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Idea: </a:t>
            </a:r>
            <a:r>
              <a:rPr lang="en-US" sz="2500" dirty="0" smtClean="0"/>
              <a:t>Consider the optimal state redistribution protocol and replace the quantum communication by white noise (maximally mixed state)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111" y="3230446"/>
            <a:ext cx="664633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A</a:t>
            </a:r>
            <a:r>
              <a:rPr lang="en-US" sz="2500" dirty="0" smtClean="0">
                <a:solidFill>
                  <a:srgbClr val="0000FF"/>
                </a:solidFill>
              </a:rPr>
              <a:t>fter encoding:</a:t>
            </a:r>
          </a:p>
          <a:p>
            <a:endParaRPr lang="en-US" sz="1500" dirty="0" smtClean="0">
              <a:solidFill>
                <a:srgbClr val="0000FF"/>
              </a:solidFill>
            </a:endParaRP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500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endParaRPr lang="en-US" sz="2500" dirty="0">
              <a:solidFill>
                <a:srgbClr val="0000FF"/>
              </a:solidFill>
            </a:endParaRP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  </a:t>
            </a:r>
            <a:endParaRPr lang="en-US" sz="2500" dirty="0">
              <a:solidFill>
                <a:srgbClr val="0000FF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3346724"/>
            <a:ext cx="6451554" cy="324844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9764" y="1002536"/>
            <a:ext cx="1310614" cy="60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…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5" y="1024143"/>
            <a:ext cx="7281332" cy="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11" y="1846196"/>
            <a:ext cx="8452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Idea: </a:t>
            </a:r>
            <a:r>
              <a:rPr lang="en-US" sz="2500" dirty="0" smtClean="0"/>
              <a:t>Consider the optimal state redistribution protocol and replace the quantum communication by white noise (maximally mixed state)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111" y="3230446"/>
            <a:ext cx="6646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A</a:t>
            </a:r>
            <a:r>
              <a:rPr lang="en-US" sz="2500" dirty="0" smtClean="0">
                <a:solidFill>
                  <a:srgbClr val="0000FF"/>
                </a:solidFill>
              </a:rPr>
              <a:t>fter encoding:</a:t>
            </a:r>
          </a:p>
          <a:p>
            <a:endParaRPr lang="en-US" sz="15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As                                                                    and 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500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endParaRPr lang="en-US" sz="2500" dirty="0">
              <a:solidFill>
                <a:srgbClr val="0000FF"/>
              </a:solidFill>
            </a:endParaRP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  </a:t>
            </a:r>
            <a:endParaRPr lang="en-US" sz="2500" dirty="0">
              <a:solidFill>
                <a:srgbClr val="0000FF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3346724"/>
            <a:ext cx="6451554" cy="324844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" y="4443730"/>
            <a:ext cx="8396110" cy="33868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3955261"/>
            <a:ext cx="4650317" cy="290155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12" y="3904346"/>
            <a:ext cx="2720627" cy="341070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9764" y="1002536"/>
            <a:ext cx="1310614" cy="60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…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5" y="1024143"/>
            <a:ext cx="7281332" cy="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of …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11" y="1846196"/>
            <a:ext cx="84525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FF"/>
                </a:solidFill>
              </a:rPr>
              <a:t>Idea: </a:t>
            </a:r>
            <a:r>
              <a:rPr lang="en-US" sz="2500" dirty="0" smtClean="0"/>
              <a:t>Consider the optimal state redistribution protocol and replace the quantum communication by white noise (maximally mixed state)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111" y="3230446"/>
            <a:ext cx="664633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FF"/>
                </a:solidFill>
              </a:rPr>
              <a:t>A</a:t>
            </a:r>
            <a:r>
              <a:rPr lang="en-US" sz="2500" dirty="0" smtClean="0">
                <a:solidFill>
                  <a:srgbClr val="0000FF"/>
                </a:solidFill>
              </a:rPr>
              <a:t>fter encoding:</a:t>
            </a:r>
          </a:p>
          <a:p>
            <a:endParaRPr lang="en-US" sz="15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As                                                                    and </a:t>
            </a: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endParaRPr lang="en-US" sz="500" dirty="0" smtClean="0">
              <a:solidFill>
                <a:srgbClr val="0000FF"/>
              </a:solidFill>
            </a:endParaRPr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By op monotonicity of the log:</a:t>
            </a:r>
          </a:p>
          <a:p>
            <a:endParaRPr lang="en-US" sz="2500" dirty="0">
              <a:solidFill>
                <a:srgbClr val="0000FF"/>
              </a:solidFill>
            </a:endParaRPr>
          </a:p>
          <a:p>
            <a:endParaRPr lang="en-US" sz="2500" dirty="0" smtClean="0">
              <a:solidFill>
                <a:srgbClr val="0000FF"/>
              </a:solidFill>
            </a:endParaRPr>
          </a:p>
          <a:p>
            <a:r>
              <a:rPr lang="en-US" sz="2500" dirty="0" smtClean="0">
                <a:solidFill>
                  <a:srgbClr val="0000FF"/>
                </a:solidFill>
              </a:rPr>
              <a:t>  </a:t>
            </a:r>
            <a:endParaRPr lang="en-US" sz="2500" dirty="0">
              <a:solidFill>
                <a:srgbClr val="0000FF"/>
              </a:solidFill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3346724"/>
            <a:ext cx="6451554" cy="324844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7" y="4443730"/>
            <a:ext cx="8396110" cy="33868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78" y="5372285"/>
            <a:ext cx="7239000" cy="799753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" y="3955261"/>
            <a:ext cx="4650317" cy="290155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12" y="3904346"/>
            <a:ext cx="2720627" cy="341070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2612571" y="6172038"/>
            <a:ext cx="477762" cy="305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89238" y="6304002"/>
            <a:ext cx="606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0</a:t>
            </a:r>
            <a:endParaRPr lang="en-US" sz="3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802563" y="6172527"/>
            <a:ext cx="722187" cy="228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63" y="6477489"/>
            <a:ext cx="1595261" cy="312300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9764" y="1002536"/>
            <a:ext cx="1310614" cy="606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…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5" y="1024143"/>
            <a:ext cx="7281332" cy="6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Strong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9" y="1508614"/>
            <a:ext cx="8061011" cy="7914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Lieb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dirty="0" err="1" smtClean="0">
                <a:solidFill>
                  <a:srgbClr val="000090"/>
                </a:solidFill>
              </a:rPr>
              <a:t>Ruskai</a:t>
            </a:r>
            <a:r>
              <a:rPr lang="en-US" sz="2200" dirty="0" smtClean="0">
                <a:solidFill>
                  <a:srgbClr val="000090"/>
                </a:solidFill>
              </a:rPr>
              <a:t> ‘73)  </a:t>
            </a:r>
            <a:r>
              <a:rPr lang="en-US" sz="2500" dirty="0" smtClean="0"/>
              <a:t>For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r>
              <a:rPr lang="en-US" sz="2500" dirty="0" smtClean="0"/>
              <a:t>Equivalent to data processing: For every </a:t>
            </a:r>
            <a:r>
              <a:rPr lang="en-US" sz="2500" i="1" dirty="0" err="1" smtClean="0"/>
              <a:t>ρ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σ</a:t>
            </a:r>
            <a:r>
              <a:rPr lang="en-US" sz="2500" dirty="0" smtClean="0"/>
              <a:t> and channel </a:t>
            </a:r>
            <a:r>
              <a:rPr lang="en-US" sz="2500" i="1" dirty="0" err="1" smtClean="0"/>
              <a:t>Λ</a:t>
            </a:r>
            <a:r>
              <a:rPr lang="en-US" sz="2500" dirty="0" smtClean="0"/>
              <a:t>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1000" dirty="0"/>
          </a:p>
          <a:p>
            <a:r>
              <a:rPr lang="en-US" sz="2500" i="1" dirty="0" smtClean="0"/>
              <a:t>Many</a:t>
            </a:r>
            <a:r>
              <a:rPr lang="en-US" sz="2500" dirty="0" smtClean="0"/>
              <a:t> different proofs:</a:t>
            </a:r>
          </a:p>
          <a:p>
            <a:endParaRPr lang="en-US" sz="2500" dirty="0" smtClean="0"/>
          </a:p>
          <a:p>
            <a:r>
              <a:rPr lang="en-US" sz="2500" dirty="0" err="1" smtClean="0">
                <a:solidFill>
                  <a:srgbClr val="000090"/>
                </a:solidFill>
              </a:rPr>
              <a:t>Petz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84</a:t>
            </a:r>
          </a:p>
          <a:p>
            <a:r>
              <a:rPr lang="en-US" sz="2500" dirty="0" smtClean="0">
                <a:solidFill>
                  <a:srgbClr val="000090"/>
                </a:solidFill>
              </a:rPr>
              <a:t>Carlen, </a:t>
            </a:r>
            <a:r>
              <a:rPr lang="en-US" sz="2500" dirty="0" err="1" smtClean="0">
                <a:solidFill>
                  <a:srgbClr val="000090"/>
                </a:solidFill>
              </a:rPr>
              <a:t>Lieb</a:t>
            </a:r>
            <a:r>
              <a:rPr lang="en-US" sz="2500" dirty="0" smtClean="0">
                <a:solidFill>
                  <a:srgbClr val="000090"/>
                </a:solidFill>
              </a:rPr>
              <a:t> ‘99</a:t>
            </a:r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Nielsen, </a:t>
            </a:r>
            <a:r>
              <a:rPr lang="en-US" sz="2500" dirty="0" err="1" smtClean="0">
                <a:solidFill>
                  <a:srgbClr val="000090"/>
                </a:solidFill>
              </a:rPr>
              <a:t>Petz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04 </a:t>
            </a:r>
          </a:p>
          <a:p>
            <a:r>
              <a:rPr lang="en-US" sz="2500" dirty="0" err="1" smtClean="0">
                <a:solidFill>
                  <a:srgbClr val="000090"/>
                </a:solidFill>
              </a:rPr>
              <a:t>Devetak</a:t>
            </a:r>
            <a:r>
              <a:rPr lang="en-US" sz="2500" dirty="0" smtClean="0">
                <a:solidFill>
                  <a:srgbClr val="000090"/>
                </a:solidFill>
              </a:rPr>
              <a:t>, Yard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06</a:t>
            </a:r>
          </a:p>
          <a:p>
            <a:endParaRPr lang="en-US" sz="2500" i="1" baseline="-25000" dirty="0"/>
          </a:p>
          <a:p>
            <a:endParaRPr lang="en-US" sz="2500" dirty="0" smtClean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6" y="2318655"/>
            <a:ext cx="5432879" cy="34494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83" y="3547301"/>
            <a:ext cx="3836106" cy="3805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99136" y="4949785"/>
            <a:ext cx="45437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000090"/>
                </a:solidFill>
              </a:rPr>
              <a:t>Ruskai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>
                <a:solidFill>
                  <a:srgbClr val="000090"/>
                </a:solidFill>
              </a:rPr>
              <a:t>06</a:t>
            </a:r>
          </a:p>
          <a:p>
            <a:r>
              <a:rPr lang="en-US" sz="2500" dirty="0">
                <a:solidFill>
                  <a:srgbClr val="000090"/>
                </a:solidFill>
              </a:rPr>
              <a:t>Kim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>
                <a:solidFill>
                  <a:srgbClr val="000090"/>
                </a:solidFill>
              </a:rPr>
              <a:t>12</a:t>
            </a:r>
          </a:p>
          <a:p>
            <a:r>
              <a:rPr lang="en-US" sz="2500" dirty="0" err="1">
                <a:solidFill>
                  <a:srgbClr val="000090"/>
                </a:solidFill>
              </a:rPr>
              <a:t>Beaudry</a:t>
            </a:r>
            <a:r>
              <a:rPr lang="en-US" sz="2500" dirty="0">
                <a:solidFill>
                  <a:srgbClr val="000090"/>
                </a:solidFill>
              </a:rPr>
              <a:t>, Renner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>
                <a:solidFill>
                  <a:srgbClr val="000090"/>
                </a:solidFill>
              </a:rPr>
              <a:t>11</a:t>
            </a:r>
          </a:p>
          <a:p>
            <a:r>
              <a:rPr lang="en-US" sz="2500" dirty="0" err="1">
                <a:solidFill>
                  <a:srgbClr val="000090"/>
                </a:solidFill>
              </a:rPr>
              <a:t>Headrick</a:t>
            </a:r>
            <a:r>
              <a:rPr lang="en-US" sz="2500" dirty="0">
                <a:solidFill>
                  <a:srgbClr val="000090"/>
                </a:solidFill>
              </a:rPr>
              <a:t>, </a:t>
            </a:r>
            <a:r>
              <a:rPr lang="en-US" sz="2500" dirty="0" err="1">
                <a:solidFill>
                  <a:srgbClr val="000090"/>
                </a:solidFill>
              </a:rPr>
              <a:t>Takayanagi</a:t>
            </a:r>
            <a:r>
              <a:rPr lang="en-US" sz="2500" dirty="0">
                <a:solidFill>
                  <a:srgbClr val="000090"/>
                </a:solidFill>
              </a:rPr>
              <a:t> ‘07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Multiplicativity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Fidelity of Recovery </a:t>
            </a:r>
            <a:endParaRPr lang="en-GB" sz="4800" b="1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889" y="2862882"/>
            <a:ext cx="7295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090"/>
                </a:solidFill>
              </a:rPr>
              <a:t>(Berta, </a:t>
            </a:r>
            <a:r>
              <a:rPr lang="en-US" sz="2100" dirty="0" err="1" smtClean="0">
                <a:solidFill>
                  <a:srgbClr val="000090"/>
                </a:solidFill>
              </a:rPr>
              <a:t>Tomamichel</a:t>
            </a:r>
            <a:r>
              <a:rPr lang="en-US" sz="2100" dirty="0" smtClean="0">
                <a:solidFill>
                  <a:srgbClr val="000090"/>
                </a:solidFill>
              </a:rPr>
              <a:t> ‘15)</a:t>
            </a:r>
            <a:endParaRPr lang="en-US" sz="21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778" y="1646727"/>
            <a:ext cx="5715000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Let: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Can get </a:t>
            </a:r>
            <a:r>
              <a:rPr lang="en-US" sz="2300" dirty="0" err="1" smtClean="0"/>
              <a:t>Fawzi</a:t>
            </a:r>
            <a:r>
              <a:rPr lang="en-US" sz="2300" dirty="0" smtClean="0"/>
              <a:t>-Renner bound as follows:</a:t>
            </a:r>
            <a:endParaRPr lang="en-US" sz="23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" y="2093003"/>
            <a:ext cx="8142111" cy="53032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90" y="2916559"/>
            <a:ext cx="5669844" cy="9148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3889" y="2838589"/>
            <a:ext cx="8255000" cy="11689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4992725"/>
            <a:ext cx="6985000" cy="15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questions: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92111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9764" y="1025072"/>
            <a:ext cx="83575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 smtClean="0"/>
              <a:t>Improve bound to relative entropy (like the classical)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Prove the bound for the transpose channel 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285750" indent="-285750">
              <a:buFont typeface="Arial"/>
              <a:buChar char="•"/>
            </a:pPr>
            <a:endParaRPr lang="en-US" sz="1000" dirty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Prove Li-Winter conjecture: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For every states </a:t>
            </a:r>
            <a:r>
              <a:rPr lang="en-US" sz="2500" i="1" dirty="0" err="1" smtClean="0"/>
              <a:t>ρ</a:t>
            </a:r>
            <a:r>
              <a:rPr lang="en-US" sz="2500" i="1" dirty="0" smtClean="0"/>
              <a:t>, </a:t>
            </a:r>
            <a:r>
              <a:rPr lang="en-US" sz="2500" i="1" dirty="0" err="1" smtClean="0"/>
              <a:t>σ</a:t>
            </a:r>
            <a:r>
              <a:rPr lang="en-US" sz="2500" i="1" dirty="0" smtClean="0"/>
              <a:t> </a:t>
            </a:r>
            <a:r>
              <a:rPr lang="en-US" sz="2500" dirty="0" smtClean="0"/>
              <a:t>and channel </a:t>
            </a:r>
            <a:r>
              <a:rPr lang="en-US" sz="2500" i="1" dirty="0" err="1" smtClean="0"/>
              <a:t>Λ</a:t>
            </a:r>
            <a:r>
              <a:rPr lang="en-US" sz="2500" dirty="0" smtClean="0"/>
              <a:t> there is a channel </a:t>
            </a:r>
            <a:r>
              <a:rPr lang="en-US" sz="2500" i="1" dirty="0" err="1" smtClean="0"/>
              <a:t>Γ</a:t>
            </a:r>
            <a:r>
              <a:rPr lang="en-US" sz="2500" dirty="0" smtClean="0"/>
              <a:t>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r>
              <a:rPr lang="en-US" sz="2500" dirty="0"/>
              <a:t> </a:t>
            </a:r>
            <a:r>
              <a:rPr lang="en-US" sz="2500" dirty="0" smtClean="0"/>
              <a:t> </a:t>
            </a:r>
            <a:r>
              <a:rPr lang="en-US" sz="2500" i="1" dirty="0" smtClean="0"/>
              <a:t>  </a:t>
            </a:r>
            <a:r>
              <a:rPr lang="en-US" sz="2500" i="1" dirty="0" err="1" smtClean="0"/>
              <a:t>Γ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Λ</a:t>
            </a:r>
            <a:r>
              <a:rPr lang="en-US" sz="2500" i="1" dirty="0" smtClean="0"/>
              <a:t>(</a:t>
            </a:r>
            <a:r>
              <a:rPr lang="en-US" sz="2500" i="1" dirty="0" err="1" smtClean="0"/>
              <a:t>σ</a:t>
            </a:r>
            <a:r>
              <a:rPr lang="en-US" sz="2500" i="1" dirty="0" smtClean="0"/>
              <a:t>)) = </a:t>
            </a:r>
            <a:r>
              <a:rPr lang="en-US" sz="2500" i="1" dirty="0" err="1" smtClean="0"/>
              <a:t>σ</a:t>
            </a:r>
            <a:r>
              <a:rPr lang="en-US" sz="2500" i="1" dirty="0" smtClean="0"/>
              <a:t> </a:t>
            </a:r>
            <a:r>
              <a:rPr lang="en-US" sz="2500" dirty="0" smtClean="0"/>
              <a:t>and</a:t>
            </a:r>
          </a:p>
          <a:p>
            <a:r>
              <a:rPr lang="en-US" sz="2500" dirty="0" smtClean="0"/>
              <a:t> </a:t>
            </a:r>
          </a:p>
          <a:p>
            <a:endParaRPr lang="en-US" sz="2500" dirty="0" smtClean="0"/>
          </a:p>
          <a:p>
            <a:r>
              <a:rPr lang="en-US" sz="2500" dirty="0" smtClean="0"/>
              <a:t>          see  </a:t>
            </a:r>
            <a:r>
              <a:rPr lang="en-US" sz="2200" dirty="0" smtClean="0">
                <a:solidFill>
                  <a:srgbClr val="000090"/>
                </a:solidFill>
              </a:rPr>
              <a:t>(Berta, </a:t>
            </a:r>
            <a:r>
              <a:rPr lang="en-US" sz="2200" dirty="0" err="1" smtClean="0">
                <a:solidFill>
                  <a:srgbClr val="000090"/>
                </a:solidFill>
              </a:rPr>
              <a:t>Lemm</a:t>
            </a:r>
            <a:r>
              <a:rPr lang="en-US" sz="2200" dirty="0" smtClean="0">
                <a:solidFill>
                  <a:srgbClr val="000090"/>
                </a:solidFill>
              </a:rPr>
              <a:t>, Wilde ‘14) </a:t>
            </a:r>
            <a:r>
              <a:rPr lang="en-US" sz="2500" dirty="0"/>
              <a:t>f</a:t>
            </a:r>
            <a:r>
              <a:rPr lang="en-US" sz="2500" dirty="0" smtClean="0"/>
              <a:t>or partial progress</a:t>
            </a:r>
          </a:p>
          <a:p>
            <a:endParaRPr lang="en-US" sz="10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Find (more) applications of the FR inequality!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Find more improvements of SSA; see </a:t>
            </a:r>
            <a:r>
              <a:rPr lang="en-US" sz="2200" dirty="0" smtClean="0">
                <a:solidFill>
                  <a:srgbClr val="000090"/>
                </a:solidFill>
              </a:rPr>
              <a:t>(Kim ‘12) </a:t>
            </a:r>
            <a:r>
              <a:rPr lang="en-US" sz="2500" dirty="0" smtClean="0"/>
              <a:t>for another 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(dis)Prove: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3" y="3908349"/>
            <a:ext cx="6163028" cy="35910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72" y="6030366"/>
            <a:ext cx="6816288" cy="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Strong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and CMI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9" y="1508614"/>
            <a:ext cx="5334001" cy="329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Lieb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dirty="0" err="1" smtClean="0">
                <a:solidFill>
                  <a:srgbClr val="000090"/>
                </a:solidFill>
              </a:rPr>
              <a:t>Ruskai</a:t>
            </a:r>
            <a:r>
              <a:rPr lang="en-US" sz="2200" dirty="0" smtClean="0">
                <a:solidFill>
                  <a:srgbClr val="000090"/>
                </a:solidFill>
              </a:rPr>
              <a:t> ‘73)  </a:t>
            </a:r>
            <a:r>
              <a:rPr lang="en-US" sz="2500" dirty="0" smtClean="0"/>
              <a:t>For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r>
              <a:rPr lang="en-US" sz="2500" b="1" dirty="0" smtClean="0">
                <a:solidFill>
                  <a:srgbClr val="0000FF"/>
                </a:solidFill>
              </a:rPr>
              <a:t>Conditional Mutual Information (CMI)</a:t>
            </a:r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696196"/>
            <a:ext cx="7837714" cy="35625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6" y="2318655"/>
            <a:ext cx="5432879" cy="344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846" y="4445000"/>
            <a:ext cx="7934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By SSA: </a:t>
            </a:r>
          </a:p>
          <a:p>
            <a:endParaRPr lang="en-US" sz="2500" i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43" y="4554452"/>
            <a:ext cx="2282472" cy="3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8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Strong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Subadditivity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and CMI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89" y="1508614"/>
            <a:ext cx="5334001" cy="329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Lieb</a:t>
            </a:r>
            <a:r>
              <a:rPr lang="en-US" sz="2200" dirty="0" smtClean="0">
                <a:solidFill>
                  <a:srgbClr val="000090"/>
                </a:solidFill>
              </a:rPr>
              <a:t> and </a:t>
            </a:r>
            <a:r>
              <a:rPr lang="en-US" sz="2200" dirty="0" err="1" smtClean="0">
                <a:solidFill>
                  <a:srgbClr val="000090"/>
                </a:solidFill>
              </a:rPr>
              <a:t>Ruskai</a:t>
            </a:r>
            <a:r>
              <a:rPr lang="en-US" sz="2200" dirty="0" smtClean="0">
                <a:solidFill>
                  <a:srgbClr val="000090"/>
                </a:solidFill>
              </a:rPr>
              <a:t> ‘73)  </a:t>
            </a:r>
            <a:r>
              <a:rPr lang="en-US" sz="2500" dirty="0" smtClean="0"/>
              <a:t>For </a:t>
            </a:r>
            <a:r>
              <a:rPr lang="en-US" sz="2500" i="1" dirty="0" err="1" smtClean="0"/>
              <a:t>ρ</a:t>
            </a:r>
            <a:r>
              <a:rPr lang="en-US" sz="2500" i="1" baseline="-25000" dirty="0" err="1" smtClean="0"/>
              <a:t>CRB</a:t>
            </a:r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endParaRPr lang="en-US" sz="2500" i="1" baseline="-25000" dirty="0" smtClean="0"/>
          </a:p>
          <a:p>
            <a:r>
              <a:rPr lang="en-US" sz="2500" b="1" dirty="0" smtClean="0">
                <a:solidFill>
                  <a:srgbClr val="0000FF"/>
                </a:solidFill>
              </a:rPr>
              <a:t>Conditional Mutual Information (CMI)</a:t>
            </a:r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i="1" baseline="-25000" dirty="0"/>
          </a:p>
          <a:p>
            <a:endParaRPr lang="en-US" sz="2500" i="1" baseline="-25000" dirty="0" smtClean="0"/>
          </a:p>
          <a:p>
            <a:endParaRPr lang="en-US" sz="25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696196"/>
            <a:ext cx="7837714" cy="35625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6" y="2318655"/>
            <a:ext cx="5432879" cy="3449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846" y="4445000"/>
            <a:ext cx="7934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By SSA: </a:t>
            </a:r>
          </a:p>
          <a:p>
            <a:endParaRPr lang="en-US" sz="2500" i="1" dirty="0"/>
          </a:p>
          <a:p>
            <a:r>
              <a:rPr lang="en-US" sz="2500" b="1" dirty="0" smtClean="0">
                <a:solidFill>
                  <a:srgbClr val="0000FF"/>
                </a:solidFill>
              </a:rPr>
              <a:t>Can we </a:t>
            </a:r>
            <a:r>
              <a:rPr lang="en-US" sz="2500" b="1" dirty="0" smtClean="0">
                <a:solidFill>
                  <a:srgbClr val="0000FF"/>
                </a:solidFill>
              </a:rPr>
              <a:t>have a </a:t>
            </a:r>
            <a:r>
              <a:rPr lang="en-US" sz="2500" b="1" i="1" dirty="0" smtClean="0">
                <a:solidFill>
                  <a:srgbClr val="0000FF"/>
                </a:solidFill>
              </a:rPr>
              <a:t>stronger</a:t>
            </a:r>
            <a:r>
              <a:rPr lang="en-US" sz="2500" b="1" dirty="0" smtClean="0">
                <a:solidFill>
                  <a:srgbClr val="0000FF"/>
                </a:solidFill>
              </a:rPr>
              <a:t> </a:t>
            </a:r>
            <a:r>
              <a:rPr lang="en-US" sz="2500" b="1" dirty="0" err="1" smtClean="0">
                <a:solidFill>
                  <a:srgbClr val="0000FF"/>
                </a:solidFill>
              </a:rPr>
              <a:t>subadditivity</a:t>
            </a:r>
            <a:r>
              <a:rPr lang="en-US" sz="2500" b="1" dirty="0" smtClean="0">
                <a:solidFill>
                  <a:srgbClr val="0000FF"/>
                </a:solidFill>
              </a:rPr>
              <a:t>?</a:t>
            </a:r>
            <a:endParaRPr lang="en-US" sz="2500" b="1" dirty="0" smtClean="0">
              <a:solidFill>
                <a:srgbClr val="0000FF"/>
              </a:solidFill>
            </a:endParaRPr>
          </a:p>
          <a:p>
            <a:r>
              <a:rPr lang="en-US" sz="2500" dirty="0" smtClean="0"/>
              <a:t>I.e. Is there a positive non-identically-zero function </a:t>
            </a:r>
            <a:r>
              <a:rPr lang="en-US" sz="2500" i="1" dirty="0" smtClean="0"/>
              <a:t>f </a:t>
            </a:r>
            <a:r>
              <a:rPr lang="en-US" sz="2500" i="1" dirty="0" err="1" smtClean="0"/>
              <a:t>s.t.</a:t>
            </a:r>
            <a:r>
              <a:rPr lang="en-US" sz="2500" i="1" dirty="0" smtClean="0"/>
              <a:t> </a:t>
            </a:r>
            <a:endParaRPr lang="en-US" sz="2500" i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43" y="4554452"/>
            <a:ext cx="2282472" cy="35936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12" y="6173666"/>
            <a:ext cx="3352311" cy="3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1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108805"/>
            <a:ext cx="73115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a probability distribution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dirty="0" smtClean="0"/>
              <a:t>:</a:t>
            </a:r>
          </a:p>
          <a:p>
            <a:endParaRPr lang="en-US" sz="2500" dirty="0" smtClean="0"/>
          </a:p>
          <a:p>
            <a:endParaRPr lang="en-US" sz="3000" i="1" dirty="0"/>
          </a:p>
          <a:p>
            <a:endParaRPr lang="en-US" sz="1500" i="1" dirty="0"/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2500" i="1" dirty="0"/>
          </a:p>
          <a:p>
            <a:endParaRPr lang="en-US" sz="2500" i="1" dirty="0"/>
          </a:p>
          <a:p>
            <a:r>
              <a:rPr lang="en-US" sz="2500" i="1" dirty="0" smtClean="0"/>
              <a:t> </a:t>
            </a:r>
            <a:endParaRPr lang="en-US" sz="2500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for Probability Distributions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" y="1627150"/>
            <a:ext cx="7543800" cy="9128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41895"/>
            <a:ext cx="6534150" cy="6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108805"/>
            <a:ext cx="7311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a probability distribution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dirty="0" smtClean="0"/>
              <a:t>:</a:t>
            </a:r>
          </a:p>
          <a:p>
            <a:endParaRPr lang="en-US" sz="2500" dirty="0" smtClean="0"/>
          </a:p>
          <a:p>
            <a:endParaRPr lang="en-US" sz="3000" i="1" dirty="0"/>
          </a:p>
          <a:p>
            <a:endParaRPr lang="en-US" sz="1500" i="1" dirty="0"/>
          </a:p>
          <a:p>
            <a:r>
              <a:rPr lang="en-US" sz="2500" i="1" dirty="0"/>
              <a:t>a</a:t>
            </a:r>
            <a:r>
              <a:rPr lang="en-US" sz="2500" i="1" dirty="0" smtClean="0"/>
              <a:t>nd</a:t>
            </a:r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2500" i="1" dirty="0"/>
          </a:p>
          <a:p>
            <a:r>
              <a:rPr lang="en-US" sz="2500" dirty="0" smtClean="0"/>
              <a:t>MC := {</a:t>
            </a:r>
            <a:r>
              <a:rPr lang="en-US" sz="2500" i="1" dirty="0" smtClean="0"/>
              <a:t>q</a:t>
            </a:r>
            <a:r>
              <a:rPr lang="en-US" sz="2500" dirty="0" smtClean="0"/>
              <a:t> : x-z-y form a </a:t>
            </a:r>
            <a:r>
              <a:rPr lang="en-US" sz="2500" i="1" dirty="0" smtClean="0"/>
              <a:t>Markov</a:t>
            </a:r>
            <a:r>
              <a:rPr lang="en-US" sz="2500" dirty="0" smtClean="0"/>
              <a:t> </a:t>
            </a:r>
            <a:r>
              <a:rPr lang="en-US" sz="2500" i="1" dirty="0" smtClean="0"/>
              <a:t>chain</a:t>
            </a:r>
            <a:r>
              <a:rPr lang="en-US" sz="2500" dirty="0" smtClean="0"/>
              <a:t>}</a:t>
            </a:r>
          </a:p>
          <a:p>
            <a:endParaRPr lang="en-US" sz="2500" i="1" dirty="0"/>
          </a:p>
          <a:p>
            <a:r>
              <a:rPr lang="en-US" sz="2500" i="1" dirty="0" smtClean="0"/>
              <a:t> </a:t>
            </a:r>
            <a:endParaRPr lang="en-US" sz="2500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for Probability Distributions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38769"/>
            <a:ext cx="6204857" cy="6272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9" y="4726578"/>
            <a:ext cx="4250871" cy="820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4726047"/>
            <a:ext cx="2543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Relative entropy: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419100" y="1627150"/>
            <a:ext cx="7543800" cy="9128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" y="3078575"/>
            <a:ext cx="7543800" cy="9551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41895"/>
            <a:ext cx="6534150" cy="6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" y="1108805"/>
            <a:ext cx="7311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For a probability distribution </a:t>
            </a:r>
            <a:r>
              <a:rPr lang="en-US" sz="2500" i="1" dirty="0" err="1" smtClean="0"/>
              <a:t>p</a:t>
            </a:r>
            <a:r>
              <a:rPr lang="en-US" sz="2500" i="1" baseline="-25000" dirty="0" err="1" smtClean="0"/>
              <a:t>XYZ</a:t>
            </a:r>
            <a:r>
              <a:rPr lang="en-US" sz="2500" dirty="0" smtClean="0"/>
              <a:t>:</a:t>
            </a:r>
          </a:p>
          <a:p>
            <a:endParaRPr lang="en-US" sz="2500" dirty="0" smtClean="0"/>
          </a:p>
          <a:p>
            <a:endParaRPr lang="en-US" sz="3000" i="1" dirty="0"/>
          </a:p>
          <a:p>
            <a:endParaRPr lang="en-US" sz="1500" i="1" dirty="0"/>
          </a:p>
          <a:p>
            <a:r>
              <a:rPr lang="en-US" sz="2500" i="1" dirty="0"/>
              <a:t>a</a:t>
            </a:r>
            <a:r>
              <a:rPr lang="en-US" sz="2500" i="1" dirty="0" smtClean="0"/>
              <a:t>nd</a:t>
            </a:r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2500" i="1" dirty="0"/>
          </a:p>
          <a:p>
            <a:r>
              <a:rPr lang="en-US" sz="2500" dirty="0" smtClean="0"/>
              <a:t>MC := {</a:t>
            </a:r>
            <a:r>
              <a:rPr lang="en-US" sz="2500" i="1" dirty="0" smtClean="0"/>
              <a:t>q</a:t>
            </a:r>
            <a:r>
              <a:rPr lang="en-US" sz="2500" dirty="0" smtClean="0"/>
              <a:t> : x-z-y form a </a:t>
            </a:r>
            <a:r>
              <a:rPr lang="en-US" sz="2500" i="1" dirty="0" smtClean="0"/>
              <a:t>Markov</a:t>
            </a:r>
            <a:r>
              <a:rPr lang="en-US" sz="2500" dirty="0" smtClean="0"/>
              <a:t> </a:t>
            </a:r>
            <a:r>
              <a:rPr lang="en-US" sz="2500" i="1" dirty="0" smtClean="0"/>
              <a:t>chain</a:t>
            </a:r>
            <a:r>
              <a:rPr lang="en-US" sz="2500" dirty="0" smtClean="0"/>
              <a:t>}</a:t>
            </a:r>
          </a:p>
          <a:p>
            <a:endParaRPr lang="en-US" sz="2500" i="1" dirty="0"/>
          </a:p>
          <a:p>
            <a:r>
              <a:rPr lang="en-US" sz="2500" i="1" dirty="0" smtClean="0"/>
              <a:t> </a:t>
            </a:r>
            <a:endParaRPr lang="en-US" sz="2500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64" y="-239889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CMI for Probability Distributions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38769"/>
            <a:ext cx="6204857" cy="6272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9" y="4726578"/>
            <a:ext cx="4250871" cy="8207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4726047"/>
            <a:ext cx="25436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Relative entropy: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419100" y="1627150"/>
            <a:ext cx="7543800" cy="9128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" y="3078575"/>
            <a:ext cx="7543800" cy="9551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" y="5762869"/>
            <a:ext cx="8984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Since                                                      (</a:t>
            </a:r>
            <a:r>
              <a:rPr lang="en-US" sz="2500" dirty="0" err="1" smtClean="0"/>
              <a:t>Pinsker’s</a:t>
            </a:r>
            <a:r>
              <a:rPr lang="en-US" sz="2500" dirty="0" smtClean="0"/>
              <a:t> inequality),</a:t>
            </a:r>
          </a:p>
          <a:p>
            <a:endParaRPr lang="en-US" sz="1000" dirty="0" smtClean="0"/>
          </a:p>
          <a:p>
            <a:r>
              <a:rPr lang="en-US" sz="2500" i="1" dirty="0" smtClean="0"/>
              <a:t>I(X:Y|Z) ≤</a:t>
            </a:r>
            <a:r>
              <a:rPr lang="en-US" sz="2500" i="1" dirty="0" err="1" smtClean="0"/>
              <a:t>ε</a:t>
            </a:r>
            <a:r>
              <a:rPr lang="en-US" sz="2500" i="1" dirty="0" smtClean="0"/>
              <a:t> </a:t>
            </a:r>
            <a:r>
              <a:rPr lang="en-US" sz="2500" dirty="0" smtClean="0"/>
              <a:t>implies </a:t>
            </a:r>
            <a:r>
              <a:rPr lang="en-US" sz="2500" i="1" dirty="0" smtClean="0"/>
              <a:t>p</a:t>
            </a:r>
            <a:r>
              <a:rPr lang="en-US" sz="2500" dirty="0" smtClean="0"/>
              <a:t> is </a:t>
            </a:r>
            <a:r>
              <a:rPr lang="en-US" sz="2500" i="1" dirty="0" smtClean="0"/>
              <a:t>O(ε</a:t>
            </a:r>
            <a:r>
              <a:rPr lang="en-US" sz="2500" i="1" baseline="30000" dirty="0" smtClean="0"/>
              <a:t>1/2</a:t>
            </a:r>
            <a:r>
              <a:rPr lang="en-US" sz="2500" i="1" dirty="0" smtClean="0"/>
              <a:t>) </a:t>
            </a:r>
            <a:r>
              <a:rPr lang="en-US" sz="2500" dirty="0" smtClean="0"/>
              <a:t>close to a Markov chain                  </a:t>
            </a:r>
            <a:endParaRPr lang="en-US" sz="25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46" y="5839069"/>
            <a:ext cx="3731252" cy="400474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41895"/>
            <a:ext cx="6534150" cy="6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5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96328</TotalTime>
  <Words>1923</Words>
  <Application>Microsoft Macintosh PowerPoint</Application>
  <PresentationFormat>On-screen Show (4:3)</PresentationFormat>
  <Paragraphs>490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946</cp:revision>
  <dcterms:created xsi:type="dcterms:W3CDTF">2010-12-27T22:23:58Z</dcterms:created>
  <dcterms:modified xsi:type="dcterms:W3CDTF">2015-03-04T19:53:57Z</dcterms:modified>
</cp:coreProperties>
</file>