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390" r:id="rId2"/>
    <p:sldId id="908" r:id="rId3"/>
    <p:sldId id="909" r:id="rId4"/>
    <p:sldId id="910" r:id="rId5"/>
    <p:sldId id="911" r:id="rId6"/>
    <p:sldId id="912" r:id="rId7"/>
    <p:sldId id="913" r:id="rId8"/>
    <p:sldId id="914" r:id="rId9"/>
    <p:sldId id="915" r:id="rId10"/>
    <p:sldId id="916" r:id="rId11"/>
    <p:sldId id="917" r:id="rId12"/>
    <p:sldId id="918" r:id="rId13"/>
    <p:sldId id="919" r:id="rId14"/>
    <p:sldId id="863" r:id="rId15"/>
    <p:sldId id="889" r:id="rId16"/>
    <p:sldId id="926" r:id="rId17"/>
    <p:sldId id="928" r:id="rId18"/>
    <p:sldId id="929" r:id="rId19"/>
    <p:sldId id="930" r:id="rId20"/>
    <p:sldId id="891" r:id="rId21"/>
    <p:sldId id="890" r:id="rId22"/>
    <p:sldId id="864" r:id="rId23"/>
    <p:sldId id="895" r:id="rId24"/>
    <p:sldId id="896" r:id="rId25"/>
    <p:sldId id="897" r:id="rId26"/>
    <p:sldId id="872" r:id="rId27"/>
    <p:sldId id="873" r:id="rId28"/>
    <p:sldId id="887" r:id="rId29"/>
    <p:sldId id="888" r:id="rId30"/>
    <p:sldId id="870" r:id="rId31"/>
    <p:sldId id="876" r:id="rId32"/>
    <p:sldId id="869" r:id="rId33"/>
    <p:sldId id="877" r:id="rId34"/>
    <p:sldId id="879" r:id="rId35"/>
    <p:sldId id="878" r:id="rId36"/>
    <p:sldId id="898" r:id="rId37"/>
    <p:sldId id="859" r:id="rId38"/>
    <p:sldId id="881" r:id="rId39"/>
    <p:sldId id="882" r:id="rId40"/>
    <p:sldId id="883" r:id="rId41"/>
    <p:sldId id="884" r:id="rId42"/>
    <p:sldId id="885" r:id="rId43"/>
    <p:sldId id="886" r:id="rId44"/>
    <p:sldId id="901" r:id="rId45"/>
    <p:sldId id="902" r:id="rId46"/>
    <p:sldId id="903" r:id="rId47"/>
    <p:sldId id="904" r:id="rId48"/>
    <p:sldId id="905" r:id="rId49"/>
    <p:sldId id="906" r:id="rId50"/>
    <p:sldId id="920" r:id="rId51"/>
    <p:sldId id="921" r:id="rId52"/>
    <p:sldId id="922" r:id="rId53"/>
    <p:sldId id="923" r:id="rId54"/>
    <p:sldId id="927" r:id="rId55"/>
    <p:sldId id="931" r:id="rId56"/>
    <p:sldId id="932" r:id="rId57"/>
    <p:sldId id="933" r:id="rId58"/>
    <p:sldId id="935" r:id="rId59"/>
    <p:sldId id="934" r:id="rId60"/>
    <p:sldId id="907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A793E"/>
    <a:srgbClr val="F8FF8C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3673" autoAdjust="0"/>
  </p:normalViewPr>
  <p:slideViewPr>
    <p:cSldViewPr snapToGrid="0" snapToObjects="1">
      <p:cViewPr>
        <p:scale>
          <a:sx n="97" d="100"/>
          <a:sy n="97" d="100"/>
        </p:scale>
        <p:origin x="1888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7A19-6ADD-834D-ACCC-1F6DFBE0019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55B5-9361-0B49-BB94-BB53AF51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f"/><Relationship Id="rId3" Type="http://schemas.openxmlformats.org/officeDocument/2006/relationships/image" Target="../media/image1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f"/><Relationship Id="rId3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f"/><Relationship Id="rId3" Type="http://schemas.openxmlformats.org/officeDocument/2006/relationships/image" Target="../media/image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f"/><Relationship Id="rId3" Type="http://schemas.openxmlformats.org/officeDocument/2006/relationships/image" Target="../media/image1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6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6" Type="http://schemas.openxmlformats.org/officeDocument/2006/relationships/image" Target="../media/image19.tiff"/><Relationship Id="rId7" Type="http://schemas.openxmlformats.org/officeDocument/2006/relationships/image" Target="../media/image23.tiff"/><Relationship Id="rId8" Type="http://schemas.openxmlformats.org/officeDocument/2006/relationships/image" Target="../media/image2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6" Type="http://schemas.openxmlformats.org/officeDocument/2006/relationships/image" Target="../media/image19.tiff"/><Relationship Id="rId7" Type="http://schemas.openxmlformats.org/officeDocument/2006/relationships/image" Target="../media/image2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6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tiff"/><Relationship Id="rId3" Type="http://schemas.openxmlformats.org/officeDocument/2006/relationships/image" Target="../media/image30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3.tiff"/><Relationship Id="rId6" Type="http://schemas.openxmlformats.org/officeDocument/2006/relationships/image" Target="../media/image20.tiff"/><Relationship Id="rId7" Type="http://schemas.openxmlformats.org/officeDocument/2006/relationships/image" Target="../media/image3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5" Type="http://schemas.openxmlformats.org/officeDocument/2006/relationships/image" Target="../media/image3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tiff"/><Relationship Id="rId3" Type="http://schemas.openxmlformats.org/officeDocument/2006/relationships/image" Target="../media/image40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4" Type="http://schemas.openxmlformats.org/officeDocument/2006/relationships/image" Target="../media/image42.tiff"/><Relationship Id="rId5" Type="http://schemas.openxmlformats.org/officeDocument/2006/relationships/image" Target="../media/image43.tiff"/><Relationship Id="rId6" Type="http://schemas.openxmlformats.org/officeDocument/2006/relationships/image" Target="../media/image4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4" Type="http://schemas.openxmlformats.org/officeDocument/2006/relationships/image" Target="../media/image47.tiff"/><Relationship Id="rId5" Type="http://schemas.openxmlformats.org/officeDocument/2006/relationships/image" Target="../media/image4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tiff"/><Relationship Id="rId3" Type="http://schemas.openxmlformats.org/officeDocument/2006/relationships/image" Target="../media/image51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4" Type="http://schemas.openxmlformats.org/officeDocument/2006/relationships/image" Target="../media/image52.tiff"/><Relationship Id="rId5" Type="http://schemas.openxmlformats.org/officeDocument/2006/relationships/image" Target="../media/image4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4" Type="http://schemas.openxmlformats.org/officeDocument/2006/relationships/image" Target="../media/image52.tiff"/><Relationship Id="rId5" Type="http://schemas.openxmlformats.org/officeDocument/2006/relationships/image" Target="../media/image53.tiff"/><Relationship Id="rId6" Type="http://schemas.openxmlformats.org/officeDocument/2006/relationships/image" Target="../media/image5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7.png"/><Relationship Id="rId21" Type="http://schemas.openxmlformats.org/officeDocument/2006/relationships/image" Target="../media/image68.png"/><Relationship Id="rId10" Type="http://schemas.openxmlformats.org/officeDocument/2006/relationships/image" Target="../media/image620.png"/><Relationship Id="rId11" Type="http://schemas.openxmlformats.org/officeDocument/2006/relationships/image" Target="../media/image630.png"/><Relationship Id="rId12" Type="http://schemas.openxmlformats.org/officeDocument/2006/relationships/image" Target="../media/image640.png"/><Relationship Id="rId13" Type="http://schemas.openxmlformats.org/officeDocument/2006/relationships/image" Target="../media/image650.png"/><Relationship Id="rId14" Type="http://schemas.openxmlformats.org/officeDocument/2006/relationships/image" Target="../media/image65.png"/><Relationship Id="rId15" Type="http://schemas.openxmlformats.org/officeDocument/2006/relationships/image" Target="../media/image581.png"/><Relationship Id="rId16" Type="http://schemas.openxmlformats.org/officeDocument/2006/relationships/image" Target="../media/image591.png"/><Relationship Id="rId17" Type="http://schemas.openxmlformats.org/officeDocument/2006/relationships/image" Target="../media/image680.png"/><Relationship Id="rId18" Type="http://schemas.openxmlformats.org/officeDocument/2006/relationships/image" Target="../media/image690.png"/><Relationship Id="rId19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50.png"/><Relationship Id="rId4" Type="http://schemas.openxmlformats.org/officeDocument/2006/relationships/image" Target="../media/image412.png"/><Relationship Id="rId5" Type="http://schemas.openxmlformats.org/officeDocument/2006/relationships/image" Target="../media/image570.png"/><Relationship Id="rId6" Type="http://schemas.openxmlformats.org/officeDocument/2006/relationships/image" Target="../media/image580.png"/><Relationship Id="rId7" Type="http://schemas.openxmlformats.org/officeDocument/2006/relationships/image" Target="../media/image590.png"/><Relationship Id="rId8" Type="http://schemas.openxmlformats.org/officeDocument/2006/relationships/image" Target="../media/image601.png"/><Relationship Id="rId9" Type="http://schemas.openxmlformats.org/officeDocument/2006/relationships/image" Target="../media/image6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49.png"/><Relationship Id="rId5" Type="http://schemas.openxmlformats.org/officeDocument/2006/relationships/image" Target="../media/image472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5" Type="http://schemas.openxmlformats.org/officeDocument/2006/relationships/image" Target="../media/image5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tif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4" Type="http://schemas.openxmlformats.org/officeDocument/2006/relationships/image" Target="../media/image58.tiff"/><Relationship Id="rId5" Type="http://schemas.openxmlformats.org/officeDocument/2006/relationships/image" Target="../media/image59.tiff"/><Relationship Id="rId6" Type="http://schemas.openxmlformats.org/officeDocument/2006/relationships/image" Target="../media/image60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4" Type="http://schemas.openxmlformats.org/officeDocument/2006/relationships/image" Target="../media/image6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4" Type="http://schemas.openxmlformats.org/officeDocument/2006/relationships/image" Target="../media/image64.tiff"/><Relationship Id="rId5" Type="http://schemas.openxmlformats.org/officeDocument/2006/relationships/image" Target="../media/image65.tiff"/><Relationship Id="rId6" Type="http://schemas.openxmlformats.org/officeDocument/2006/relationships/image" Target="../media/image66.tiff"/><Relationship Id="rId7" Type="http://schemas.openxmlformats.org/officeDocument/2006/relationships/image" Target="../media/image67.tiff"/><Relationship Id="rId8" Type="http://schemas.openxmlformats.org/officeDocument/2006/relationships/image" Target="../media/image6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4" Type="http://schemas.openxmlformats.org/officeDocument/2006/relationships/image" Target="../media/image6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438231"/>
            <a:ext cx="9058594" cy="203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rgbClr val="EB0000"/>
                </a:solidFill>
                <a:latin typeface="Calibri"/>
                <a:cs typeface="Calibri"/>
              </a:rPr>
              <a:t>Entanglement Spectrum, Topological Entanglement Entropy and a Quantum Hammersley-Clifford Theorem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3375" y="2630219"/>
            <a:ext cx="8477250" cy="4064001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en-GB" sz="36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36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36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3600" dirty="0" err="1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endParaRPr lang="en-US" sz="3600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Microsoft Research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0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30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3000" dirty="0" smtClean="0">
                <a:latin typeface="Calibri"/>
                <a:cs typeface="Calibri"/>
              </a:rPr>
              <a:t>MIT 2016</a:t>
            </a:r>
            <a:endParaRPr lang="en-US" sz="30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900" dirty="0">
              <a:solidFill>
                <a:srgbClr val="000090"/>
              </a:solidFill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0889" y="3896692"/>
            <a:ext cx="563033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based on joint work with</a:t>
            </a:r>
          </a:p>
          <a:p>
            <a:pPr algn="ctr"/>
            <a:r>
              <a:rPr lang="en-US" sz="3000" dirty="0" err="1" smtClean="0">
                <a:solidFill>
                  <a:srgbClr val="002060"/>
                </a:solidFill>
              </a:rPr>
              <a:t>Kohtaro</a:t>
            </a:r>
            <a:r>
              <a:rPr lang="en-US" sz="3000" dirty="0" smtClean="0">
                <a:solidFill>
                  <a:srgbClr val="002060"/>
                </a:solidFill>
              </a:rPr>
              <a:t> Kato </a:t>
            </a:r>
          </a:p>
          <a:p>
            <a:pPr algn="ctr"/>
            <a:r>
              <a:rPr lang="en-US" sz="2300" dirty="0" smtClean="0"/>
              <a:t>University of Tokyo </a:t>
            </a:r>
          </a:p>
        </p:txBody>
      </p:sp>
    </p:spTree>
    <p:extLst>
      <p:ext uri="{BB962C8B-B14F-4D97-AF65-F5344CB8AC3E}">
        <p14:creationId xmlns:p14="http://schemas.microsoft.com/office/powerpoint/2010/main" val="20018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0" y="5075280"/>
            <a:ext cx="3136470" cy="1817965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0" y="1567883"/>
            <a:ext cx="3189111" cy="1728547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126999" y="1880361"/>
            <a:ext cx="30621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Strongly corr. systems</a:t>
            </a:r>
          </a:p>
          <a:p>
            <a:pPr algn="ctr"/>
            <a:r>
              <a:rPr lang="en-US" sz="2500" dirty="0" smtClean="0"/>
              <a:t>Topological order</a:t>
            </a:r>
          </a:p>
          <a:p>
            <a:pPr algn="ctr"/>
            <a:r>
              <a:rPr lang="en-US" sz="2500" dirty="0" smtClean="0"/>
              <a:t>Spin glasses </a:t>
            </a:r>
          </a:p>
          <a:p>
            <a:pPr algn="ctr"/>
            <a:endParaRPr lang="en-US" sz="2500" dirty="0" smtClean="0"/>
          </a:p>
          <a:p>
            <a:pPr algn="ctr"/>
            <a:endParaRPr lang="en-US" sz="25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-282223" y="5205402"/>
            <a:ext cx="3711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Thermalization</a:t>
            </a:r>
            <a:endParaRPr lang="en-US" sz="2500" dirty="0" smtClean="0"/>
          </a:p>
          <a:p>
            <a:pPr algn="ctr"/>
            <a:r>
              <a:rPr lang="en-US" sz="2500" dirty="0" err="1" smtClean="0"/>
              <a:t>Thermo@nano</a:t>
            </a:r>
            <a:r>
              <a:rPr lang="en-US" sz="2500" dirty="0" smtClean="0"/>
              <a:t> scale</a:t>
            </a:r>
          </a:p>
          <a:p>
            <a:pPr algn="ctr"/>
            <a:r>
              <a:rPr lang="en-US" sz="2500" dirty="0" smtClean="0"/>
              <a:t>Quantum-to-Classical Transition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289" y="1050018"/>
            <a:ext cx="354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Condensed Matter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8667" y="2260501"/>
            <a:ext cx="691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QIT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735" y="4557442"/>
            <a:ext cx="20348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</a:rPr>
              <a:t>StatMech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2853220" y="2370619"/>
            <a:ext cx="841119" cy="620886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2625776" y="2581592"/>
            <a:ext cx="1059918" cy="5465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2372968" y="3030765"/>
            <a:ext cx="1230120" cy="500943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>
            <a:off x="1864570" y="4273764"/>
            <a:ext cx="2046110" cy="497694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6200000" flipH="1">
            <a:off x="1791908" y="3551288"/>
            <a:ext cx="1786998" cy="3941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rot="5400000">
            <a:off x="2460997" y="5051870"/>
            <a:ext cx="911472" cy="358351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rot="5400000">
            <a:off x="1776155" y="4721572"/>
            <a:ext cx="2575720" cy="201358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2210294" y="4891404"/>
            <a:ext cx="1890885" cy="546527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QIT Connections </a:t>
            </a:r>
          </a:p>
        </p:txBody>
      </p:sp>
    </p:spTree>
    <p:extLst>
      <p:ext uri="{BB962C8B-B14F-4D97-AF65-F5344CB8AC3E}">
        <p14:creationId xmlns:p14="http://schemas.microsoft.com/office/powerpoint/2010/main" val="2883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0" y="5075280"/>
            <a:ext cx="3136470" cy="1817965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0" y="1567883"/>
            <a:ext cx="3189111" cy="1728547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07530" y="1566850"/>
            <a:ext cx="3136470" cy="1817965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126999" y="1880361"/>
            <a:ext cx="30621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Strongly corr. systems</a:t>
            </a:r>
          </a:p>
          <a:p>
            <a:pPr algn="ctr"/>
            <a:r>
              <a:rPr lang="en-US" sz="2500" dirty="0" smtClean="0"/>
              <a:t>Topological order</a:t>
            </a:r>
          </a:p>
          <a:p>
            <a:pPr algn="ctr"/>
            <a:r>
              <a:rPr lang="en-US" sz="2500" dirty="0" smtClean="0"/>
              <a:t>Spin glasses </a:t>
            </a:r>
          </a:p>
          <a:p>
            <a:pPr algn="ctr"/>
            <a:endParaRPr lang="en-US" sz="2500" dirty="0" smtClean="0"/>
          </a:p>
          <a:p>
            <a:pPr algn="ctr"/>
            <a:endParaRPr lang="en-US" sz="25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-282223" y="5205402"/>
            <a:ext cx="3711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Thermalization</a:t>
            </a:r>
            <a:endParaRPr lang="en-US" sz="2500" dirty="0" smtClean="0"/>
          </a:p>
          <a:p>
            <a:pPr algn="ctr"/>
            <a:r>
              <a:rPr lang="en-US" sz="2500" dirty="0" err="1" smtClean="0"/>
              <a:t>Thermo@nano</a:t>
            </a:r>
            <a:r>
              <a:rPr lang="en-US" sz="2500" dirty="0" smtClean="0"/>
              <a:t> scale</a:t>
            </a:r>
          </a:p>
          <a:p>
            <a:pPr algn="ctr"/>
            <a:r>
              <a:rPr lang="en-US" sz="2500" dirty="0" smtClean="0"/>
              <a:t>Quantum-to-Classical Transition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289" y="1050018"/>
            <a:ext cx="354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Condensed Matter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8667" y="2260501"/>
            <a:ext cx="691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QIT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735" y="4557442"/>
            <a:ext cx="20348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</a:rPr>
              <a:t>StatMech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2853220" y="2370619"/>
            <a:ext cx="841119" cy="620886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2625776" y="2581592"/>
            <a:ext cx="1059918" cy="5465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2372968" y="3030765"/>
            <a:ext cx="1230120" cy="500943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>
            <a:off x="1864570" y="4273764"/>
            <a:ext cx="2046110" cy="497694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>
            <a:off x="4890859" y="2999975"/>
            <a:ext cx="2029283" cy="550335"/>
          </a:xfrm>
          <a:prstGeom prst="curvedConnector3">
            <a:avLst>
              <a:gd name="adj1" fmla="val 88941"/>
            </a:avLst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5400000">
            <a:off x="4944908" y="3256427"/>
            <a:ext cx="2328370" cy="203126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5461000" y="2666176"/>
            <a:ext cx="977198" cy="435446"/>
          </a:xfrm>
          <a:prstGeom prst="curvedConnector3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flipV="1">
            <a:off x="5931820" y="2949222"/>
            <a:ext cx="869736" cy="566649"/>
          </a:xfrm>
          <a:prstGeom prst="curvedConnector3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6200000" flipH="1">
            <a:off x="1791908" y="3551288"/>
            <a:ext cx="1786998" cy="3941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rot="5400000">
            <a:off x="2460997" y="5051870"/>
            <a:ext cx="911472" cy="358351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rot="5400000">
            <a:off x="1776155" y="4721572"/>
            <a:ext cx="2575720" cy="201358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2210294" y="4891404"/>
            <a:ext cx="1890885" cy="546527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56780" y="1050018"/>
            <a:ext cx="1453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HEP/GR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81888" y="1949641"/>
            <a:ext cx="30621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Topolog</a:t>
            </a:r>
            <a:r>
              <a:rPr lang="en-US" sz="2500" dirty="0" smtClean="0"/>
              <a:t>. </a:t>
            </a:r>
            <a:r>
              <a:rPr lang="en-US" sz="2500" dirty="0"/>
              <a:t>q</a:t>
            </a:r>
            <a:r>
              <a:rPr lang="en-US" sz="2500" dirty="0" smtClean="0"/>
              <a:t>. field </a:t>
            </a:r>
            <a:r>
              <a:rPr lang="en-US" sz="2500" dirty="0" err="1" smtClean="0"/>
              <a:t>theo.</a:t>
            </a:r>
            <a:endParaRPr lang="en-US" sz="2500" dirty="0" smtClean="0"/>
          </a:p>
          <a:p>
            <a:pPr algn="ctr"/>
            <a:r>
              <a:rPr lang="en-US" sz="2500" dirty="0" smtClean="0"/>
              <a:t>Black hole </a:t>
            </a:r>
            <a:r>
              <a:rPr lang="en-US" sz="2500" dirty="0"/>
              <a:t>p</a:t>
            </a:r>
            <a:r>
              <a:rPr lang="en-US" sz="2500" dirty="0" smtClean="0"/>
              <a:t>hysics</a:t>
            </a:r>
          </a:p>
          <a:p>
            <a:pPr algn="ctr"/>
            <a:r>
              <a:rPr lang="en-US" sz="2500" dirty="0" smtClean="0"/>
              <a:t>Holography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QIT Connections </a:t>
            </a:r>
          </a:p>
        </p:txBody>
      </p:sp>
    </p:spTree>
    <p:extLst>
      <p:ext uri="{BB962C8B-B14F-4D97-AF65-F5344CB8AC3E}">
        <p14:creationId xmlns:p14="http://schemas.microsoft.com/office/powerpoint/2010/main" val="11905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5630332" y="5016700"/>
            <a:ext cx="3588026" cy="1865616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0" y="5075280"/>
            <a:ext cx="3136470" cy="1817965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0" y="1567883"/>
            <a:ext cx="3189111" cy="1728547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07530" y="1566850"/>
            <a:ext cx="3136470" cy="1817965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5931820" y="4866380"/>
            <a:ext cx="320702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dirty="0"/>
          </a:p>
          <a:p>
            <a:pPr algn="ctr"/>
            <a:r>
              <a:rPr lang="en-US" sz="2500" dirty="0" smtClean="0"/>
              <a:t>Ion traps, linear optics, optical lattices, </a:t>
            </a:r>
            <a:r>
              <a:rPr lang="en-US" sz="2500" dirty="0" err="1" smtClean="0"/>
              <a:t>cQED</a:t>
            </a:r>
            <a:r>
              <a:rPr lang="en-US" sz="2500" dirty="0" smtClean="0"/>
              <a:t>, </a:t>
            </a:r>
          </a:p>
          <a:p>
            <a:pPr algn="ctr"/>
            <a:r>
              <a:rPr lang="en-US" sz="2500" dirty="0" err="1"/>
              <a:t>s</a:t>
            </a:r>
            <a:r>
              <a:rPr lang="en-US" sz="2500" dirty="0" err="1" smtClean="0"/>
              <a:t>uperconduc</a:t>
            </a:r>
            <a:r>
              <a:rPr lang="en-US" sz="2500" dirty="0" smtClean="0"/>
              <a:t>. devices,</a:t>
            </a:r>
          </a:p>
          <a:p>
            <a:pPr algn="ctr"/>
            <a:r>
              <a:rPr lang="en-US" sz="2500" dirty="0"/>
              <a:t>m</a:t>
            </a:r>
            <a:r>
              <a:rPr lang="en-US" sz="2500" dirty="0" smtClean="0"/>
              <a:t>any more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1888" y="1949641"/>
            <a:ext cx="30621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Topolog</a:t>
            </a:r>
            <a:r>
              <a:rPr lang="en-US" sz="2500" dirty="0" smtClean="0"/>
              <a:t>. </a:t>
            </a:r>
            <a:r>
              <a:rPr lang="en-US" sz="2500" dirty="0"/>
              <a:t>q</a:t>
            </a:r>
            <a:r>
              <a:rPr lang="en-US" sz="2500" dirty="0" smtClean="0"/>
              <a:t>. field </a:t>
            </a:r>
            <a:r>
              <a:rPr lang="en-US" sz="2500" dirty="0" err="1" smtClean="0"/>
              <a:t>theo.</a:t>
            </a:r>
            <a:endParaRPr lang="en-US" sz="2500" dirty="0" smtClean="0"/>
          </a:p>
          <a:p>
            <a:pPr algn="ctr"/>
            <a:r>
              <a:rPr lang="en-US" sz="2500" dirty="0" smtClean="0"/>
              <a:t>Black hole </a:t>
            </a:r>
            <a:r>
              <a:rPr lang="en-US" sz="2500" dirty="0"/>
              <a:t>p</a:t>
            </a:r>
            <a:r>
              <a:rPr lang="en-US" sz="2500" dirty="0" smtClean="0"/>
              <a:t>hysics</a:t>
            </a:r>
          </a:p>
          <a:p>
            <a:pPr algn="ctr"/>
            <a:r>
              <a:rPr lang="en-US" sz="2500" dirty="0" smtClean="0"/>
              <a:t>Holography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999" y="1880361"/>
            <a:ext cx="30621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Strongly corr. systems</a:t>
            </a:r>
          </a:p>
          <a:p>
            <a:pPr algn="ctr"/>
            <a:r>
              <a:rPr lang="en-US" sz="2500" dirty="0" smtClean="0"/>
              <a:t>Topological order</a:t>
            </a:r>
          </a:p>
          <a:p>
            <a:pPr algn="ctr"/>
            <a:r>
              <a:rPr lang="en-US" sz="2500" dirty="0" smtClean="0"/>
              <a:t>Spin glasses </a:t>
            </a:r>
          </a:p>
          <a:p>
            <a:pPr algn="ctr"/>
            <a:endParaRPr lang="en-US" sz="2500" dirty="0" smtClean="0"/>
          </a:p>
          <a:p>
            <a:pPr algn="ctr"/>
            <a:endParaRPr lang="en-US" sz="25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-282223" y="5205402"/>
            <a:ext cx="3711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Thermalization</a:t>
            </a:r>
            <a:endParaRPr lang="en-US" sz="2500" dirty="0" smtClean="0"/>
          </a:p>
          <a:p>
            <a:pPr algn="ctr"/>
            <a:r>
              <a:rPr lang="en-US" sz="2500" dirty="0" err="1" smtClean="0"/>
              <a:t>Thermo@nano</a:t>
            </a:r>
            <a:r>
              <a:rPr lang="en-US" sz="2500" dirty="0" smtClean="0"/>
              <a:t> scale</a:t>
            </a:r>
          </a:p>
          <a:p>
            <a:pPr algn="ctr"/>
            <a:r>
              <a:rPr lang="en-US" sz="2500" dirty="0" smtClean="0"/>
              <a:t>Quantum-to-Classical Transition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6780" y="1050018"/>
            <a:ext cx="1453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HEP/GR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289" y="1050018"/>
            <a:ext cx="354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Condensed Matter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8667" y="2260501"/>
            <a:ext cx="691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QIT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735" y="4557442"/>
            <a:ext cx="20348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</a:rPr>
              <a:t>StatMech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4557" y="4522173"/>
            <a:ext cx="18203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</a:rPr>
              <a:t>Exper</a:t>
            </a:r>
            <a:r>
              <a:rPr lang="en-US" sz="2500" b="1" dirty="0" smtClean="0">
                <a:solidFill>
                  <a:srgbClr val="FF0000"/>
                </a:solidFill>
              </a:rPr>
              <a:t>. Phys.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2853220" y="2370619"/>
            <a:ext cx="841119" cy="620886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2625776" y="2581592"/>
            <a:ext cx="1059918" cy="5465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2372968" y="3030765"/>
            <a:ext cx="1230120" cy="500943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>
            <a:off x="1864570" y="4273764"/>
            <a:ext cx="2046110" cy="497694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>
            <a:off x="4890859" y="2999975"/>
            <a:ext cx="2029283" cy="550335"/>
          </a:xfrm>
          <a:prstGeom prst="curvedConnector3">
            <a:avLst>
              <a:gd name="adj1" fmla="val 88941"/>
            </a:avLst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5400000">
            <a:off x="4944908" y="3256427"/>
            <a:ext cx="2328370" cy="203126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5461000" y="2666176"/>
            <a:ext cx="977198" cy="435446"/>
          </a:xfrm>
          <a:prstGeom prst="curvedConnector3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flipV="1">
            <a:off x="5931820" y="2949222"/>
            <a:ext cx="869736" cy="566649"/>
          </a:xfrm>
          <a:prstGeom prst="curvedConnector3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6200000" flipH="1">
            <a:off x="1791908" y="3551288"/>
            <a:ext cx="1786998" cy="3941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rot="5400000">
            <a:off x="2460997" y="5051870"/>
            <a:ext cx="911472" cy="358351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16200000" flipH="1">
            <a:off x="4910312" y="3795534"/>
            <a:ext cx="2099734" cy="977198"/>
          </a:xfrm>
          <a:prstGeom prst="curvedConnector3">
            <a:avLst>
              <a:gd name="adj1" fmla="val 2957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/>
          <p:nvPr/>
        </p:nvCxnSpPr>
        <p:spPr>
          <a:xfrm rot="16200000" flipH="1">
            <a:off x="5555013" y="4085858"/>
            <a:ext cx="1388889" cy="85019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16200000" flipH="1">
            <a:off x="5335713" y="4219337"/>
            <a:ext cx="1537262" cy="434868"/>
          </a:xfrm>
          <a:prstGeom prst="curvedConnector3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/>
          <p:nvPr/>
        </p:nvCxnSpPr>
        <p:spPr>
          <a:xfrm>
            <a:off x="5630335" y="4289786"/>
            <a:ext cx="1171221" cy="74471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/>
          <p:nvPr/>
        </p:nvCxnSpPr>
        <p:spPr>
          <a:xfrm rot="16200000" flipH="1">
            <a:off x="5858767" y="4853513"/>
            <a:ext cx="430094" cy="273683"/>
          </a:xfrm>
          <a:prstGeom prst="curvedConnector3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rot="5400000">
            <a:off x="1776155" y="4721572"/>
            <a:ext cx="2575720" cy="201358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2210294" y="4891404"/>
            <a:ext cx="1890885" cy="546527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QIT Connections </a:t>
            </a:r>
          </a:p>
        </p:txBody>
      </p:sp>
    </p:spTree>
    <p:extLst>
      <p:ext uri="{BB962C8B-B14F-4D97-AF65-F5344CB8AC3E}">
        <p14:creationId xmlns:p14="http://schemas.microsoft.com/office/powerpoint/2010/main" val="11207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This Talk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887" y="1157198"/>
            <a:ext cx="85128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Goal: </a:t>
            </a:r>
            <a:r>
              <a:rPr lang="en-US" sz="2500" dirty="0" smtClean="0"/>
              <a:t>give one example of these emerging connections:</a:t>
            </a:r>
          </a:p>
          <a:p>
            <a:endParaRPr lang="en-US" sz="1500" dirty="0"/>
          </a:p>
          <a:p>
            <a:r>
              <a:rPr lang="en-US" sz="2500" dirty="0" smtClean="0"/>
              <a:t>           Study scaling of </a:t>
            </a:r>
            <a:r>
              <a:rPr lang="en-US" sz="2500" i="1" dirty="0" smtClean="0"/>
              <a:t>entanglement</a:t>
            </a:r>
            <a:r>
              <a:rPr lang="en-US" sz="2500" dirty="0" smtClean="0"/>
              <a:t> in some physical states</a:t>
            </a:r>
          </a:p>
          <a:p>
            <a:endParaRPr lang="en-US" sz="2500" dirty="0" smtClean="0"/>
          </a:p>
          <a:p>
            <a:endParaRPr lang="en-US" sz="1000" dirty="0" smtClean="0"/>
          </a:p>
          <a:p>
            <a:r>
              <a:rPr lang="en-US" sz="2500" dirty="0" smtClean="0"/>
              <a:t>      </a:t>
            </a:r>
          </a:p>
          <a:p>
            <a:endParaRPr lang="en-US" sz="2500" dirty="0"/>
          </a:p>
        </p:txBody>
      </p:sp>
      <p:sp>
        <p:nvSpPr>
          <p:cNvPr id="9" name="Oval 8"/>
          <p:cNvSpPr/>
          <p:nvPr/>
        </p:nvSpPr>
        <p:spPr>
          <a:xfrm>
            <a:off x="5599289" y="3430747"/>
            <a:ext cx="3413908" cy="18750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9764" y="3430747"/>
            <a:ext cx="3919089" cy="2008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1852" y="2885859"/>
            <a:ext cx="1665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QIT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0288" y="2885859"/>
            <a:ext cx="354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Condensed Matter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4315179" y="4217393"/>
            <a:ext cx="1047044" cy="285797"/>
          </a:xfrm>
          <a:prstGeom prst="left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99289" y="3654222"/>
            <a:ext cx="33866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Ground states</a:t>
            </a:r>
          </a:p>
          <a:p>
            <a:pPr algn="ctr"/>
            <a:r>
              <a:rPr lang="en-US" sz="2200" dirty="0" smtClean="0"/>
              <a:t>Area law</a:t>
            </a:r>
          </a:p>
          <a:p>
            <a:pPr algn="ctr"/>
            <a:r>
              <a:rPr lang="en-US" sz="2200" dirty="0" smtClean="0"/>
              <a:t>Entanglement Spectrum</a:t>
            </a:r>
            <a:endParaRPr lang="en-US" sz="2200" dirty="0"/>
          </a:p>
          <a:p>
            <a:pPr algn="ctr"/>
            <a:r>
              <a:rPr lang="en-US" sz="2200" dirty="0" smtClean="0"/>
              <a:t>Thermal States</a:t>
            </a:r>
          </a:p>
          <a:p>
            <a:r>
              <a:rPr lang="en-US" sz="2200" dirty="0" smtClean="0"/>
              <a:t>  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493887" y="3810488"/>
            <a:ext cx="3129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Relative Entropy</a:t>
            </a:r>
          </a:p>
          <a:p>
            <a:pPr algn="ctr"/>
            <a:r>
              <a:rPr lang="en-US" sz="2200" dirty="0" smtClean="0"/>
              <a:t>Strong Subadditivity</a:t>
            </a:r>
          </a:p>
          <a:p>
            <a:pPr algn="ctr"/>
            <a:r>
              <a:rPr lang="en-US" sz="2200" dirty="0" err="1" smtClean="0"/>
              <a:t>Fawzi</a:t>
            </a:r>
            <a:r>
              <a:rPr lang="en-US" sz="2200" dirty="0" smtClean="0"/>
              <a:t>-Renner Bound</a:t>
            </a:r>
          </a:p>
        </p:txBody>
      </p:sp>
    </p:spTree>
    <p:extLst>
      <p:ext uri="{BB962C8B-B14F-4D97-AF65-F5344CB8AC3E}">
        <p14:creationId xmlns:p14="http://schemas.microsoft.com/office/powerpoint/2010/main" val="6774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9" y="1398380"/>
            <a:ext cx="2704643" cy="1702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185" y="1715087"/>
            <a:ext cx="956642" cy="8519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1388538" y="192053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2417704" y="192053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X</a:t>
            </a:r>
            <a:r>
              <a:rPr lang="en-US" sz="2500" b="1" baseline="30000" dirty="0" err="1" smtClean="0"/>
              <a:t>c</a:t>
            </a:r>
            <a:endParaRPr lang="en-US" sz="2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73" y="882389"/>
            <a:ext cx="1213533" cy="419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828" y="2159061"/>
            <a:ext cx="4746216" cy="330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5828" y="1446493"/>
            <a:ext cx="5156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Area law assumption</a:t>
            </a:r>
            <a:r>
              <a:rPr lang="en-US" sz="2200" dirty="0" smtClean="0"/>
              <a:t>: For every region </a:t>
            </a:r>
            <a:r>
              <a:rPr lang="en-US" sz="2200" i="1" dirty="0" smtClean="0"/>
              <a:t>X</a:t>
            </a:r>
            <a:r>
              <a:rPr lang="en-US" sz="2200" dirty="0" smtClean="0"/>
              <a:t>,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27374" y="2528419"/>
            <a:ext cx="781562" cy="797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34678" y="3326296"/>
            <a:ext cx="238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Topological </a:t>
            </a:r>
          </a:p>
          <a:p>
            <a:pPr algn="ctr"/>
            <a:r>
              <a:rPr lang="en-US" dirty="0" smtClean="0"/>
              <a:t>entanglement entropy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938052" y="2567063"/>
            <a:ext cx="377371" cy="627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39339" y="3194996"/>
            <a:ext cx="238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</a:t>
            </a:r>
            <a:r>
              <a:rPr lang="en-US" smtClean="0"/>
              <a:t>orrelation length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9850" y="4362205"/>
            <a:ext cx="821171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Expected to hold in models with a correlation length. </a:t>
            </a:r>
          </a:p>
          <a:p>
            <a:r>
              <a:rPr lang="en-US" sz="2300" dirty="0" smtClean="0"/>
              <a:t>But not always true. </a:t>
            </a:r>
          </a:p>
          <a:p>
            <a:endParaRPr lang="en-US" sz="2500" dirty="0" smtClean="0"/>
          </a:p>
          <a:p>
            <a:r>
              <a:rPr lang="en-US" sz="2500" dirty="0" smtClean="0"/>
              <a:t>In this talk we consider this form of area law as an assumption</a:t>
            </a:r>
          </a:p>
          <a:p>
            <a:r>
              <a:rPr lang="en-US" sz="2500" dirty="0" smtClean="0"/>
              <a:t>and </a:t>
            </a:r>
            <a:r>
              <a:rPr lang="en-US" sz="2500" dirty="0" err="1" smtClean="0"/>
              <a:t>analyse</a:t>
            </a:r>
            <a:r>
              <a:rPr lang="en-US" sz="2500" dirty="0" smtClean="0"/>
              <a:t> what are its consequences.   </a:t>
            </a:r>
            <a:endParaRPr lang="en-US" sz="2500" dirty="0"/>
          </a:p>
        </p:txBody>
      </p:sp>
      <p:sp>
        <p:nvSpPr>
          <p:cNvPr id="19" name="Rectangle 18"/>
          <p:cNvSpPr/>
          <p:nvPr/>
        </p:nvSpPr>
        <p:spPr>
          <a:xfrm>
            <a:off x="446638" y="5343368"/>
            <a:ext cx="8224922" cy="1114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71292" y="3899160"/>
            <a:ext cx="409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>
                <a:solidFill>
                  <a:srgbClr val="002060"/>
                </a:solidFill>
              </a:rPr>
              <a:t>Kitaev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Preskill</a:t>
            </a:r>
            <a:r>
              <a:rPr lang="en-US" dirty="0">
                <a:solidFill>
                  <a:srgbClr val="002060"/>
                </a:solidFill>
              </a:rPr>
              <a:t> ‘05, Levin, Wen ‘05)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5406" y="-3983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1.01: Fidelity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00" y="2743001"/>
            <a:ext cx="79400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Given two quantum states their fidelity is given by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It tells how distinguishable they are by any quantum</a:t>
            </a:r>
          </a:p>
          <a:p>
            <a:r>
              <a:rPr lang="en-US" sz="2500" dirty="0" smtClean="0"/>
              <a:t>measurement </a:t>
            </a:r>
            <a:endParaRPr lang="en-US" sz="25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89590"/>
            <a:ext cx="5638800" cy="5461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71500" y="1599346"/>
            <a:ext cx="749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700" b="1" dirty="0" smtClean="0">
                <a:solidFill>
                  <a:srgbClr val="0070C0"/>
                </a:solidFill>
              </a:rPr>
              <a:t>… it’s a measure of distinguishability between two quantum states. </a:t>
            </a:r>
            <a:endParaRPr lang="en-US" sz="27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3366FF"/>
                </a:solidFill>
                <a:cs typeface="Calibri"/>
              </a:rPr>
              <a:t>Quantum Information 1.01: </a:t>
            </a:r>
            <a:r>
              <a:rPr lang="en-GB" sz="4800" b="1" dirty="0" smtClean="0">
                <a:solidFill>
                  <a:srgbClr val="3366FF"/>
                </a:solidFill>
                <a:cs typeface="Calibri"/>
              </a:rPr>
              <a:t>Relative Entropy</a:t>
            </a:r>
            <a:endParaRPr lang="en-GB" sz="4800" b="1" dirty="0">
              <a:solidFill>
                <a:srgbClr val="3366FF"/>
              </a:solidFill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1599346"/>
            <a:ext cx="749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700" b="1" dirty="0" smtClean="0">
                <a:solidFill>
                  <a:srgbClr val="0070C0"/>
                </a:solidFill>
              </a:rPr>
              <a:t>… it’s another measure of distinguishability between two quantum states. </a:t>
            </a:r>
            <a:endParaRPr lang="en-US" sz="27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780268"/>
            <a:ext cx="5568950" cy="412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2755900"/>
            <a:ext cx="749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Def:</a:t>
            </a:r>
          </a:p>
          <a:p>
            <a:endParaRPr lang="en-US" sz="2400" dirty="0"/>
          </a:p>
          <a:p>
            <a:r>
              <a:rPr lang="en-US" sz="2400" dirty="0" smtClean="0"/>
              <a:t>Gives optimal exponent for distinguishing the two states</a:t>
            </a:r>
          </a:p>
          <a:p>
            <a:r>
              <a:rPr lang="en-US" sz="2200" dirty="0" smtClean="0"/>
              <a:t>(in asymmetric hypothesis testing; Stein’s Lemma) </a:t>
            </a:r>
          </a:p>
          <a:p>
            <a:endParaRPr lang="en-US" sz="2200" dirty="0"/>
          </a:p>
          <a:p>
            <a:r>
              <a:rPr lang="en-US" sz="2200" dirty="0" err="1" smtClean="0">
                <a:solidFill>
                  <a:srgbClr val="002060"/>
                </a:solidFill>
              </a:rPr>
              <a:t>Pinsker’s</a:t>
            </a:r>
            <a:r>
              <a:rPr lang="en-US" sz="2200" dirty="0" smtClean="0">
                <a:solidFill>
                  <a:srgbClr val="002060"/>
                </a:solidFill>
              </a:rPr>
              <a:t> inequality: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669" y="4343100"/>
            <a:ext cx="4103757" cy="8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Conditional Mutual Information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020" y="3192749"/>
            <a:ext cx="7436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2060"/>
                </a:solidFill>
              </a:rPr>
              <a:t>S</a:t>
            </a:r>
            <a:r>
              <a:rPr lang="en-US" sz="2700" dirty="0" smtClean="0">
                <a:solidFill>
                  <a:srgbClr val="002060"/>
                </a:solidFill>
              </a:rPr>
              <a:t>trong sub-additivity</a:t>
            </a:r>
            <a:r>
              <a:rPr lang="en-US" sz="2700" dirty="0" smtClean="0"/>
              <a:t>:    </a:t>
            </a:r>
            <a:endParaRPr lang="en-US" sz="27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784" y="3269016"/>
            <a:ext cx="2741013" cy="4315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5608" y="1354272"/>
            <a:ext cx="4588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Given                ,</a:t>
            </a:r>
            <a:endParaRPr lang="en-US" sz="27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69" y="1489993"/>
            <a:ext cx="1066800" cy="31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8" y="2123235"/>
            <a:ext cx="8257407" cy="7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Conditional Mutual Information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020" y="3192749"/>
            <a:ext cx="7436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2060"/>
                </a:solidFill>
              </a:rPr>
              <a:t>S</a:t>
            </a:r>
            <a:r>
              <a:rPr lang="en-US" sz="2700" dirty="0" smtClean="0">
                <a:solidFill>
                  <a:srgbClr val="002060"/>
                </a:solidFill>
              </a:rPr>
              <a:t>trong sub-additivity</a:t>
            </a:r>
            <a:r>
              <a:rPr lang="en-US" sz="2700" dirty="0" smtClean="0"/>
              <a:t>:    </a:t>
            </a:r>
            <a:endParaRPr lang="en-US" sz="27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784" y="3269016"/>
            <a:ext cx="2741013" cy="4315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5608" y="1354272"/>
            <a:ext cx="4588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Given                ,</a:t>
            </a:r>
            <a:endParaRPr lang="en-US" sz="27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69" y="1489993"/>
            <a:ext cx="1066800" cy="31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8" y="2123235"/>
            <a:ext cx="8257407" cy="746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020" y="4023152"/>
            <a:ext cx="76946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002060"/>
                </a:solidFill>
              </a:rPr>
              <a:t>Fawzi</a:t>
            </a:r>
            <a:r>
              <a:rPr lang="en-US" sz="2700" dirty="0" smtClean="0">
                <a:solidFill>
                  <a:srgbClr val="002060"/>
                </a:solidFill>
              </a:rPr>
              <a:t>-Renner ‘14</a:t>
            </a:r>
            <a:r>
              <a:rPr lang="en-US" sz="2700" dirty="0" smtClean="0"/>
              <a:t>: </a:t>
            </a:r>
            <a:endParaRPr lang="en-US" sz="2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11" y="4630365"/>
            <a:ext cx="7655338" cy="7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Conditional Mutual Information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020" y="3192749"/>
            <a:ext cx="7436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2060"/>
                </a:solidFill>
              </a:rPr>
              <a:t>S</a:t>
            </a:r>
            <a:r>
              <a:rPr lang="en-US" sz="2700" dirty="0" smtClean="0">
                <a:solidFill>
                  <a:srgbClr val="002060"/>
                </a:solidFill>
              </a:rPr>
              <a:t>trong sub-additivity</a:t>
            </a:r>
            <a:r>
              <a:rPr lang="en-US" sz="2700" dirty="0" smtClean="0"/>
              <a:t>:    </a:t>
            </a:r>
            <a:endParaRPr lang="en-US" sz="27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784" y="3269016"/>
            <a:ext cx="2741013" cy="4315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5608" y="1354272"/>
            <a:ext cx="4588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Given                ,</a:t>
            </a:r>
            <a:endParaRPr lang="en-US" sz="27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69" y="1489993"/>
            <a:ext cx="1066800" cy="31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8" y="2123235"/>
            <a:ext cx="8257407" cy="746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184" y="4107820"/>
            <a:ext cx="826326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(</a:t>
            </a:r>
            <a:r>
              <a:rPr lang="en-US" sz="2200" dirty="0" err="1" smtClean="0">
                <a:solidFill>
                  <a:srgbClr val="002060"/>
                </a:solidFill>
              </a:rPr>
              <a:t>Fawzi</a:t>
            </a:r>
            <a:r>
              <a:rPr lang="en-US" sz="2200" dirty="0" smtClean="0">
                <a:solidFill>
                  <a:srgbClr val="002060"/>
                </a:solidFill>
              </a:rPr>
              <a:t>-Renner ‘14) </a:t>
            </a:r>
            <a:r>
              <a:rPr lang="en-US" sz="2700" dirty="0" smtClean="0"/>
              <a:t>If                                     , there is a channel</a:t>
            </a:r>
          </a:p>
          <a:p>
            <a:endParaRPr lang="en-US" sz="1000" dirty="0" smtClean="0"/>
          </a:p>
          <a:p>
            <a:r>
              <a:rPr lang="en-US" sz="2700" dirty="0"/>
              <a:t> </a:t>
            </a:r>
            <a:r>
              <a:rPr lang="en-US" sz="2700" dirty="0" smtClean="0"/>
              <a:t>                             </a:t>
            </a:r>
            <a:r>
              <a:rPr lang="en-US" sz="2700" dirty="0" err="1" smtClean="0"/>
              <a:t>s.t.</a:t>
            </a:r>
            <a:r>
              <a:rPr lang="en-US" sz="2700" dirty="0" smtClean="0"/>
              <a:t>   </a:t>
            </a:r>
          </a:p>
          <a:p>
            <a:r>
              <a:rPr lang="en-US" sz="2700" dirty="0" smtClean="0"/>
              <a:t>   </a:t>
            </a:r>
            <a:endParaRPr lang="en-US" sz="27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414" y="4169695"/>
            <a:ext cx="2716823" cy="429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77" y="4748721"/>
            <a:ext cx="2214161" cy="3065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3184" y="4007018"/>
            <a:ext cx="8630798" cy="13805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9764" y="5600536"/>
            <a:ext cx="8630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Can reconstruct the state ABC from reduction on AB by acting on B only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120" y="4697305"/>
            <a:ext cx="5671039" cy="4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17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2891" y="-11849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b="1" dirty="0" smtClean="0">
                <a:solidFill>
                  <a:srgbClr val="3366FF"/>
                </a:solidFill>
                <a:latin typeface="Calibri"/>
                <a:cs typeface="Calibri"/>
              </a:rPr>
              <a:t>Consequence of Area Law: </a:t>
            </a:r>
          </a:p>
          <a:p>
            <a:r>
              <a:rPr lang="en-GB" sz="3800" b="1" dirty="0" smtClean="0">
                <a:solidFill>
                  <a:srgbClr val="3366FF"/>
                </a:solidFill>
                <a:latin typeface="Calibri"/>
                <a:cs typeface="Calibri"/>
              </a:rPr>
              <a:t>State Reconstruction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1409" y="1398380"/>
            <a:ext cx="2704643" cy="1702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71640" y="1683029"/>
            <a:ext cx="1541898" cy="11129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05708" y="2004646"/>
            <a:ext cx="650630" cy="47478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2867" y="2000964"/>
            <a:ext cx="650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A</a:t>
            </a:r>
            <a:endParaRPr lang="en-US" sz="2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91507" y="1914965"/>
            <a:ext cx="650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50697" y="1827757"/>
            <a:ext cx="650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C</a:t>
            </a:r>
            <a:endParaRPr lang="en-US" sz="25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828" y="2159061"/>
            <a:ext cx="4746216" cy="3307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35828" y="1446493"/>
            <a:ext cx="5156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Area law assumption</a:t>
            </a:r>
            <a:r>
              <a:rPr lang="en-US" sz="2200" dirty="0" smtClean="0"/>
              <a:t>: For every region </a:t>
            </a:r>
            <a:r>
              <a:rPr lang="en-US" sz="2200" i="1" dirty="0" smtClean="0"/>
              <a:t>X</a:t>
            </a:r>
            <a:r>
              <a:rPr lang="en-US" sz="2200" dirty="0" smtClean="0"/>
              <a:t>,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327374" y="2528419"/>
            <a:ext cx="781562" cy="797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34678" y="3326296"/>
            <a:ext cx="238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Topological </a:t>
            </a:r>
          </a:p>
          <a:p>
            <a:pPr algn="ctr"/>
            <a:r>
              <a:rPr lang="en-US" dirty="0" smtClean="0"/>
              <a:t>entanglement entropy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938052" y="2567063"/>
            <a:ext cx="377371" cy="627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39339" y="3194996"/>
            <a:ext cx="238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</a:t>
            </a:r>
            <a:r>
              <a:rPr lang="en-US" smtClean="0"/>
              <a:t>orrelation length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61409" y="3588802"/>
            <a:ext cx="2704643" cy="1702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62257" y="3923870"/>
            <a:ext cx="457200" cy="11129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11627" y="4245487"/>
            <a:ext cx="650630" cy="47478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248786" y="4241805"/>
            <a:ext cx="650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/>
              <a:t>A</a:t>
            </a:r>
            <a:endParaRPr lang="en-US" sz="2500" b="1"/>
          </a:p>
        </p:txBody>
      </p:sp>
      <p:sp>
        <p:nvSpPr>
          <p:cNvPr id="44" name="TextBox 43"/>
          <p:cNvSpPr txBox="1"/>
          <p:nvPr/>
        </p:nvSpPr>
        <p:spPr>
          <a:xfrm>
            <a:off x="1797426" y="4155806"/>
            <a:ext cx="650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9457" y="4155806"/>
            <a:ext cx="455799" cy="70375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293084" y="4232599"/>
            <a:ext cx="650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C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2545" y="4166858"/>
            <a:ext cx="47382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 every ABC with trivial topology:</a:t>
            </a:r>
            <a:endParaRPr lang="en-US" sz="2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682" y="4868865"/>
            <a:ext cx="4058529" cy="4266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3626" y="2462131"/>
            <a:ext cx="50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l</a:t>
            </a:r>
            <a:endParaRPr lang="en-US" sz="2000" b="1" i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42867" y="2489777"/>
            <a:ext cx="0" cy="30617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1020" y="5779224"/>
            <a:ext cx="820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</a:rPr>
              <a:t>Kitaev</a:t>
            </a:r>
            <a:r>
              <a:rPr lang="en-US" sz="2000" dirty="0" smtClean="0">
                <a:solidFill>
                  <a:srgbClr val="002060"/>
                </a:solidFill>
              </a:rPr>
              <a:t> ‘12)              </a:t>
            </a:r>
            <a:r>
              <a:rPr lang="en-US" sz="2000" dirty="0" smtClean="0"/>
              <a:t>implies the state can be created by short-depth circuit </a:t>
            </a:r>
            <a:endParaRPr lang="en-US" sz="22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(Kim </a:t>
            </a:r>
            <a:r>
              <a:rPr lang="en-US" sz="2000" dirty="0">
                <a:solidFill>
                  <a:srgbClr val="002060"/>
                </a:solidFill>
              </a:rPr>
              <a:t>‘14) </a:t>
            </a:r>
            <a:r>
              <a:rPr lang="en-US" sz="2200" dirty="0"/>
              <a:t>Implies the state can be constructed from local </a:t>
            </a:r>
            <a:r>
              <a:rPr lang="en-US" sz="2200" dirty="0" smtClean="0"/>
              <a:t>parts</a:t>
            </a:r>
            <a:endParaRPr lang="en-US" sz="22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867" y="5882108"/>
            <a:ext cx="661182" cy="25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Topological Entanglement Entropy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031" y="2180527"/>
            <a:ext cx="4746216" cy="330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16031" y="1464136"/>
            <a:ext cx="5156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Area law assumption</a:t>
            </a:r>
            <a:r>
              <a:rPr lang="en-US" sz="2200" dirty="0" smtClean="0"/>
              <a:t>: For every region </a:t>
            </a:r>
            <a:r>
              <a:rPr lang="en-US" sz="2200" i="1" dirty="0" smtClean="0"/>
              <a:t>X</a:t>
            </a:r>
            <a:r>
              <a:rPr lang="en-US" sz="2200" dirty="0" smtClean="0"/>
              <a:t>,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79405" y="2542799"/>
            <a:ext cx="509734" cy="572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3947" y="3056496"/>
            <a:ext cx="238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Topological </a:t>
            </a:r>
          </a:p>
          <a:p>
            <a:pPr algn="ctr"/>
            <a:r>
              <a:rPr lang="en-US" dirty="0" smtClean="0"/>
              <a:t>entanglement entropy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988806" y="2578776"/>
            <a:ext cx="377371" cy="627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39339" y="3194996"/>
            <a:ext cx="238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</a:t>
            </a:r>
            <a:r>
              <a:rPr lang="en-US" smtClean="0"/>
              <a:t>orrelation length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8198" y="1366912"/>
            <a:ext cx="3671888" cy="24003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7973" y="1683619"/>
            <a:ext cx="2913222" cy="4000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3451" y="3050457"/>
            <a:ext cx="2897744" cy="4000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255049" y="2297785"/>
            <a:ext cx="981072" cy="52427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2598732" y="2289606"/>
            <a:ext cx="981072" cy="58385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flipH="1">
            <a:off x="572150" y="2328536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2919759" y="2307433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B</a:t>
            </a:r>
            <a:endParaRPr lang="en-US" sz="2500" b="1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1819240" y="1645117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A</a:t>
            </a:r>
            <a:endParaRPr lang="en-US" sz="2500" b="1" dirty="0"/>
          </a:p>
        </p:txBody>
      </p:sp>
      <p:sp>
        <p:nvSpPr>
          <p:cNvPr id="26" name="TextBox 25"/>
          <p:cNvSpPr txBox="1"/>
          <p:nvPr/>
        </p:nvSpPr>
        <p:spPr>
          <a:xfrm flipH="1">
            <a:off x="1801359" y="3016415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98" y="3958336"/>
            <a:ext cx="51941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2060"/>
                </a:solidFill>
              </a:rPr>
              <a:t>Conditional Mutual Information:</a:t>
            </a:r>
          </a:p>
          <a:p>
            <a:endParaRPr lang="en-US" sz="2300" dirty="0" smtClean="0">
              <a:solidFill>
                <a:srgbClr val="002060"/>
              </a:solidFill>
            </a:endParaRPr>
          </a:p>
          <a:p>
            <a:endParaRPr lang="en-US" sz="2300" dirty="0">
              <a:solidFill>
                <a:srgbClr val="002060"/>
              </a:solidFill>
            </a:endParaRP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2300" dirty="0" smtClean="0">
                <a:solidFill>
                  <a:srgbClr val="002060"/>
                </a:solidFill>
              </a:rPr>
              <a:t>Assuming area law holds: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64" y="4460257"/>
            <a:ext cx="7914448" cy="370677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484243" y="3050457"/>
            <a:ext cx="0" cy="4000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53441" y="3035038"/>
            <a:ext cx="35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l</a:t>
            </a:r>
            <a:endParaRPr lang="en-US" sz="2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51720" y="960999"/>
            <a:ext cx="409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>
                <a:solidFill>
                  <a:srgbClr val="002060"/>
                </a:solidFill>
              </a:rPr>
              <a:t>Kitaev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Preskill</a:t>
            </a:r>
            <a:r>
              <a:rPr lang="en-US" dirty="0">
                <a:solidFill>
                  <a:srgbClr val="002060"/>
                </a:solidFill>
              </a:rPr>
              <a:t> ‘05, Levin, Wen ‘05)</a:t>
            </a:r>
          </a:p>
          <a:p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77" y="5751680"/>
            <a:ext cx="4370368" cy="3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Spectrum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9" y="1398380"/>
            <a:ext cx="2704643" cy="1702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185" y="1715087"/>
            <a:ext cx="956642" cy="8519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1388538" y="192053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X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644" y="1429961"/>
            <a:ext cx="946053" cy="3889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77968" y="1414924"/>
            <a:ext cx="479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: eigenvalues of reduced density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matrix on 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7644" y="2331568"/>
            <a:ext cx="435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Also known as Schmidt eigenvalues</a:t>
            </a:r>
          </a:p>
          <a:p>
            <a:endParaRPr lang="en-US" sz="1000" dirty="0"/>
          </a:p>
          <a:p>
            <a:r>
              <a:rPr lang="en-US" sz="2200" dirty="0" smtClean="0"/>
              <a:t>of the state  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2417704" y="192053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X</a:t>
            </a:r>
            <a:r>
              <a:rPr lang="en-US" sz="2500" b="1" baseline="30000" dirty="0" err="1" smtClean="0"/>
              <a:t>c</a:t>
            </a:r>
            <a:endParaRPr lang="en-US" sz="25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635" y="2797502"/>
            <a:ext cx="1213533" cy="419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73" y="882389"/>
            <a:ext cx="1213533" cy="4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Spectrum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9" y="1398380"/>
            <a:ext cx="2704643" cy="1702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185" y="1715087"/>
            <a:ext cx="956642" cy="8519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1388538" y="192053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X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644" y="1429961"/>
            <a:ext cx="946053" cy="3889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77968" y="1414924"/>
            <a:ext cx="479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: eigenvalues of reduced density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matrix on 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7644" y="2331568"/>
            <a:ext cx="435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Also known as Schmidt eigenvalues</a:t>
            </a:r>
          </a:p>
          <a:p>
            <a:endParaRPr lang="en-US" sz="1000" dirty="0"/>
          </a:p>
          <a:p>
            <a:r>
              <a:rPr lang="en-US" sz="2200" dirty="0" smtClean="0"/>
              <a:t>of the state  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2417704" y="192053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X</a:t>
            </a:r>
            <a:r>
              <a:rPr lang="en-US" sz="2500" b="1" baseline="30000" dirty="0" err="1" smtClean="0"/>
              <a:t>c</a:t>
            </a:r>
            <a:endParaRPr lang="en-US" sz="25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635" y="2797502"/>
            <a:ext cx="1213533" cy="419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73" y="882389"/>
            <a:ext cx="1213533" cy="4196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4283" y="3272812"/>
            <a:ext cx="71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(Haldane, Li </a:t>
            </a:r>
            <a:r>
              <a:rPr lang="uk-UA" dirty="0" smtClean="0">
                <a:solidFill>
                  <a:srgbClr val="002060"/>
                </a:solidFill>
              </a:rPr>
              <a:t>’</a:t>
            </a:r>
            <a:r>
              <a:rPr lang="en-US" dirty="0" smtClean="0">
                <a:solidFill>
                  <a:srgbClr val="002060"/>
                </a:solidFill>
              </a:rPr>
              <a:t>08, </a:t>
            </a:r>
            <a:r>
              <a:rPr lang="is-IS" dirty="0" smtClean="0">
                <a:solidFill>
                  <a:srgbClr val="002060"/>
                </a:solidFill>
              </a:rPr>
              <a:t>….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92" y="3625397"/>
            <a:ext cx="735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FQHE, entanglement spectrum matches the low energies of a CFT acting on the boundary of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Spectrum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9" y="1398380"/>
            <a:ext cx="2704643" cy="1702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185" y="1715087"/>
            <a:ext cx="956642" cy="8519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1388538" y="192053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X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644" y="1429961"/>
            <a:ext cx="946053" cy="3889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77968" y="1414924"/>
            <a:ext cx="479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: eigenvalues of reduced density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matrix on 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7644" y="2331568"/>
            <a:ext cx="435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Also known as Schmidt eigenvalues</a:t>
            </a:r>
          </a:p>
          <a:p>
            <a:endParaRPr lang="en-US" sz="1000" dirty="0"/>
          </a:p>
          <a:p>
            <a:r>
              <a:rPr lang="en-US" sz="2200" dirty="0" smtClean="0"/>
              <a:t>of the state  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2417704" y="192053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X</a:t>
            </a:r>
            <a:r>
              <a:rPr lang="en-US" sz="2500" b="1" baseline="30000" dirty="0" err="1" smtClean="0"/>
              <a:t>c</a:t>
            </a:r>
            <a:endParaRPr lang="en-US" sz="25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635" y="2797502"/>
            <a:ext cx="1213533" cy="419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73" y="882389"/>
            <a:ext cx="1213533" cy="4196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4283" y="3272812"/>
            <a:ext cx="71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(Haldane, Li </a:t>
            </a:r>
            <a:r>
              <a:rPr lang="uk-UA" dirty="0" smtClean="0">
                <a:solidFill>
                  <a:srgbClr val="002060"/>
                </a:solidFill>
              </a:rPr>
              <a:t>’</a:t>
            </a:r>
            <a:r>
              <a:rPr lang="en-US" dirty="0" smtClean="0">
                <a:solidFill>
                  <a:srgbClr val="002060"/>
                </a:solidFill>
              </a:rPr>
              <a:t>08, </a:t>
            </a:r>
            <a:r>
              <a:rPr lang="is-IS" dirty="0" smtClean="0">
                <a:solidFill>
                  <a:srgbClr val="002060"/>
                </a:solidFill>
              </a:rPr>
              <a:t>….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92" y="3625397"/>
            <a:ext cx="735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FQHE, entanglement spectrum matches the low energies of a CFT acting on the boundary of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4283" y="4301721"/>
            <a:ext cx="71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Cirac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Poiblanc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Schuch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Verstraete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’</a:t>
            </a:r>
            <a:r>
              <a:rPr lang="en-US" dirty="0" smtClean="0">
                <a:solidFill>
                  <a:srgbClr val="002060"/>
                </a:solidFill>
              </a:rPr>
              <a:t>11, </a:t>
            </a:r>
            <a:r>
              <a:rPr lang="is-IS" dirty="0" smtClean="0">
                <a:solidFill>
                  <a:srgbClr val="002060"/>
                </a:solidFill>
              </a:rPr>
              <a:t>….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491" y="4654306"/>
            <a:ext cx="80013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Numerical studies with PEPS. </a:t>
            </a:r>
          </a:p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dirty="0" smtClean="0"/>
              <a:t>For </a:t>
            </a:r>
            <a:r>
              <a:rPr lang="en-US" i="1" dirty="0" smtClean="0"/>
              <a:t>topologically trivial </a:t>
            </a:r>
            <a:r>
              <a:rPr lang="en-US" dirty="0" smtClean="0"/>
              <a:t>systems (AKLT, Heisenberg models): </a:t>
            </a:r>
          </a:p>
          <a:p>
            <a:r>
              <a:rPr lang="en-US" dirty="0" smtClean="0"/>
              <a:t>entanglement spectrum matches the energies of a </a:t>
            </a:r>
            <a:r>
              <a:rPr lang="en-US" i="1" dirty="0" smtClean="0"/>
              <a:t>local Hamiltonian </a:t>
            </a:r>
            <a:r>
              <a:rPr lang="en-US" dirty="0" smtClean="0"/>
              <a:t>on boundary</a:t>
            </a:r>
          </a:p>
          <a:p>
            <a:endParaRPr lang="en-US" sz="1000" dirty="0" smtClean="0"/>
          </a:p>
          <a:p>
            <a:r>
              <a:rPr lang="en-US" dirty="0" smtClean="0"/>
              <a:t>For </a:t>
            </a:r>
            <a:r>
              <a:rPr lang="en-US" i="1" dirty="0" smtClean="0"/>
              <a:t>topological</a:t>
            </a:r>
            <a:r>
              <a:rPr lang="en-US" dirty="0" smtClean="0"/>
              <a:t> systems (</a:t>
            </a:r>
            <a:r>
              <a:rPr lang="en-US" dirty="0" err="1" smtClean="0"/>
              <a:t>Toric</a:t>
            </a:r>
            <a:r>
              <a:rPr lang="en-US" dirty="0" smtClean="0"/>
              <a:t> code): needs </a:t>
            </a:r>
            <a:r>
              <a:rPr lang="en-US" i="1" dirty="0" smtClean="0"/>
              <a:t>non-local </a:t>
            </a:r>
            <a:r>
              <a:rPr lang="en-US" dirty="0" smtClean="0"/>
              <a:t>Hamiltonian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Spectrum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9" y="1398380"/>
            <a:ext cx="2704643" cy="1702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185" y="1715087"/>
            <a:ext cx="956642" cy="8519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1388538" y="192053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X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644" y="1429961"/>
            <a:ext cx="946053" cy="3889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77968" y="1414924"/>
            <a:ext cx="479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: eigenvalues of reduced density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matrix on 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7644" y="2331568"/>
            <a:ext cx="435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Also known as Schmidt eigenvalues</a:t>
            </a:r>
          </a:p>
          <a:p>
            <a:endParaRPr lang="en-US" sz="1000" dirty="0"/>
          </a:p>
          <a:p>
            <a:r>
              <a:rPr lang="en-US" sz="2200" dirty="0" smtClean="0"/>
              <a:t>of the state  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2417704" y="192053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X</a:t>
            </a:r>
            <a:r>
              <a:rPr lang="en-US" sz="2500" b="1" baseline="30000" dirty="0" err="1" smtClean="0"/>
              <a:t>c</a:t>
            </a:r>
            <a:endParaRPr lang="en-US" sz="25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635" y="2797502"/>
            <a:ext cx="1213533" cy="419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73" y="882389"/>
            <a:ext cx="1213533" cy="4196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4283" y="3272812"/>
            <a:ext cx="71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(Haldane, Li </a:t>
            </a:r>
            <a:r>
              <a:rPr lang="uk-UA" dirty="0" smtClean="0">
                <a:solidFill>
                  <a:srgbClr val="002060"/>
                </a:solidFill>
              </a:rPr>
              <a:t>’</a:t>
            </a:r>
            <a:r>
              <a:rPr lang="en-US" dirty="0" smtClean="0">
                <a:solidFill>
                  <a:srgbClr val="002060"/>
                </a:solidFill>
              </a:rPr>
              <a:t>08, </a:t>
            </a:r>
            <a:r>
              <a:rPr lang="is-IS" dirty="0" smtClean="0">
                <a:solidFill>
                  <a:srgbClr val="002060"/>
                </a:solidFill>
              </a:rPr>
              <a:t>….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92" y="3625397"/>
            <a:ext cx="735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FQHE, entanglement spectrum matches the low energies of a CFT acting on the boundary of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4283" y="4301721"/>
            <a:ext cx="71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Cirac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Poiblanc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Schuch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Verstraete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’</a:t>
            </a:r>
            <a:r>
              <a:rPr lang="en-US" dirty="0" smtClean="0">
                <a:solidFill>
                  <a:srgbClr val="002060"/>
                </a:solidFill>
              </a:rPr>
              <a:t>11, </a:t>
            </a:r>
            <a:r>
              <a:rPr lang="is-IS" dirty="0" smtClean="0">
                <a:solidFill>
                  <a:srgbClr val="002060"/>
                </a:solidFill>
              </a:rPr>
              <a:t>….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491" y="4654306"/>
            <a:ext cx="80013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Numerical studies with PEPS. </a:t>
            </a:r>
          </a:p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dirty="0" smtClean="0"/>
              <a:t>For </a:t>
            </a:r>
            <a:r>
              <a:rPr lang="en-US" i="1" dirty="0" smtClean="0"/>
              <a:t>topologically trivial </a:t>
            </a:r>
            <a:r>
              <a:rPr lang="en-US" dirty="0" smtClean="0"/>
              <a:t>systems (AKLT, Heisenberg models): </a:t>
            </a:r>
          </a:p>
          <a:p>
            <a:r>
              <a:rPr lang="en-US" dirty="0" smtClean="0"/>
              <a:t>entanglement spectrum matches the energies of a </a:t>
            </a:r>
            <a:r>
              <a:rPr lang="en-US" i="1" dirty="0" smtClean="0"/>
              <a:t>local Hamiltonian </a:t>
            </a:r>
            <a:r>
              <a:rPr lang="en-US" dirty="0" smtClean="0"/>
              <a:t>on boundary</a:t>
            </a:r>
          </a:p>
          <a:p>
            <a:endParaRPr lang="en-US" sz="1000" dirty="0" smtClean="0"/>
          </a:p>
          <a:p>
            <a:r>
              <a:rPr lang="en-US" dirty="0" smtClean="0"/>
              <a:t>For </a:t>
            </a:r>
            <a:r>
              <a:rPr lang="en-US" i="1" dirty="0" smtClean="0"/>
              <a:t>topological </a:t>
            </a:r>
            <a:r>
              <a:rPr lang="en-US" dirty="0" smtClean="0"/>
              <a:t>systems (</a:t>
            </a:r>
            <a:r>
              <a:rPr lang="en-US" dirty="0" err="1" smtClean="0"/>
              <a:t>Toric</a:t>
            </a:r>
            <a:r>
              <a:rPr lang="en-US" dirty="0" smtClean="0"/>
              <a:t> code): needs </a:t>
            </a:r>
            <a:r>
              <a:rPr lang="en-US" i="1" dirty="0" smtClean="0"/>
              <a:t>non-local </a:t>
            </a:r>
            <a:r>
              <a:rPr lang="en-US" dirty="0" smtClean="0"/>
              <a:t>Hamiltonian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5047" y="6306462"/>
            <a:ext cx="88480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How general are these findings? Can we make them more precise?</a:t>
            </a:r>
            <a:endParaRPr lang="en-US" sz="2500" dirty="0"/>
          </a:p>
        </p:txBody>
      </p:sp>
      <p:sp>
        <p:nvSpPr>
          <p:cNvPr id="25" name="Rectangle 24"/>
          <p:cNvSpPr/>
          <p:nvPr/>
        </p:nvSpPr>
        <p:spPr>
          <a:xfrm>
            <a:off x="295973" y="6299896"/>
            <a:ext cx="8695627" cy="4542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703" y="1508614"/>
            <a:ext cx="84880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</a:rPr>
              <a:t>thm</a:t>
            </a:r>
            <a:r>
              <a:rPr lang="en-US" sz="2500" b="1" dirty="0" smtClean="0">
                <a:solidFill>
                  <a:srgbClr val="002060"/>
                </a:solidFill>
              </a:rPr>
              <a:t> 1</a:t>
            </a:r>
            <a:r>
              <a:rPr lang="en-US" sz="2500" dirty="0" smtClean="0"/>
              <a:t> Suppose          satisfies the area law assumption. Then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                              </a:t>
            </a:r>
            <a:endParaRPr lang="en-US" sz="2500" dirty="0"/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Result 1: Boundary State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61" y="2345241"/>
            <a:ext cx="7493000" cy="1084514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887775" y="4207841"/>
            <a:ext cx="3671888" cy="24003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257550" y="4524548"/>
            <a:ext cx="2913222" cy="4000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73028" y="5891386"/>
            <a:ext cx="2897744" cy="4000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5400000">
            <a:off x="3044626" y="5138714"/>
            <a:ext cx="981072" cy="52427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5400000">
            <a:off x="5388309" y="5130535"/>
            <a:ext cx="981072" cy="58385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flipH="1">
            <a:off x="3361727" y="5169465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</a:p>
        </p:txBody>
      </p:sp>
      <p:sp>
        <p:nvSpPr>
          <p:cNvPr id="61" name="TextBox 60"/>
          <p:cNvSpPr txBox="1"/>
          <p:nvPr/>
        </p:nvSpPr>
        <p:spPr>
          <a:xfrm flipH="1">
            <a:off x="5709336" y="5148362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B</a:t>
            </a:r>
            <a:endParaRPr lang="en-US" sz="2500" b="1" dirty="0"/>
          </a:p>
        </p:txBody>
      </p:sp>
      <p:sp>
        <p:nvSpPr>
          <p:cNvPr id="62" name="TextBox 61"/>
          <p:cNvSpPr txBox="1"/>
          <p:nvPr/>
        </p:nvSpPr>
        <p:spPr>
          <a:xfrm flipH="1">
            <a:off x="4608817" y="4486046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A</a:t>
            </a:r>
            <a:endParaRPr lang="en-US" sz="2500" b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4590936" y="585734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42591" y="1424390"/>
            <a:ext cx="8296689" cy="21535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662" y="1549000"/>
            <a:ext cx="458226" cy="4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81573" y="5066158"/>
            <a:ext cx="3671888" cy="1755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199" y="1508614"/>
            <a:ext cx="84880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</a:rPr>
              <a:t>thm</a:t>
            </a:r>
            <a:r>
              <a:rPr lang="en-US" sz="2500" b="1" dirty="0" smtClean="0">
                <a:solidFill>
                  <a:srgbClr val="002060"/>
                </a:solidFill>
              </a:rPr>
              <a:t> 1</a:t>
            </a:r>
            <a:r>
              <a:rPr lang="en-US" sz="2500" dirty="0" smtClean="0"/>
              <a:t> Suppose          satisfies the area law assumption. Then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Suppose               . Then there is a local                                       </a:t>
            </a:r>
            <a:r>
              <a:rPr lang="en-US" sz="2500" dirty="0" err="1" smtClean="0"/>
              <a:t>s.t.</a:t>
            </a:r>
            <a:r>
              <a:rPr lang="en-US" sz="2500" dirty="0" smtClean="0"/>
              <a:t>                              </a:t>
            </a:r>
          </a:p>
          <a:p>
            <a:r>
              <a:rPr lang="en-US" sz="2500" dirty="0" smtClean="0"/>
              <a:t>   </a:t>
            </a:r>
            <a:endParaRPr lang="en-US" sz="2500" dirty="0"/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Result 1: Boundary State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61" y="2345241"/>
            <a:ext cx="7493000" cy="1084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55" y="3874705"/>
            <a:ext cx="896211" cy="3479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49595" y="5242585"/>
            <a:ext cx="2913222" cy="4000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68645" y="6265693"/>
            <a:ext cx="2897744" cy="4000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3171986" y="5732078"/>
            <a:ext cx="630271" cy="43695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265070" y="5628349"/>
            <a:ext cx="436960" cy="7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68641" y="6265692"/>
            <a:ext cx="4452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16894" y="5253287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192872" y="5253287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92440" y="5246064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56787" y="5235258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rot="5400000">
            <a:off x="5548521" y="5669437"/>
            <a:ext cx="651881" cy="58385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573095" y="5628349"/>
            <a:ext cx="587364" cy="7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576667" y="6287305"/>
            <a:ext cx="589722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945937" y="6292105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797597" y="6292106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560124" y="6274445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3265410" y="5732003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1</a:t>
            </a:r>
            <a:endParaRPr lang="en-US" sz="2500" b="1" dirty="0"/>
          </a:p>
        </p:txBody>
      </p:sp>
      <p:sp>
        <p:nvSpPr>
          <p:cNvPr id="36" name="TextBox 35"/>
          <p:cNvSpPr txBox="1"/>
          <p:nvPr/>
        </p:nvSpPr>
        <p:spPr>
          <a:xfrm flipH="1">
            <a:off x="3284651" y="5191027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2</a:t>
            </a:r>
            <a:endParaRPr lang="en-US" sz="2500" b="1" dirty="0"/>
          </a:p>
        </p:txBody>
      </p:sp>
      <p:sp>
        <p:nvSpPr>
          <p:cNvPr id="37" name="TextBox 36"/>
          <p:cNvSpPr txBox="1"/>
          <p:nvPr/>
        </p:nvSpPr>
        <p:spPr>
          <a:xfrm flipH="1">
            <a:off x="3716894" y="5205313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3</a:t>
            </a:r>
            <a:endParaRPr lang="en-US" sz="2500" b="1" dirty="0"/>
          </a:p>
        </p:txBody>
      </p:sp>
      <p:sp>
        <p:nvSpPr>
          <p:cNvPr id="39" name="TextBox 38"/>
          <p:cNvSpPr txBox="1"/>
          <p:nvPr/>
        </p:nvSpPr>
        <p:spPr>
          <a:xfrm flipH="1">
            <a:off x="5580094" y="5177660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k-1</a:t>
            </a:r>
            <a:endParaRPr lang="en-US" sz="2500" b="1" dirty="0"/>
          </a:p>
        </p:txBody>
      </p:sp>
      <p:sp>
        <p:nvSpPr>
          <p:cNvPr id="40" name="TextBox 39"/>
          <p:cNvSpPr txBox="1"/>
          <p:nvPr/>
        </p:nvSpPr>
        <p:spPr>
          <a:xfrm flipH="1">
            <a:off x="5664319" y="5782299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k</a:t>
            </a:r>
            <a:endParaRPr lang="en-US" sz="2500" b="1" dirty="0"/>
          </a:p>
        </p:txBody>
      </p:sp>
      <p:sp>
        <p:nvSpPr>
          <p:cNvPr id="41" name="TextBox 40"/>
          <p:cNvSpPr txBox="1"/>
          <p:nvPr/>
        </p:nvSpPr>
        <p:spPr>
          <a:xfrm flipH="1">
            <a:off x="5573685" y="6208142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k+1</a:t>
            </a:r>
            <a:endParaRPr lang="en-US" sz="2500" b="1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3249595" y="6231332"/>
            <a:ext cx="6067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2k</a:t>
            </a:r>
            <a:endParaRPr lang="en-US" sz="2500" b="1" dirty="0"/>
          </a:p>
        </p:txBody>
      </p:sp>
      <p:sp>
        <p:nvSpPr>
          <p:cNvPr id="43" name="TextBox 42"/>
          <p:cNvSpPr txBox="1"/>
          <p:nvPr/>
        </p:nvSpPr>
        <p:spPr>
          <a:xfrm flipH="1">
            <a:off x="4986250" y="5192830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k-2</a:t>
            </a:r>
            <a:endParaRPr lang="en-US" sz="2500" b="1" dirty="0"/>
          </a:p>
        </p:txBody>
      </p:sp>
      <p:sp>
        <p:nvSpPr>
          <p:cNvPr id="44" name="TextBox 43"/>
          <p:cNvSpPr txBox="1"/>
          <p:nvPr/>
        </p:nvSpPr>
        <p:spPr>
          <a:xfrm flipH="1">
            <a:off x="4357730" y="5135020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500" b="1" dirty="0" smtClean="0"/>
              <a:t>…</a:t>
            </a:r>
            <a:endParaRPr lang="en-US" sz="2500" b="1" dirty="0"/>
          </a:p>
        </p:txBody>
      </p:sp>
      <p:sp>
        <p:nvSpPr>
          <p:cNvPr id="51" name="TextBox 50"/>
          <p:cNvSpPr txBox="1"/>
          <p:nvPr/>
        </p:nvSpPr>
        <p:spPr>
          <a:xfrm flipH="1">
            <a:off x="4916864" y="6227191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k+2</a:t>
            </a:r>
            <a:endParaRPr lang="en-US" sz="2500" b="1" dirty="0"/>
          </a:p>
        </p:txBody>
      </p:sp>
      <p:sp>
        <p:nvSpPr>
          <p:cNvPr id="52" name="TextBox 51"/>
          <p:cNvSpPr txBox="1"/>
          <p:nvPr/>
        </p:nvSpPr>
        <p:spPr>
          <a:xfrm flipH="1">
            <a:off x="4196444" y="6188689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500" b="1" smtClean="0"/>
              <a:t>…</a:t>
            </a:r>
            <a:endParaRPr lang="en-US" sz="2500" b="1" dirty="0"/>
          </a:p>
        </p:txBody>
      </p:sp>
      <p:sp>
        <p:nvSpPr>
          <p:cNvPr id="38" name="Rectangle 37"/>
          <p:cNvSpPr/>
          <p:nvPr/>
        </p:nvSpPr>
        <p:spPr>
          <a:xfrm>
            <a:off x="371059" y="1424399"/>
            <a:ext cx="8296689" cy="35135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787" y="3822593"/>
            <a:ext cx="2504048" cy="705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705" y="4440108"/>
            <a:ext cx="3370774" cy="3909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662" y="1549000"/>
            <a:ext cx="458226" cy="4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1508614"/>
            <a:ext cx="84880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</a:rPr>
              <a:t>thm</a:t>
            </a:r>
            <a:r>
              <a:rPr lang="en-US" sz="2500" b="1" dirty="0" smtClean="0">
                <a:solidFill>
                  <a:srgbClr val="002060"/>
                </a:solidFill>
              </a:rPr>
              <a:t> 1</a:t>
            </a:r>
            <a:r>
              <a:rPr lang="en-US" sz="2500" dirty="0" smtClean="0"/>
              <a:t> Suppose          satisfies the area law assumption. Then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Suppose               . Then there is a local                                       </a:t>
            </a:r>
            <a:r>
              <a:rPr lang="en-US" sz="2500" dirty="0" err="1" smtClean="0"/>
              <a:t>s.t.</a:t>
            </a:r>
            <a:r>
              <a:rPr lang="en-US" sz="2500" dirty="0" smtClean="0"/>
              <a:t>                              </a:t>
            </a:r>
          </a:p>
          <a:p>
            <a:r>
              <a:rPr lang="en-US" sz="2500" dirty="0" smtClean="0"/>
              <a:t>   </a:t>
            </a:r>
            <a:endParaRPr lang="en-US" sz="2500" dirty="0"/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Result 1: Boundary State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61" y="2345241"/>
            <a:ext cx="7493000" cy="1084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55" y="3874705"/>
            <a:ext cx="896211" cy="34794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71059" y="1424399"/>
            <a:ext cx="8296689" cy="35135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787" y="3822593"/>
            <a:ext cx="2504048" cy="705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705" y="4440108"/>
            <a:ext cx="3370774" cy="3909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662" y="1549000"/>
            <a:ext cx="458226" cy="41352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134941" y="5066158"/>
            <a:ext cx="7010400" cy="17018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741" y="5192525"/>
            <a:ext cx="2057400" cy="4191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9741" y="6076929"/>
            <a:ext cx="2057400" cy="4318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751141" y="5159350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Local ”boundary Hamiltonian”</a:t>
            </a:r>
            <a:endParaRPr lang="en-US" sz="2200" dirty="0"/>
          </a:p>
        </p:txBody>
      </p:sp>
      <p:sp>
        <p:nvSpPr>
          <p:cNvPr id="53" name="TextBox 52"/>
          <p:cNvSpPr txBox="1"/>
          <p:nvPr/>
        </p:nvSpPr>
        <p:spPr>
          <a:xfrm>
            <a:off x="3751141" y="6076929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Non-local ”boundary Hamiltonian”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07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1508614"/>
            <a:ext cx="84880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</a:rPr>
              <a:t>thm</a:t>
            </a:r>
            <a:r>
              <a:rPr lang="en-US" sz="2500" b="1" dirty="0" smtClean="0">
                <a:solidFill>
                  <a:srgbClr val="002060"/>
                </a:solidFill>
              </a:rPr>
              <a:t> 1</a:t>
            </a:r>
            <a:r>
              <a:rPr lang="en-US" sz="2500" dirty="0" smtClean="0"/>
              <a:t> Suppose          satisfies the area law assumption. Then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Suppose               . Then there is a local                                       </a:t>
            </a:r>
            <a:r>
              <a:rPr lang="en-US" sz="2500" dirty="0" err="1" smtClean="0"/>
              <a:t>s.t.</a:t>
            </a:r>
            <a:r>
              <a:rPr lang="en-US" sz="2500" dirty="0" smtClean="0"/>
              <a:t>                              </a:t>
            </a:r>
          </a:p>
          <a:p>
            <a:r>
              <a:rPr lang="en-US" sz="2500" dirty="0" smtClean="0"/>
              <a:t>   </a:t>
            </a:r>
            <a:endParaRPr lang="en-US" sz="2500" dirty="0"/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Result 1: Boundary State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61" y="2345241"/>
            <a:ext cx="7493000" cy="1084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55" y="3874705"/>
            <a:ext cx="896211" cy="34794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71059" y="1424399"/>
            <a:ext cx="8296689" cy="35135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787" y="3822593"/>
            <a:ext cx="2504048" cy="705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705" y="4440108"/>
            <a:ext cx="3370774" cy="3909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662" y="1549000"/>
            <a:ext cx="458226" cy="413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347" y="5232999"/>
            <a:ext cx="7726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2060"/>
                </a:solidFill>
              </a:rPr>
              <a:t>Obs</a:t>
            </a:r>
            <a:r>
              <a:rPr lang="en-US" sz="2200" dirty="0" smtClean="0">
                <a:solidFill>
                  <a:srgbClr val="002060"/>
                </a:solidFill>
              </a:rPr>
              <a:t>: </a:t>
            </a:r>
            <a:r>
              <a:rPr lang="en-US" sz="2200" dirty="0" smtClean="0"/>
              <a:t>Correlation length of the state           determines temperature</a:t>
            </a:r>
          </a:p>
          <a:p>
            <a:r>
              <a:rPr lang="en-US" sz="1000" dirty="0" smtClean="0"/>
              <a:t> </a:t>
            </a:r>
          </a:p>
          <a:p>
            <a:r>
              <a:rPr lang="en-US" sz="2200" dirty="0" smtClean="0"/>
              <a:t>of the thermal state (                                               )  </a:t>
            </a:r>
            <a:endParaRPr lang="en-US" sz="2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41" y="5275545"/>
            <a:ext cx="458226" cy="413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888" y="5841429"/>
            <a:ext cx="2898125" cy="41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312164" y="2465723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to information transmission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493888" y="2420329"/>
            <a:ext cx="2485275" cy="1153390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14" idx="17"/>
          </p:cNvCxnSpPr>
          <p:nvPr/>
        </p:nvCxnSpPr>
        <p:spPr>
          <a:xfrm>
            <a:off x="2921388" y="2899956"/>
            <a:ext cx="679062" cy="20448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125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Result 2: Entanglement Spectrum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508614"/>
            <a:ext cx="79581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</a:rPr>
              <a:t>thm</a:t>
            </a:r>
            <a:r>
              <a:rPr lang="en-US" sz="2500" b="1" dirty="0" smtClean="0">
                <a:solidFill>
                  <a:srgbClr val="002060"/>
                </a:solidFill>
              </a:rPr>
              <a:t> 2</a:t>
            </a:r>
            <a:r>
              <a:rPr lang="en-US" sz="2500" dirty="0" smtClean="0"/>
              <a:t> Suppose          satisfies the area law assumption </a:t>
            </a:r>
          </a:p>
          <a:p>
            <a:r>
              <a:rPr lang="en-US" sz="2500" dirty="0"/>
              <a:t>w</a:t>
            </a:r>
            <a:r>
              <a:rPr lang="en-US" sz="2500" dirty="0" smtClean="0"/>
              <a:t>ith               . Then   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>
          <a:xfrm>
            <a:off x="2741543" y="3923005"/>
            <a:ext cx="3671888" cy="24003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99968" y="1356078"/>
            <a:ext cx="8072438" cy="20001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336187" y="3923005"/>
            <a:ext cx="482600" cy="24003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3350349" y="4884629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X</a:t>
            </a:r>
            <a:endParaRPr lang="en-US" sz="25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397305" y="4884629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62242" y="4884629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X’</a:t>
            </a:r>
            <a:endParaRPr lang="en-US" sz="25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69" y="2559100"/>
            <a:ext cx="5422900" cy="584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36187" y="4288282"/>
            <a:ext cx="48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36187" y="4656177"/>
            <a:ext cx="48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36187" y="5029897"/>
            <a:ext cx="48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36187" y="5701539"/>
            <a:ext cx="48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36187" y="6022841"/>
            <a:ext cx="48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93408" y="3884720"/>
            <a:ext cx="49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</a:t>
            </a:r>
            <a:r>
              <a:rPr lang="en-US" sz="2000" b="1" baseline="-25000" smtClean="0"/>
              <a:t>1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77937" y="4242131"/>
            <a:ext cx="49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</a:t>
            </a:r>
            <a:r>
              <a:rPr lang="en-US" sz="2000" b="1" baseline="-25000"/>
              <a:t>2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393408" y="4615850"/>
            <a:ext cx="49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r>
              <a:rPr lang="en-US" sz="2000" b="1" baseline="-25000" dirty="0" smtClean="0"/>
              <a:t>3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 rot="5400000">
            <a:off x="4393407" y="5182400"/>
            <a:ext cx="49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smtClean="0"/>
              <a:t>…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50521" y="5615759"/>
            <a:ext cx="69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</a:t>
            </a:r>
            <a:r>
              <a:rPr lang="en-US" sz="2000" b="1" baseline="-25000" smtClean="0"/>
              <a:t>l-1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77937" y="5937133"/>
            <a:ext cx="69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</a:t>
            </a:r>
            <a:r>
              <a:rPr lang="en-US" sz="2000" b="1" baseline="-25000" smtClean="0"/>
              <a:t>l</a:t>
            </a:r>
            <a:endParaRPr lang="en-US" sz="20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563" y="1974784"/>
            <a:ext cx="896211" cy="3479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024" y="1561263"/>
            <a:ext cx="458226" cy="4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08614"/>
            <a:ext cx="85153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</a:rPr>
              <a:t>thm</a:t>
            </a:r>
            <a:r>
              <a:rPr lang="en-US" sz="2500" b="1" dirty="0" smtClean="0">
                <a:solidFill>
                  <a:srgbClr val="002060"/>
                </a:solidFill>
              </a:rPr>
              <a:t> 2</a:t>
            </a:r>
            <a:r>
              <a:rPr lang="en-US" sz="2500" dirty="0" smtClean="0"/>
              <a:t> Suppose         satisfies the area law assumption </a:t>
            </a:r>
          </a:p>
          <a:p>
            <a:r>
              <a:rPr lang="en-US" sz="2500" dirty="0"/>
              <a:t>w</a:t>
            </a:r>
            <a:r>
              <a:rPr lang="en-US" sz="2500" dirty="0" smtClean="0"/>
              <a:t>ith               . Then  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If               , then for every </a:t>
            </a:r>
            <a:r>
              <a:rPr lang="en-US" sz="2500" i="1" dirty="0" smtClean="0"/>
              <a:t>k</a:t>
            </a:r>
            <a:r>
              <a:rPr lang="en-US" sz="2500" dirty="0" smtClean="0"/>
              <a:t> there is </a:t>
            </a:r>
            <a:r>
              <a:rPr lang="en-US" sz="2500" i="1" dirty="0" smtClean="0"/>
              <a:t>no</a:t>
            </a:r>
            <a:r>
              <a:rPr lang="en-US" sz="2500" dirty="0" smtClean="0"/>
              <a:t> local </a:t>
            </a:r>
            <a:r>
              <a:rPr lang="en-US" sz="2500" dirty="0" err="1" smtClean="0"/>
              <a:t>Hamilatonian</a:t>
            </a:r>
            <a:r>
              <a:rPr lang="en-US" sz="2500" dirty="0" smtClean="0"/>
              <a:t> </a:t>
            </a:r>
            <a:r>
              <a:rPr lang="en-US" sz="2500" i="1" dirty="0" smtClean="0"/>
              <a:t>H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r>
              <a:rPr lang="en-US" sz="2500" dirty="0" smtClean="0"/>
              <a:t>  </a:t>
            </a:r>
            <a:endParaRPr lang="en-US" sz="2500" dirty="0"/>
          </a:p>
          <a:p>
            <a:r>
              <a:rPr lang="en-US" sz="2500" dirty="0" smtClean="0"/>
              <a:t> 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69" y="2559100"/>
            <a:ext cx="5422900" cy="584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563" y="1974784"/>
            <a:ext cx="896211" cy="347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76" y="3826927"/>
            <a:ext cx="872039" cy="348816"/>
          </a:xfrm>
          <a:prstGeom prst="rect">
            <a:avLst/>
          </a:prstGeom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Result 2: Entanglement Spectrum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576" y="4624444"/>
            <a:ext cx="3441700" cy="533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463" y="1541419"/>
            <a:ext cx="458226" cy="41352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99967" y="1356078"/>
            <a:ext cx="8499475" cy="40773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From </a:t>
            </a:r>
            <a:r>
              <a:rPr lang="en-GB" sz="4800" b="1" dirty="0" err="1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1 to </a:t>
            </a:r>
            <a:r>
              <a:rPr lang="en-GB" sz="4800" b="1" dirty="0" err="1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2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532" y="1308394"/>
            <a:ext cx="3671888" cy="24003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80176" y="1308394"/>
            <a:ext cx="482600" cy="24003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94338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X</a:t>
            </a:r>
            <a:endParaRPr lang="en-US" sz="2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41294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6231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X’</a:t>
            </a:r>
            <a:endParaRPr lang="en-US" sz="25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55" y="1421663"/>
            <a:ext cx="3102149" cy="9072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41294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B</a:t>
            </a:r>
            <a:endParaRPr lang="en-US" sz="2500" b="1" dirty="0"/>
          </a:p>
        </p:txBody>
      </p:sp>
      <p:sp>
        <p:nvSpPr>
          <p:cNvPr id="27" name="Down Arrow 26"/>
          <p:cNvSpPr/>
          <p:nvPr/>
        </p:nvSpPr>
        <p:spPr>
          <a:xfrm>
            <a:off x="5915025" y="2508545"/>
            <a:ext cx="400050" cy="5489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62" y="3237175"/>
            <a:ext cx="3416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From </a:t>
            </a:r>
            <a:r>
              <a:rPr lang="en-GB" sz="4800" b="1" dirty="0" err="1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1 to </a:t>
            </a:r>
            <a:r>
              <a:rPr lang="en-GB" sz="4800" b="1" dirty="0" err="1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532" y="1308394"/>
            <a:ext cx="3671888" cy="24003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80176" y="1308394"/>
            <a:ext cx="482600" cy="24003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94338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X</a:t>
            </a:r>
            <a:endParaRPr lang="en-US" sz="2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41294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6231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X’</a:t>
            </a:r>
            <a:endParaRPr lang="en-US" sz="25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55" y="1421663"/>
            <a:ext cx="3102149" cy="9072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41294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B</a:t>
            </a:r>
            <a:endParaRPr lang="en-US" sz="2500" b="1" dirty="0"/>
          </a:p>
        </p:txBody>
      </p:sp>
      <p:sp>
        <p:nvSpPr>
          <p:cNvPr id="27" name="Down Arrow 26"/>
          <p:cNvSpPr/>
          <p:nvPr/>
        </p:nvSpPr>
        <p:spPr>
          <a:xfrm>
            <a:off x="5915025" y="2508545"/>
            <a:ext cx="400050" cy="5489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62" y="3237175"/>
            <a:ext cx="3416300" cy="368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409" y="3984109"/>
            <a:ext cx="3365500" cy="469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8063" y="4702981"/>
            <a:ext cx="6999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since                       is a pure state 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87" y="4745030"/>
            <a:ext cx="1600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From </a:t>
            </a:r>
            <a:r>
              <a:rPr lang="en-GB" sz="4800" b="1" dirty="0" err="1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1 to </a:t>
            </a:r>
            <a:r>
              <a:rPr lang="en-GB" sz="4800" b="1" dirty="0" err="1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532" y="1308394"/>
            <a:ext cx="3671888" cy="24003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80176" y="1308394"/>
            <a:ext cx="482600" cy="24003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94338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X</a:t>
            </a:r>
            <a:endParaRPr lang="en-US" sz="2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41294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6231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X’</a:t>
            </a:r>
            <a:endParaRPr lang="en-US" sz="25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55" y="1421663"/>
            <a:ext cx="3102149" cy="9072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41294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B</a:t>
            </a:r>
            <a:endParaRPr lang="en-US" sz="2500" b="1" dirty="0"/>
          </a:p>
        </p:txBody>
      </p:sp>
      <p:sp>
        <p:nvSpPr>
          <p:cNvPr id="27" name="Down Arrow 26"/>
          <p:cNvSpPr/>
          <p:nvPr/>
        </p:nvSpPr>
        <p:spPr>
          <a:xfrm>
            <a:off x="5915025" y="2508545"/>
            <a:ext cx="400050" cy="5489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62" y="3237175"/>
            <a:ext cx="3416300" cy="368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409" y="3984109"/>
            <a:ext cx="3365500" cy="469900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1391994" y="4711796"/>
            <a:ext cx="710131" cy="469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362" y="4711796"/>
            <a:ext cx="4800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243609" y="5766351"/>
            <a:ext cx="2229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If              , </a:t>
            </a:r>
            <a:endParaRPr lang="en-US" sz="3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From </a:t>
            </a:r>
            <a:r>
              <a:rPr lang="en-GB" sz="4800" b="1" dirty="0" err="1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1 to </a:t>
            </a:r>
            <a:r>
              <a:rPr lang="en-GB" sz="4800" b="1" dirty="0" err="1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532" y="1308394"/>
            <a:ext cx="3671888" cy="24003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80176" y="1308394"/>
            <a:ext cx="482600" cy="24003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94338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X</a:t>
            </a:r>
            <a:endParaRPr lang="en-US" sz="2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41294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6231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X’</a:t>
            </a:r>
            <a:endParaRPr lang="en-US" sz="25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55" y="1421663"/>
            <a:ext cx="3102149" cy="9072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41294" y="2270018"/>
            <a:ext cx="876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B</a:t>
            </a:r>
            <a:endParaRPr lang="en-US" sz="2500" b="1" dirty="0"/>
          </a:p>
        </p:txBody>
      </p:sp>
      <p:sp>
        <p:nvSpPr>
          <p:cNvPr id="27" name="Down Arrow 26"/>
          <p:cNvSpPr/>
          <p:nvPr/>
        </p:nvSpPr>
        <p:spPr>
          <a:xfrm>
            <a:off x="5915025" y="2508545"/>
            <a:ext cx="400050" cy="5489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62" y="3237175"/>
            <a:ext cx="3416300" cy="368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409" y="3984109"/>
            <a:ext cx="3365500" cy="469900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1391994" y="4711796"/>
            <a:ext cx="710131" cy="469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362" y="4711796"/>
            <a:ext cx="4800600" cy="4699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503" y="5844662"/>
            <a:ext cx="896211" cy="3479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231" y="5663130"/>
            <a:ext cx="42418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How to prove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thm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1?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248" y="1990791"/>
            <a:ext cx="84880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Suppose               . Then there is a local                                       </a:t>
            </a:r>
            <a:r>
              <a:rPr lang="en-US" sz="2500" dirty="0" err="1" smtClean="0"/>
              <a:t>s.t.</a:t>
            </a:r>
            <a:r>
              <a:rPr lang="en-US" sz="2500" dirty="0" smtClean="0"/>
              <a:t>                              </a:t>
            </a:r>
          </a:p>
          <a:p>
            <a:r>
              <a:rPr lang="en-US" sz="2500" dirty="0" smtClean="0"/>
              <a:t>   </a:t>
            </a:r>
            <a:endParaRPr lang="en-US" sz="25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43" y="2073737"/>
            <a:ext cx="896211" cy="3479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27" y="1990791"/>
            <a:ext cx="2504048" cy="7051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361" y="2740176"/>
            <a:ext cx="3370774" cy="390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535" y="1258733"/>
            <a:ext cx="7835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We’ll  start with the second part. Recap:  </a:t>
            </a:r>
            <a:endParaRPr lang="en-US" sz="2500" dirty="0"/>
          </a:p>
        </p:txBody>
      </p:sp>
      <p:sp>
        <p:nvSpPr>
          <p:cNvPr id="26" name="Rectangle 25"/>
          <p:cNvSpPr/>
          <p:nvPr/>
        </p:nvSpPr>
        <p:spPr>
          <a:xfrm>
            <a:off x="326535" y="1823501"/>
            <a:ext cx="8506730" cy="14463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8446" y="3548485"/>
            <a:ext cx="3671888" cy="1755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166468" y="3724912"/>
            <a:ext cx="2913222" cy="4000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85518" y="4748020"/>
            <a:ext cx="2897744" cy="4000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3088859" y="4214405"/>
            <a:ext cx="630271" cy="43695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3181943" y="4110676"/>
            <a:ext cx="436960" cy="7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85514" y="4748019"/>
            <a:ext cx="4452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33767" y="3735614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109745" y="3735614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09313" y="3728391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473660" y="3717585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rot="5400000">
            <a:off x="5465394" y="4151764"/>
            <a:ext cx="651881" cy="58385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5489968" y="4110676"/>
            <a:ext cx="587364" cy="7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93540" y="4769632"/>
            <a:ext cx="589722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62810" y="4774432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714470" y="4774433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476997" y="4756772"/>
            <a:ext cx="235" cy="39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flipH="1">
            <a:off x="3182283" y="4214330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1</a:t>
            </a:r>
            <a:endParaRPr lang="en-US" sz="2500" b="1" dirty="0"/>
          </a:p>
        </p:txBody>
      </p:sp>
      <p:sp>
        <p:nvSpPr>
          <p:cNvPr id="53" name="TextBox 52"/>
          <p:cNvSpPr txBox="1"/>
          <p:nvPr/>
        </p:nvSpPr>
        <p:spPr>
          <a:xfrm flipH="1">
            <a:off x="3201524" y="367335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2</a:t>
            </a:r>
            <a:endParaRPr lang="en-US" sz="2500" b="1" dirty="0"/>
          </a:p>
        </p:txBody>
      </p:sp>
      <p:sp>
        <p:nvSpPr>
          <p:cNvPr id="54" name="TextBox 53"/>
          <p:cNvSpPr txBox="1"/>
          <p:nvPr/>
        </p:nvSpPr>
        <p:spPr>
          <a:xfrm flipH="1">
            <a:off x="3633767" y="3687640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3</a:t>
            </a:r>
            <a:endParaRPr lang="en-US" sz="2500" b="1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5496967" y="3659987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k-1</a:t>
            </a:r>
            <a:endParaRPr lang="en-US" sz="2500" b="1" dirty="0"/>
          </a:p>
        </p:txBody>
      </p:sp>
      <p:sp>
        <p:nvSpPr>
          <p:cNvPr id="56" name="TextBox 55"/>
          <p:cNvSpPr txBox="1"/>
          <p:nvPr/>
        </p:nvSpPr>
        <p:spPr>
          <a:xfrm flipH="1">
            <a:off x="5581192" y="4264626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k</a:t>
            </a:r>
            <a:endParaRPr lang="en-US" sz="2500" b="1" dirty="0"/>
          </a:p>
        </p:txBody>
      </p:sp>
      <p:sp>
        <p:nvSpPr>
          <p:cNvPr id="57" name="TextBox 56"/>
          <p:cNvSpPr txBox="1"/>
          <p:nvPr/>
        </p:nvSpPr>
        <p:spPr>
          <a:xfrm flipH="1">
            <a:off x="5490558" y="4690469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k+1</a:t>
            </a:r>
            <a:endParaRPr lang="en-US" sz="2500" b="1" dirty="0"/>
          </a:p>
        </p:txBody>
      </p:sp>
      <p:sp>
        <p:nvSpPr>
          <p:cNvPr id="58" name="TextBox 57"/>
          <p:cNvSpPr txBox="1"/>
          <p:nvPr/>
        </p:nvSpPr>
        <p:spPr>
          <a:xfrm flipH="1">
            <a:off x="3166468" y="4713659"/>
            <a:ext cx="6067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2k</a:t>
            </a:r>
            <a:endParaRPr lang="en-US" sz="2500" b="1" dirty="0"/>
          </a:p>
        </p:txBody>
      </p:sp>
      <p:sp>
        <p:nvSpPr>
          <p:cNvPr id="59" name="TextBox 58"/>
          <p:cNvSpPr txBox="1"/>
          <p:nvPr/>
        </p:nvSpPr>
        <p:spPr>
          <a:xfrm flipH="1">
            <a:off x="4903123" y="3675157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k-2</a:t>
            </a:r>
            <a:endParaRPr lang="en-US" sz="2500" b="1" dirty="0"/>
          </a:p>
        </p:txBody>
      </p:sp>
      <p:sp>
        <p:nvSpPr>
          <p:cNvPr id="60" name="TextBox 59"/>
          <p:cNvSpPr txBox="1"/>
          <p:nvPr/>
        </p:nvSpPr>
        <p:spPr>
          <a:xfrm flipH="1">
            <a:off x="4274603" y="3617347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500" b="1" dirty="0" smtClean="0"/>
              <a:t>…</a:t>
            </a:r>
            <a:endParaRPr lang="en-US" sz="2500" b="1" dirty="0"/>
          </a:p>
        </p:txBody>
      </p:sp>
      <p:sp>
        <p:nvSpPr>
          <p:cNvPr id="61" name="TextBox 60"/>
          <p:cNvSpPr txBox="1"/>
          <p:nvPr/>
        </p:nvSpPr>
        <p:spPr>
          <a:xfrm flipH="1">
            <a:off x="4833737" y="4709518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baseline="-25000" dirty="0" smtClean="0"/>
              <a:t>k+2</a:t>
            </a:r>
            <a:endParaRPr lang="en-US" sz="2500" b="1" dirty="0"/>
          </a:p>
        </p:txBody>
      </p:sp>
      <p:sp>
        <p:nvSpPr>
          <p:cNvPr id="62" name="TextBox 61"/>
          <p:cNvSpPr txBox="1"/>
          <p:nvPr/>
        </p:nvSpPr>
        <p:spPr>
          <a:xfrm flipH="1">
            <a:off x="4113317" y="4671016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500" b="1" smtClean="0"/>
              <a:t>…</a:t>
            </a:r>
            <a:endParaRPr lang="en-US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6535" y="5593366"/>
            <a:ext cx="872117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By area law:</a:t>
            </a:r>
          </a:p>
          <a:p>
            <a:endParaRPr lang="en-US" sz="1500" dirty="0"/>
          </a:p>
          <a:p>
            <a:r>
              <a:rPr lang="en-US" sz="2500" dirty="0" smtClean="0"/>
              <a:t>The idea is to show this implies the state is approximately thermal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427" y="5665617"/>
            <a:ext cx="6961285" cy="3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Markov Networks</a:t>
            </a:r>
          </a:p>
        </p:txBody>
      </p:sp>
      <p:sp>
        <p:nvSpPr>
          <p:cNvPr id="2" name="Oval 1"/>
          <p:cNvSpPr/>
          <p:nvPr/>
        </p:nvSpPr>
        <p:spPr>
          <a:xfrm>
            <a:off x="1771876" y="1827439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11676" y="1555976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83101" y="2419576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72919" y="2148113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2019" y="1420244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34201" y="2691039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17901" y="2838676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26038" y="2974407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90385" y="1691707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85772" y="2838676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5"/>
            <a:endCxn id="9" idx="2"/>
          </p:cNvCxnSpPr>
          <p:nvPr/>
        </p:nvCxnSpPr>
        <p:spPr>
          <a:xfrm>
            <a:off x="2003584" y="2059147"/>
            <a:ext cx="679517" cy="4961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13" idx="2"/>
          </p:cNvCxnSpPr>
          <p:nvPr/>
        </p:nvCxnSpPr>
        <p:spPr>
          <a:xfrm flipV="1">
            <a:off x="2914809" y="1555976"/>
            <a:ext cx="1277210" cy="903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9" idx="6"/>
          </p:cNvCxnSpPr>
          <p:nvPr/>
        </p:nvCxnSpPr>
        <p:spPr>
          <a:xfrm flipH="1">
            <a:off x="2954564" y="2283845"/>
            <a:ext cx="818355" cy="271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5"/>
            <a:endCxn id="18" idx="1"/>
          </p:cNvCxnSpPr>
          <p:nvPr/>
        </p:nvCxnSpPr>
        <p:spPr>
          <a:xfrm>
            <a:off x="2914809" y="2651284"/>
            <a:ext cx="450984" cy="362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6"/>
            <a:endCxn id="14" idx="3"/>
          </p:cNvCxnSpPr>
          <p:nvPr/>
        </p:nvCxnSpPr>
        <p:spPr>
          <a:xfrm flipV="1">
            <a:off x="3597501" y="2922747"/>
            <a:ext cx="1576455" cy="187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0"/>
            <a:endCxn id="13" idx="5"/>
          </p:cNvCxnSpPr>
          <p:nvPr/>
        </p:nvCxnSpPr>
        <p:spPr>
          <a:xfrm flipH="1" flipV="1">
            <a:off x="4423727" y="1651952"/>
            <a:ext cx="846206" cy="1039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6"/>
            <a:endCxn id="19" idx="2"/>
          </p:cNvCxnSpPr>
          <p:nvPr/>
        </p:nvCxnSpPr>
        <p:spPr>
          <a:xfrm>
            <a:off x="4463482" y="1555976"/>
            <a:ext cx="1126903" cy="271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5"/>
            <a:endCxn id="20" idx="2"/>
          </p:cNvCxnSpPr>
          <p:nvPr/>
        </p:nvCxnSpPr>
        <p:spPr>
          <a:xfrm>
            <a:off x="5365909" y="2922747"/>
            <a:ext cx="1419863" cy="51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7"/>
            <a:endCxn id="8" idx="3"/>
          </p:cNvCxnSpPr>
          <p:nvPr/>
        </p:nvCxnSpPr>
        <p:spPr>
          <a:xfrm flipV="1">
            <a:off x="1949609" y="1787684"/>
            <a:ext cx="801822" cy="1090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58282" y="1775737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x</a:t>
            </a:r>
            <a:r>
              <a:rPr lang="en-US" sz="1500" baseline="-25000" dirty="0" smtClean="0"/>
              <a:t>1</a:t>
            </a:r>
            <a:endParaRPr lang="en-US" sz="1500" dirty="0"/>
          </a:p>
        </p:txBody>
      </p:sp>
      <p:sp>
        <p:nvSpPr>
          <p:cNvPr id="44" name="TextBox 43"/>
          <p:cNvSpPr txBox="1"/>
          <p:nvPr/>
        </p:nvSpPr>
        <p:spPr>
          <a:xfrm>
            <a:off x="1714222" y="2800919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/>
              <a:t>2</a:t>
            </a:r>
            <a:endParaRPr lang="en-US" sz="1500" dirty="0"/>
          </a:p>
        </p:txBody>
      </p:sp>
      <p:sp>
        <p:nvSpPr>
          <p:cNvPr id="45" name="TextBox 44"/>
          <p:cNvSpPr txBox="1"/>
          <p:nvPr/>
        </p:nvSpPr>
        <p:spPr>
          <a:xfrm>
            <a:off x="2703605" y="1496892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 smtClean="0"/>
              <a:t>3</a:t>
            </a:r>
            <a:endParaRPr lang="en-US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2670749" y="2362188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x</a:t>
            </a:r>
            <a:r>
              <a:rPr lang="en-US" sz="1500" baseline="-25000" dirty="0"/>
              <a:t>4</a:t>
            </a:r>
            <a:endParaRPr lang="en-US" sz="1500" dirty="0"/>
          </a:p>
        </p:txBody>
      </p:sp>
      <p:sp>
        <p:nvSpPr>
          <p:cNvPr id="47" name="TextBox 46"/>
          <p:cNvSpPr txBox="1"/>
          <p:nvPr/>
        </p:nvSpPr>
        <p:spPr>
          <a:xfrm>
            <a:off x="3304239" y="2915737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 smtClean="0"/>
              <a:t>5</a:t>
            </a:r>
            <a:endParaRPr lang="en-US" sz="1500" dirty="0"/>
          </a:p>
        </p:txBody>
      </p:sp>
      <p:sp>
        <p:nvSpPr>
          <p:cNvPr id="48" name="TextBox 47"/>
          <p:cNvSpPr txBox="1"/>
          <p:nvPr/>
        </p:nvSpPr>
        <p:spPr>
          <a:xfrm>
            <a:off x="3756758" y="2089062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/>
              <a:t>6</a:t>
            </a:r>
            <a:endParaRPr lang="en-US" sz="1500" dirty="0"/>
          </a:p>
        </p:txBody>
      </p:sp>
      <p:sp>
        <p:nvSpPr>
          <p:cNvPr id="49" name="TextBox 48"/>
          <p:cNvSpPr txBox="1"/>
          <p:nvPr/>
        </p:nvSpPr>
        <p:spPr>
          <a:xfrm>
            <a:off x="4167281" y="1368082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x</a:t>
            </a:r>
            <a:r>
              <a:rPr lang="en-US" sz="1500" baseline="-25000" dirty="0" smtClean="0"/>
              <a:t>7</a:t>
            </a:r>
            <a:endParaRPr lang="en-US" sz="1500" dirty="0"/>
          </a:p>
        </p:txBody>
      </p:sp>
      <p:sp>
        <p:nvSpPr>
          <p:cNvPr id="50" name="TextBox 49"/>
          <p:cNvSpPr txBox="1"/>
          <p:nvPr/>
        </p:nvSpPr>
        <p:spPr>
          <a:xfrm>
            <a:off x="5118361" y="2625432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/>
              <a:t>8</a:t>
            </a:r>
            <a:endParaRPr lang="en-US" sz="1500" dirty="0"/>
          </a:p>
        </p:txBody>
      </p:sp>
      <p:sp>
        <p:nvSpPr>
          <p:cNvPr id="51" name="TextBox 50"/>
          <p:cNvSpPr txBox="1"/>
          <p:nvPr/>
        </p:nvSpPr>
        <p:spPr>
          <a:xfrm>
            <a:off x="5569242" y="1627202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/>
              <a:t>9</a:t>
            </a:r>
            <a:endParaRPr lang="en-US" sz="1500" dirty="0"/>
          </a:p>
        </p:txBody>
      </p:sp>
      <p:sp>
        <p:nvSpPr>
          <p:cNvPr id="52" name="TextBox 51"/>
          <p:cNvSpPr txBox="1"/>
          <p:nvPr/>
        </p:nvSpPr>
        <p:spPr>
          <a:xfrm>
            <a:off x="6741074" y="2774049"/>
            <a:ext cx="4733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smtClean="0"/>
              <a:t>10</a:t>
            </a:r>
            <a:endParaRPr lang="en-US" sz="1500" dirty="0"/>
          </a:p>
        </p:txBody>
      </p:sp>
      <p:sp>
        <p:nvSpPr>
          <p:cNvPr id="53" name="TextBox 52"/>
          <p:cNvSpPr txBox="1"/>
          <p:nvPr/>
        </p:nvSpPr>
        <p:spPr>
          <a:xfrm>
            <a:off x="402478" y="3704736"/>
            <a:ext cx="82949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 say </a:t>
            </a:r>
            <a:r>
              <a:rPr lang="en-US" sz="2500" dirty="0" err="1" smtClean="0"/>
              <a:t>r.v</a:t>
            </a:r>
            <a:r>
              <a:rPr lang="en-US" sz="2500" dirty="0" smtClean="0"/>
              <a:t>. </a:t>
            </a:r>
            <a:r>
              <a:rPr lang="en-US" sz="2500" i="1" dirty="0" smtClean="0"/>
              <a:t>x</a:t>
            </a:r>
            <a:r>
              <a:rPr lang="en-US" sz="2500" i="1" baseline="-25000" dirty="0" smtClean="0"/>
              <a:t>1</a:t>
            </a:r>
            <a:r>
              <a:rPr lang="en-US" sz="2500" i="1" dirty="0" smtClean="0"/>
              <a:t>, </a:t>
            </a:r>
            <a:r>
              <a:rPr lang="is-IS" sz="2500" i="1" dirty="0" smtClean="0"/>
              <a:t>…, x</a:t>
            </a:r>
            <a:r>
              <a:rPr lang="is-IS" sz="2500" i="1" baseline="-25000" dirty="0" smtClean="0"/>
              <a:t>n</a:t>
            </a:r>
            <a:r>
              <a:rPr lang="is-IS" sz="2500" i="1" dirty="0" smtClean="0"/>
              <a:t> </a:t>
            </a:r>
            <a:r>
              <a:rPr lang="is-IS" sz="2500" dirty="0" smtClean="0"/>
              <a:t>on a graph </a:t>
            </a:r>
            <a:r>
              <a:rPr lang="is-IS" sz="2500" i="1" dirty="0" smtClean="0"/>
              <a:t>G</a:t>
            </a:r>
            <a:r>
              <a:rPr lang="is-IS" sz="2500" dirty="0" smtClean="0"/>
              <a:t> form a Markov Network if</a:t>
            </a:r>
            <a:endParaRPr lang="is-IS" sz="2500" dirty="0"/>
          </a:p>
          <a:p>
            <a:r>
              <a:rPr lang="en-US" sz="2500" i="1" dirty="0"/>
              <a:t>x</a:t>
            </a:r>
            <a:r>
              <a:rPr lang="is-IS" sz="2500" i="1" baseline="-25000" dirty="0" smtClean="0"/>
              <a:t>i</a:t>
            </a:r>
            <a:r>
              <a:rPr lang="is-IS" sz="2500" i="1" dirty="0" smtClean="0"/>
              <a:t> is </a:t>
            </a:r>
            <a:r>
              <a:rPr lang="is-IS" sz="2500" dirty="0" smtClean="0"/>
              <a:t>indendent of all other </a:t>
            </a:r>
            <a:r>
              <a:rPr lang="is-IS" sz="2500" i="1" dirty="0" smtClean="0"/>
              <a:t>x</a:t>
            </a:r>
            <a:r>
              <a:rPr lang="is-IS" sz="2500" dirty="0" smtClean="0"/>
              <a:t>’s conditioned on its neighbors</a:t>
            </a:r>
          </a:p>
          <a:p>
            <a:endParaRPr lang="is-IS" sz="2500" dirty="0"/>
          </a:p>
          <a:p>
            <a:r>
              <a:rPr lang="en-US" sz="2500" dirty="0" smtClean="0"/>
              <a:t>I.</a:t>
            </a:r>
            <a:r>
              <a:rPr lang="is-IS" sz="2500" dirty="0" smtClean="0"/>
              <a:t>e. Let </a:t>
            </a:r>
            <a:r>
              <a:rPr lang="is-IS" sz="2500" i="1" dirty="0" smtClean="0"/>
              <a:t>N</a:t>
            </a:r>
            <a:r>
              <a:rPr lang="is-IS" sz="2500" i="1" baseline="-25000" dirty="0" smtClean="0"/>
              <a:t>i</a:t>
            </a:r>
            <a:r>
              <a:rPr lang="is-IS" sz="2500" dirty="0" smtClean="0"/>
              <a:t> be set of neighbors of vertex </a:t>
            </a:r>
            <a:r>
              <a:rPr lang="is-IS" sz="2500" i="1" dirty="0" smtClean="0"/>
              <a:t>i</a:t>
            </a:r>
            <a:r>
              <a:rPr lang="is-IS" sz="2500" dirty="0" smtClean="0"/>
              <a:t>. Then for every i, </a:t>
            </a:r>
          </a:p>
          <a:p>
            <a:endParaRPr lang="is-IS" sz="2500" dirty="0"/>
          </a:p>
          <a:p>
            <a:r>
              <a:rPr lang="is-IS" sz="2500" dirty="0" smtClean="0"/>
              <a:t>  </a:t>
            </a:r>
            <a:endParaRPr lang="en-US" sz="25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6" y="5631587"/>
            <a:ext cx="5882125" cy="4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Hammersley-Clifford Theorem</a:t>
            </a:r>
          </a:p>
        </p:txBody>
      </p:sp>
      <p:sp>
        <p:nvSpPr>
          <p:cNvPr id="2" name="Oval 1"/>
          <p:cNvSpPr/>
          <p:nvPr/>
        </p:nvSpPr>
        <p:spPr>
          <a:xfrm>
            <a:off x="1771876" y="1827439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11676" y="1555976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83101" y="2419576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72919" y="2148113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2019" y="1420244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34201" y="2691039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17901" y="2838676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26038" y="2974407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90385" y="1691707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85772" y="2838676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5"/>
            <a:endCxn id="9" idx="2"/>
          </p:cNvCxnSpPr>
          <p:nvPr/>
        </p:nvCxnSpPr>
        <p:spPr>
          <a:xfrm>
            <a:off x="2003584" y="2059147"/>
            <a:ext cx="679517" cy="4961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13" idx="2"/>
          </p:cNvCxnSpPr>
          <p:nvPr/>
        </p:nvCxnSpPr>
        <p:spPr>
          <a:xfrm flipV="1">
            <a:off x="2914809" y="1555976"/>
            <a:ext cx="1277210" cy="903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9" idx="6"/>
          </p:cNvCxnSpPr>
          <p:nvPr/>
        </p:nvCxnSpPr>
        <p:spPr>
          <a:xfrm flipH="1">
            <a:off x="2954564" y="2283845"/>
            <a:ext cx="818355" cy="271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5"/>
            <a:endCxn id="18" idx="1"/>
          </p:cNvCxnSpPr>
          <p:nvPr/>
        </p:nvCxnSpPr>
        <p:spPr>
          <a:xfrm>
            <a:off x="2914809" y="2651284"/>
            <a:ext cx="450984" cy="362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6"/>
            <a:endCxn id="14" idx="3"/>
          </p:cNvCxnSpPr>
          <p:nvPr/>
        </p:nvCxnSpPr>
        <p:spPr>
          <a:xfrm flipV="1">
            <a:off x="3597501" y="2922747"/>
            <a:ext cx="1576455" cy="187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0"/>
            <a:endCxn id="13" idx="5"/>
          </p:cNvCxnSpPr>
          <p:nvPr/>
        </p:nvCxnSpPr>
        <p:spPr>
          <a:xfrm flipH="1" flipV="1">
            <a:off x="4423727" y="1651952"/>
            <a:ext cx="846206" cy="1039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6"/>
            <a:endCxn id="19" idx="2"/>
          </p:cNvCxnSpPr>
          <p:nvPr/>
        </p:nvCxnSpPr>
        <p:spPr>
          <a:xfrm>
            <a:off x="4463482" y="1555976"/>
            <a:ext cx="1126903" cy="271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5"/>
            <a:endCxn id="20" idx="2"/>
          </p:cNvCxnSpPr>
          <p:nvPr/>
        </p:nvCxnSpPr>
        <p:spPr>
          <a:xfrm>
            <a:off x="5365909" y="2922747"/>
            <a:ext cx="1419863" cy="51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7"/>
            <a:endCxn id="8" idx="3"/>
          </p:cNvCxnSpPr>
          <p:nvPr/>
        </p:nvCxnSpPr>
        <p:spPr>
          <a:xfrm flipV="1">
            <a:off x="1949609" y="1787684"/>
            <a:ext cx="801822" cy="1090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58282" y="1775737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x</a:t>
            </a:r>
            <a:r>
              <a:rPr lang="en-US" sz="1500" baseline="-25000" dirty="0" smtClean="0"/>
              <a:t>1</a:t>
            </a:r>
            <a:endParaRPr lang="en-US" sz="1500" dirty="0"/>
          </a:p>
        </p:txBody>
      </p:sp>
      <p:sp>
        <p:nvSpPr>
          <p:cNvPr id="44" name="TextBox 43"/>
          <p:cNvSpPr txBox="1"/>
          <p:nvPr/>
        </p:nvSpPr>
        <p:spPr>
          <a:xfrm>
            <a:off x="1714222" y="2800919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/>
              <a:t>2</a:t>
            </a:r>
            <a:endParaRPr lang="en-US" sz="1500" dirty="0"/>
          </a:p>
        </p:txBody>
      </p:sp>
      <p:sp>
        <p:nvSpPr>
          <p:cNvPr id="45" name="TextBox 44"/>
          <p:cNvSpPr txBox="1"/>
          <p:nvPr/>
        </p:nvSpPr>
        <p:spPr>
          <a:xfrm>
            <a:off x="2703605" y="1496892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 smtClean="0"/>
              <a:t>3</a:t>
            </a:r>
            <a:endParaRPr lang="en-US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2670749" y="2362188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x</a:t>
            </a:r>
            <a:r>
              <a:rPr lang="en-US" sz="1500" baseline="-25000" dirty="0"/>
              <a:t>4</a:t>
            </a:r>
            <a:endParaRPr lang="en-US" sz="1500" dirty="0"/>
          </a:p>
        </p:txBody>
      </p:sp>
      <p:sp>
        <p:nvSpPr>
          <p:cNvPr id="47" name="TextBox 46"/>
          <p:cNvSpPr txBox="1"/>
          <p:nvPr/>
        </p:nvSpPr>
        <p:spPr>
          <a:xfrm>
            <a:off x="3304239" y="2915737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 smtClean="0"/>
              <a:t>5</a:t>
            </a:r>
            <a:endParaRPr lang="en-US" sz="1500" dirty="0"/>
          </a:p>
        </p:txBody>
      </p:sp>
      <p:sp>
        <p:nvSpPr>
          <p:cNvPr id="48" name="TextBox 47"/>
          <p:cNvSpPr txBox="1"/>
          <p:nvPr/>
        </p:nvSpPr>
        <p:spPr>
          <a:xfrm>
            <a:off x="3756758" y="2089062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/>
              <a:t>6</a:t>
            </a:r>
            <a:endParaRPr lang="en-US" sz="1500" dirty="0"/>
          </a:p>
        </p:txBody>
      </p:sp>
      <p:sp>
        <p:nvSpPr>
          <p:cNvPr id="49" name="TextBox 48"/>
          <p:cNvSpPr txBox="1"/>
          <p:nvPr/>
        </p:nvSpPr>
        <p:spPr>
          <a:xfrm>
            <a:off x="4167281" y="1368082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x</a:t>
            </a:r>
            <a:r>
              <a:rPr lang="en-US" sz="1500" baseline="-25000" dirty="0" smtClean="0"/>
              <a:t>7</a:t>
            </a:r>
            <a:endParaRPr lang="en-US" sz="1500" dirty="0"/>
          </a:p>
        </p:txBody>
      </p:sp>
      <p:sp>
        <p:nvSpPr>
          <p:cNvPr id="50" name="TextBox 49"/>
          <p:cNvSpPr txBox="1"/>
          <p:nvPr/>
        </p:nvSpPr>
        <p:spPr>
          <a:xfrm>
            <a:off x="5118361" y="2625432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/>
              <a:t>8</a:t>
            </a:r>
            <a:endParaRPr lang="en-US" sz="1500" dirty="0"/>
          </a:p>
        </p:txBody>
      </p:sp>
      <p:sp>
        <p:nvSpPr>
          <p:cNvPr id="51" name="TextBox 50"/>
          <p:cNvSpPr txBox="1"/>
          <p:nvPr/>
        </p:nvSpPr>
        <p:spPr>
          <a:xfrm>
            <a:off x="5569242" y="1627202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dirty="0"/>
              <a:t>9</a:t>
            </a:r>
            <a:endParaRPr lang="en-US" sz="1500" dirty="0"/>
          </a:p>
        </p:txBody>
      </p:sp>
      <p:sp>
        <p:nvSpPr>
          <p:cNvPr id="52" name="TextBox 51"/>
          <p:cNvSpPr txBox="1"/>
          <p:nvPr/>
        </p:nvSpPr>
        <p:spPr>
          <a:xfrm>
            <a:off x="6741074" y="2774049"/>
            <a:ext cx="4733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mtClean="0"/>
              <a:t>x</a:t>
            </a:r>
            <a:r>
              <a:rPr lang="en-US" sz="1500" baseline="-25000" smtClean="0"/>
              <a:t>10</a:t>
            </a:r>
            <a:endParaRPr lang="en-US" sz="1500" dirty="0"/>
          </a:p>
        </p:txBody>
      </p:sp>
      <p:sp>
        <p:nvSpPr>
          <p:cNvPr id="53" name="TextBox 52"/>
          <p:cNvSpPr txBox="1"/>
          <p:nvPr/>
        </p:nvSpPr>
        <p:spPr>
          <a:xfrm>
            <a:off x="402478" y="3704736"/>
            <a:ext cx="8294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sz="2500" dirty="0"/>
          </a:p>
          <a:p>
            <a:r>
              <a:rPr lang="is-IS" sz="2500" dirty="0" smtClean="0"/>
              <a:t>  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43339" y="3935896"/>
            <a:ext cx="8388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(Hammersley-Clifford ‘71) </a:t>
            </a:r>
            <a:r>
              <a:rPr lang="en-US" sz="2200" dirty="0" smtClean="0"/>
              <a:t>Let G = (V, E) be a graph and P(V) be a positive probability distribution over </a:t>
            </a:r>
            <a:r>
              <a:rPr lang="en-US" sz="2200" dirty="0" err="1" smtClean="0"/>
              <a:t>r.v</a:t>
            </a:r>
            <a:r>
              <a:rPr lang="en-US" sz="2200" dirty="0" smtClean="0"/>
              <a:t>. located at the vertices of G. The pair (P(V), G) is a Markov Network if, and only if, the probability P can be expressed as P(V) = </a:t>
            </a:r>
            <a:r>
              <a:rPr lang="en-US" sz="2200" dirty="0" err="1" smtClean="0"/>
              <a:t>e</a:t>
            </a:r>
            <a:r>
              <a:rPr lang="en-US" sz="2200" baseline="30000" dirty="0" err="1" smtClean="0"/>
              <a:t>H</a:t>
            </a:r>
            <a:r>
              <a:rPr lang="en-US" sz="2200" baseline="30000" dirty="0" smtClean="0"/>
              <a:t>(V)</a:t>
            </a:r>
            <a:r>
              <a:rPr lang="en-US" sz="2200" dirty="0" smtClean="0"/>
              <a:t>/Z where 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/>
              <a:t>i</a:t>
            </a:r>
            <a:r>
              <a:rPr lang="en-US" sz="2200" dirty="0" smtClean="0"/>
              <a:t>s a sum of real functions </a:t>
            </a:r>
            <a:r>
              <a:rPr lang="en-US" sz="2200" dirty="0" err="1" smtClean="0"/>
              <a:t>h</a:t>
            </a:r>
            <a:r>
              <a:rPr lang="en-US" sz="2200" baseline="-25000" dirty="0" err="1" smtClean="0"/>
              <a:t>Q</a:t>
            </a:r>
            <a:r>
              <a:rPr lang="en-US" sz="2200" dirty="0" smtClean="0"/>
              <a:t>(Q) of the </a:t>
            </a:r>
            <a:r>
              <a:rPr lang="en-US" sz="2200" dirty="0" err="1" smtClean="0"/>
              <a:t>r.v</a:t>
            </a:r>
            <a:r>
              <a:rPr lang="en-US" sz="2200" dirty="0" smtClean="0"/>
              <a:t>. in cliques Q.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769" y="5537421"/>
            <a:ext cx="2535418" cy="70381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35696" y="3825855"/>
            <a:ext cx="8125208" cy="29108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3558" y="-6098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smtClean="0">
                <a:solidFill>
                  <a:srgbClr val="3366FF"/>
                </a:solidFill>
                <a:latin typeface="Calibri"/>
                <a:cs typeface="Calibri"/>
              </a:rPr>
              <a:t>Quantum Hammersley-Clifford 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Theorem</a:t>
            </a:r>
          </a:p>
        </p:txBody>
      </p:sp>
      <p:sp>
        <p:nvSpPr>
          <p:cNvPr id="35" name="Oval 34"/>
          <p:cNvSpPr/>
          <p:nvPr/>
        </p:nvSpPr>
        <p:spPr>
          <a:xfrm>
            <a:off x="1135062" y="2217866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074862" y="1946403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046287" y="2810003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36105" y="2538540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555205" y="1810671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7387" y="3081466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81087" y="3229103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689224" y="3364834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953571" y="2082134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148958" y="3229103"/>
            <a:ext cx="271463" cy="271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35" idx="5"/>
            <a:endCxn id="57" idx="2"/>
          </p:cNvCxnSpPr>
          <p:nvPr/>
        </p:nvCxnSpPr>
        <p:spPr>
          <a:xfrm>
            <a:off x="1366770" y="2449574"/>
            <a:ext cx="679517" cy="4961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7" idx="7"/>
            <a:endCxn id="61" idx="2"/>
          </p:cNvCxnSpPr>
          <p:nvPr/>
        </p:nvCxnSpPr>
        <p:spPr>
          <a:xfrm flipV="1">
            <a:off x="2277995" y="1946403"/>
            <a:ext cx="1277210" cy="903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2"/>
            <a:endCxn id="57" idx="6"/>
          </p:cNvCxnSpPr>
          <p:nvPr/>
        </p:nvCxnSpPr>
        <p:spPr>
          <a:xfrm flipH="1">
            <a:off x="2317750" y="2674272"/>
            <a:ext cx="818355" cy="271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7" idx="5"/>
            <a:endCxn id="66" idx="1"/>
          </p:cNvCxnSpPr>
          <p:nvPr/>
        </p:nvCxnSpPr>
        <p:spPr>
          <a:xfrm>
            <a:off x="2277995" y="3041711"/>
            <a:ext cx="450984" cy="362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6" idx="6"/>
            <a:endCxn id="62" idx="3"/>
          </p:cNvCxnSpPr>
          <p:nvPr/>
        </p:nvCxnSpPr>
        <p:spPr>
          <a:xfrm flipV="1">
            <a:off x="2960687" y="3313174"/>
            <a:ext cx="1576455" cy="187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0"/>
            <a:endCxn id="61" idx="5"/>
          </p:cNvCxnSpPr>
          <p:nvPr/>
        </p:nvCxnSpPr>
        <p:spPr>
          <a:xfrm flipH="1" flipV="1">
            <a:off x="3786913" y="2042379"/>
            <a:ext cx="846206" cy="1039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6"/>
            <a:endCxn id="67" idx="2"/>
          </p:cNvCxnSpPr>
          <p:nvPr/>
        </p:nvCxnSpPr>
        <p:spPr>
          <a:xfrm>
            <a:off x="3826668" y="1946403"/>
            <a:ext cx="1126903" cy="271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2" idx="5"/>
            <a:endCxn id="68" idx="2"/>
          </p:cNvCxnSpPr>
          <p:nvPr/>
        </p:nvCxnSpPr>
        <p:spPr>
          <a:xfrm>
            <a:off x="4729095" y="3313174"/>
            <a:ext cx="1419863" cy="51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3" idx="7"/>
            <a:endCxn id="56" idx="3"/>
          </p:cNvCxnSpPr>
          <p:nvPr/>
        </p:nvCxnSpPr>
        <p:spPr>
          <a:xfrm flipV="1">
            <a:off x="1312795" y="2178111"/>
            <a:ext cx="801822" cy="1090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121468" y="2166164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</a:t>
            </a:r>
            <a:r>
              <a:rPr lang="en-US" sz="1500" baseline="-25000" dirty="0" smtClean="0"/>
              <a:t>1</a:t>
            </a:r>
            <a:endParaRPr lang="en-US" sz="1500" dirty="0"/>
          </a:p>
        </p:txBody>
      </p:sp>
      <p:sp>
        <p:nvSpPr>
          <p:cNvPr id="70" name="TextBox 69"/>
          <p:cNvSpPr txBox="1"/>
          <p:nvPr/>
        </p:nvSpPr>
        <p:spPr>
          <a:xfrm>
            <a:off x="1077408" y="3191346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</a:t>
            </a:r>
            <a:r>
              <a:rPr lang="en-US" sz="1500" baseline="-25000" dirty="0" smtClean="0"/>
              <a:t>2</a:t>
            </a:r>
            <a:endParaRPr lang="en-US" sz="1500" dirty="0"/>
          </a:p>
        </p:txBody>
      </p:sp>
      <p:sp>
        <p:nvSpPr>
          <p:cNvPr id="71" name="TextBox 70"/>
          <p:cNvSpPr txBox="1"/>
          <p:nvPr/>
        </p:nvSpPr>
        <p:spPr>
          <a:xfrm>
            <a:off x="2066791" y="1887319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</a:t>
            </a:r>
            <a:r>
              <a:rPr lang="en-US" sz="1500" baseline="-25000" dirty="0" smtClean="0"/>
              <a:t>3</a:t>
            </a:r>
            <a:endParaRPr lang="en-US" sz="1500" dirty="0"/>
          </a:p>
        </p:txBody>
      </p:sp>
      <p:sp>
        <p:nvSpPr>
          <p:cNvPr id="72" name="TextBox 71"/>
          <p:cNvSpPr txBox="1"/>
          <p:nvPr/>
        </p:nvSpPr>
        <p:spPr>
          <a:xfrm>
            <a:off x="2033935" y="2752615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</a:t>
            </a:r>
            <a:r>
              <a:rPr lang="en-US" sz="1500" baseline="-25000" dirty="0" smtClean="0"/>
              <a:t>4</a:t>
            </a:r>
            <a:endParaRPr lang="en-US" sz="1500" dirty="0"/>
          </a:p>
        </p:txBody>
      </p:sp>
      <p:sp>
        <p:nvSpPr>
          <p:cNvPr id="73" name="TextBox 72"/>
          <p:cNvSpPr txBox="1"/>
          <p:nvPr/>
        </p:nvSpPr>
        <p:spPr>
          <a:xfrm>
            <a:off x="2667425" y="3306164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</a:t>
            </a:r>
            <a:r>
              <a:rPr lang="en-US" sz="1500" baseline="-25000" dirty="0" smtClean="0"/>
              <a:t>5</a:t>
            </a:r>
            <a:endParaRPr lang="en-US" sz="1500" dirty="0"/>
          </a:p>
        </p:txBody>
      </p:sp>
      <p:sp>
        <p:nvSpPr>
          <p:cNvPr id="74" name="TextBox 73"/>
          <p:cNvSpPr txBox="1"/>
          <p:nvPr/>
        </p:nvSpPr>
        <p:spPr>
          <a:xfrm>
            <a:off x="3119944" y="2479489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</a:t>
            </a:r>
            <a:r>
              <a:rPr lang="en-US" sz="1500" baseline="-25000" dirty="0" smtClean="0"/>
              <a:t>6</a:t>
            </a:r>
            <a:endParaRPr lang="en-US" sz="1500" dirty="0"/>
          </a:p>
        </p:txBody>
      </p:sp>
      <p:sp>
        <p:nvSpPr>
          <p:cNvPr id="75" name="TextBox 74"/>
          <p:cNvSpPr txBox="1"/>
          <p:nvPr/>
        </p:nvSpPr>
        <p:spPr>
          <a:xfrm>
            <a:off x="3530467" y="1758509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</a:t>
            </a:r>
            <a:r>
              <a:rPr lang="en-US" sz="1500" baseline="-25000" dirty="0" smtClean="0"/>
              <a:t>7</a:t>
            </a:r>
            <a:endParaRPr lang="en-US" sz="1500" dirty="0"/>
          </a:p>
        </p:txBody>
      </p:sp>
      <p:sp>
        <p:nvSpPr>
          <p:cNvPr id="76" name="TextBox 75"/>
          <p:cNvSpPr txBox="1"/>
          <p:nvPr/>
        </p:nvSpPr>
        <p:spPr>
          <a:xfrm>
            <a:off x="4481547" y="3015859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</a:t>
            </a:r>
            <a:r>
              <a:rPr lang="en-US" sz="1500" baseline="-25000" dirty="0" smtClean="0"/>
              <a:t>8</a:t>
            </a:r>
            <a:endParaRPr lang="en-US" sz="1500" dirty="0"/>
          </a:p>
        </p:txBody>
      </p:sp>
      <p:sp>
        <p:nvSpPr>
          <p:cNvPr id="77" name="TextBox 76"/>
          <p:cNvSpPr txBox="1"/>
          <p:nvPr/>
        </p:nvSpPr>
        <p:spPr>
          <a:xfrm>
            <a:off x="4932428" y="2017629"/>
            <a:ext cx="382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</a:t>
            </a:r>
            <a:r>
              <a:rPr lang="en-US" sz="1500" baseline="-25000" dirty="0" smtClean="0"/>
              <a:t>9</a:t>
            </a:r>
            <a:endParaRPr lang="en-US" sz="1500" dirty="0"/>
          </a:p>
        </p:txBody>
      </p:sp>
      <p:sp>
        <p:nvSpPr>
          <p:cNvPr id="78" name="TextBox 77"/>
          <p:cNvSpPr txBox="1"/>
          <p:nvPr/>
        </p:nvSpPr>
        <p:spPr>
          <a:xfrm>
            <a:off x="6104260" y="3164476"/>
            <a:ext cx="4733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</a:t>
            </a:r>
            <a:r>
              <a:rPr lang="en-US" sz="1500" baseline="-25000" dirty="0" smtClean="0"/>
              <a:t>10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472764" y="4138974"/>
            <a:ext cx="80175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Leifer</a:t>
            </a:r>
            <a:r>
              <a:rPr lang="en-US" dirty="0" smtClean="0"/>
              <a:t>, </a:t>
            </a:r>
            <a:r>
              <a:rPr lang="en-US" dirty="0" err="1" smtClean="0"/>
              <a:t>Poulin</a:t>
            </a:r>
            <a:r>
              <a:rPr lang="en-US" dirty="0"/>
              <a:t> </a:t>
            </a:r>
            <a:r>
              <a:rPr lang="en-US" dirty="0" smtClean="0"/>
              <a:t>‘08, Brown, </a:t>
            </a:r>
            <a:r>
              <a:rPr lang="en-US" dirty="0" err="1" smtClean="0"/>
              <a:t>Poulin</a:t>
            </a:r>
            <a:r>
              <a:rPr lang="en-US" dirty="0" smtClean="0"/>
              <a:t> ‘12) </a:t>
            </a:r>
            <a:r>
              <a:rPr lang="en-US" sz="2200" dirty="0" smtClean="0"/>
              <a:t>An analogous result holds replacing classical Hamiltonians by </a:t>
            </a:r>
            <a:r>
              <a:rPr lang="en-US" sz="2200" i="1" dirty="0" smtClean="0"/>
              <a:t>commuting</a:t>
            </a:r>
            <a:r>
              <a:rPr lang="en-US" sz="2200" dirty="0" smtClean="0"/>
              <a:t> quantum Hamiltonians </a:t>
            </a:r>
          </a:p>
          <a:p>
            <a:endParaRPr lang="en-US" sz="1000" dirty="0"/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obs</a:t>
            </a:r>
            <a:r>
              <a:rPr lang="en-US" sz="2000" dirty="0" smtClean="0"/>
              <a:t>: quantum version more fragile; only works for graphs with no 3-cliques)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7897" y="6017626"/>
            <a:ext cx="89704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Can we get a similar characterization for general quantum thermal states? </a:t>
            </a:r>
            <a:endParaRPr lang="en-US" sz="2300" dirty="0"/>
          </a:p>
        </p:txBody>
      </p:sp>
      <p:sp>
        <p:nvSpPr>
          <p:cNvPr id="79" name="Rectangle 78"/>
          <p:cNvSpPr/>
          <p:nvPr/>
        </p:nvSpPr>
        <p:spPr>
          <a:xfrm>
            <a:off x="147412" y="5939095"/>
            <a:ext cx="8877318" cy="6527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56443" y="4007555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Entanglement as a resource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164" y="2465723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to information transmission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493888" y="2420329"/>
            <a:ext cx="2485275" cy="1153390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0025" y="3898900"/>
            <a:ext cx="2342444" cy="959556"/>
          </a:xfrm>
          <a:custGeom>
            <a:avLst/>
            <a:gdLst>
              <a:gd name="connsiteX0" fmla="*/ 0 w 2342444"/>
              <a:gd name="connsiteY0" fmla="*/ 112889 h 959556"/>
              <a:gd name="connsiteX1" fmla="*/ 0 w 2342444"/>
              <a:gd name="connsiteY1" fmla="*/ 112889 h 959556"/>
              <a:gd name="connsiteX2" fmla="*/ 225777 w 2342444"/>
              <a:gd name="connsiteY2" fmla="*/ 84667 h 959556"/>
              <a:gd name="connsiteX3" fmla="*/ 296333 w 2342444"/>
              <a:gd name="connsiteY3" fmla="*/ 70556 h 959556"/>
              <a:gd name="connsiteX4" fmla="*/ 437444 w 2342444"/>
              <a:gd name="connsiteY4" fmla="*/ 56444 h 959556"/>
              <a:gd name="connsiteX5" fmla="*/ 479777 w 2342444"/>
              <a:gd name="connsiteY5" fmla="*/ 42333 h 959556"/>
              <a:gd name="connsiteX6" fmla="*/ 677333 w 2342444"/>
              <a:gd name="connsiteY6" fmla="*/ 14111 h 959556"/>
              <a:gd name="connsiteX7" fmla="*/ 790222 w 2342444"/>
              <a:gd name="connsiteY7" fmla="*/ 0 h 959556"/>
              <a:gd name="connsiteX8" fmla="*/ 1693333 w 2342444"/>
              <a:gd name="connsiteY8" fmla="*/ 14111 h 959556"/>
              <a:gd name="connsiteX9" fmla="*/ 1890889 w 2342444"/>
              <a:gd name="connsiteY9" fmla="*/ 28222 h 959556"/>
              <a:gd name="connsiteX10" fmla="*/ 2088444 w 2342444"/>
              <a:gd name="connsiteY10" fmla="*/ 84667 h 959556"/>
              <a:gd name="connsiteX11" fmla="*/ 2144889 w 2342444"/>
              <a:gd name="connsiteY11" fmla="*/ 98778 h 959556"/>
              <a:gd name="connsiteX12" fmla="*/ 2229555 w 2342444"/>
              <a:gd name="connsiteY12" fmla="*/ 127000 h 959556"/>
              <a:gd name="connsiteX13" fmla="*/ 2271889 w 2342444"/>
              <a:gd name="connsiteY13" fmla="*/ 141111 h 959556"/>
              <a:gd name="connsiteX14" fmla="*/ 2314222 w 2342444"/>
              <a:gd name="connsiteY14" fmla="*/ 169333 h 959556"/>
              <a:gd name="connsiteX15" fmla="*/ 2342444 w 2342444"/>
              <a:gd name="connsiteY15" fmla="*/ 254000 h 959556"/>
              <a:gd name="connsiteX16" fmla="*/ 2328333 w 2342444"/>
              <a:gd name="connsiteY16" fmla="*/ 324556 h 959556"/>
              <a:gd name="connsiteX17" fmla="*/ 2215444 w 2342444"/>
              <a:gd name="connsiteY17" fmla="*/ 451556 h 959556"/>
              <a:gd name="connsiteX18" fmla="*/ 2130777 w 2342444"/>
              <a:gd name="connsiteY18" fmla="*/ 536222 h 959556"/>
              <a:gd name="connsiteX19" fmla="*/ 2102555 w 2342444"/>
              <a:gd name="connsiteY19" fmla="*/ 578556 h 959556"/>
              <a:gd name="connsiteX20" fmla="*/ 2060222 w 2342444"/>
              <a:gd name="connsiteY20" fmla="*/ 592667 h 959556"/>
              <a:gd name="connsiteX21" fmla="*/ 2046111 w 2342444"/>
              <a:gd name="connsiteY21" fmla="*/ 635000 h 959556"/>
              <a:gd name="connsiteX22" fmla="*/ 2003777 w 2342444"/>
              <a:gd name="connsiteY22" fmla="*/ 663222 h 959556"/>
              <a:gd name="connsiteX23" fmla="*/ 1905000 w 2342444"/>
              <a:gd name="connsiteY23" fmla="*/ 719667 h 959556"/>
              <a:gd name="connsiteX24" fmla="*/ 1834444 w 2342444"/>
              <a:gd name="connsiteY24" fmla="*/ 776111 h 959556"/>
              <a:gd name="connsiteX25" fmla="*/ 1792111 w 2342444"/>
              <a:gd name="connsiteY25" fmla="*/ 790222 h 959556"/>
              <a:gd name="connsiteX26" fmla="*/ 1735666 w 2342444"/>
              <a:gd name="connsiteY26" fmla="*/ 818444 h 959556"/>
              <a:gd name="connsiteX27" fmla="*/ 1693333 w 2342444"/>
              <a:gd name="connsiteY27" fmla="*/ 832556 h 959556"/>
              <a:gd name="connsiteX28" fmla="*/ 1636889 w 2342444"/>
              <a:gd name="connsiteY28" fmla="*/ 860778 h 959556"/>
              <a:gd name="connsiteX29" fmla="*/ 1538111 w 2342444"/>
              <a:gd name="connsiteY29" fmla="*/ 917222 h 959556"/>
              <a:gd name="connsiteX30" fmla="*/ 1495777 w 2342444"/>
              <a:gd name="connsiteY30" fmla="*/ 931333 h 959556"/>
              <a:gd name="connsiteX31" fmla="*/ 1382889 w 2342444"/>
              <a:gd name="connsiteY31" fmla="*/ 959556 h 959556"/>
              <a:gd name="connsiteX32" fmla="*/ 719666 w 2342444"/>
              <a:gd name="connsiteY32" fmla="*/ 945444 h 959556"/>
              <a:gd name="connsiteX33" fmla="*/ 592666 w 2342444"/>
              <a:gd name="connsiteY33" fmla="*/ 917222 h 959556"/>
              <a:gd name="connsiteX34" fmla="*/ 522111 w 2342444"/>
              <a:gd name="connsiteY34" fmla="*/ 903111 h 959556"/>
              <a:gd name="connsiteX35" fmla="*/ 352777 w 2342444"/>
              <a:gd name="connsiteY35" fmla="*/ 832556 h 959556"/>
              <a:gd name="connsiteX36" fmla="*/ 211666 w 2342444"/>
              <a:gd name="connsiteY36" fmla="*/ 776111 h 959556"/>
              <a:gd name="connsiteX37" fmla="*/ 169333 w 2342444"/>
              <a:gd name="connsiteY37" fmla="*/ 762000 h 959556"/>
              <a:gd name="connsiteX38" fmla="*/ 127000 w 2342444"/>
              <a:gd name="connsiteY38" fmla="*/ 719667 h 959556"/>
              <a:gd name="connsiteX39" fmla="*/ 84666 w 2342444"/>
              <a:gd name="connsiteY39" fmla="*/ 691444 h 959556"/>
              <a:gd name="connsiteX40" fmla="*/ 70555 w 2342444"/>
              <a:gd name="connsiteY40" fmla="*/ 649111 h 959556"/>
              <a:gd name="connsiteX41" fmla="*/ 42333 w 2342444"/>
              <a:gd name="connsiteY41" fmla="*/ 550333 h 959556"/>
              <a:gd name="connsiteX42" fmla="*/ 0 w 2342444"/>
              <a:gd name="connsiteY42" fmla="*/ 112889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42444" h="959556">
                <a:moveTo>
                  <a:pt x="0" y="112889"/>
                </a:moveTo>
                <a:lnTo>
                  <a:pt x="0" y="112889"/>
                </a:lnTo>
                <a:lnTo>
                  <a:pt x="225777" y="84667"/>
                </a:lnTo>
                <a:cubicBezTo>
                  <a:pt x="249520" y="81275"/>
                  <a:pt x="272559" y="73726"/>
                  <a:pt x="296333" y="70556"/>
                </a:cubicBezTo>
                <a:cubicBezTo>
                  <a:pt x="343190" y="64308"/>
                  <a:pt x="390407" y="61148"/>
                  <a:pt x="437444" y="56444"/>
                </a:cubicBezTo>
                <a:cubicBezTo>
                  <a:pt x="451555" y="51740"/>
                  <a:pt x="465347" y="45941"/>
                  <a:pt x="479777" y="42333"/>
                </a:cubicBezTo>
                <a:cubicBezTo>
                  <a:pt x="553860" y="23812"/>
                  <a:pt x="594405" y="23867"/>
                  <a:pt x="677333" y="14111"/>
                </a:cubicBezTo>
                <a:lnTo>
                  <a:pt x="790222" y="0"/>
                </a:lnTo>
                <a:lnTo>
                  <a:pt x="1693333" y="14111"/>
                </a:lnTo>
                <a:cubicBezTo>
                  <a:pt x="1759331" y="15803"/>
                  <a:pt x="1825475" y="19302"/>
                  <a:pt x="1890889" y="28222"/>
                </a:cubicBezTo>
                <a:cubicBezTo>
                  <a:pt x="2007040" y="44061"/>
                  <a:pt x="1986613" y="59210"/>
                  <a:pt x="2088444" y="84667"/>
                </a:cubicBezTo>
                <a:cubicBezTo>
                  <a:pt x="2107259" y="89371"/>
                  <a:pt x="2126313" y="93205"/>
                  <a:pt x="2144889" y="98778"/>
                </a:cubicBezTo>
                <a:cubicBezTo>
                  <a:pt x="2173383" y="107326"/>
                  <a:pt x="2201333" y="117593"/>
                  <a:pt x="2229555" y="127000"/>
                </a:cubicBezTo>
                <a:lnTo>
                  <a:pt x="2271889" y="141111"/>
                </a:lnTo>
                <a:cubicBezTo>
                  <a:pt x="2286000" y="150518"/>
                  <a:pt x="2305234" y="154951"/>
                  <a:pt x="2314222" y="169333"/>
                </a:cubicBezTo>
                <a:cubicBezTo>
                  <a:pt x="2329989" y="194560"/>
                  <a:pt x="2342444" y="254000"/>
                  <a:pt x="2342444" y="254000"/>
                </a:cubicBezTo>
                <a:cubicBezTo>
                  <a:pt x="2337740" y="277519"/>
                  <a:pt x="2336754" y="302099"/>
                  <a:pt x="2328333" y="324556"/>
                </a:cubicBezTo>
                <a:cubicBezTo>
                  <a:pt x="2311770" y="368724"/>
                  <a:pt x="2232561" y="428734"/>
                  <a:pt x="2215444" y="451556"/>
                </a:cubicBezTo>
                <a:cubicBezTo>
                  <a:pt x="2162935" y="521568"/>
                  <a:pt x="2192680" y="494955"/>
                  <a:pt x="2130777" y="536222"/>
                </a:cubicBezTo>
                <a:cubicBezTo>
                  <a:pt x="2121370" y="550333"/>
                  <a:pt x="2115798" y="567961"/>
                  <a:pt x="2102555" y="578556"/>
                </a:cubicBezTo>
                <a:cubicBezTo>
                  <a:pt x="2090940" y="587848"/>
                  <a:pt x="2070740" y="582149"/>
                  <a:pt x="2060222" y="592667"/>
                </a:cubicBezTo>
                <a:cubicBezTo>
                  <a:pt x="2049704" y="603185"/>
                  <a:pt x="2055403" y="623385"/>
                  <a:pt x="2046111" y="635000"/>
                </a:cubicBezTo>
                <a:cubicBezTo>
                  <a:pt x="2035516" y="648243"/>
                  <a:pt x="2017578" y="653364"/>
                  <a:pt x="2003777" y="663222"/>
                </a:cubicBezTo>
                <a:cubicBezTo>
                  <a:pt x="1929024" y="716617"/>
                  <a:pt x="1973699" y="696767"/>
                  <a:pt x="1905000" y="719667"/>
                </a:cubicBezTo>
                <a:cubicBezTo>
                  <a:pt x="1878750" y="745916"/>
                  <a:pt x="1870045" y="758311"/>
                  <a:pt x="1834444" y="776111"/>
                </a:cubicBezTo>
                <a:cubicBezTo>
                  <a:pt x="1821140" y="782763"/>
                  <a:pt x="1805783" y="784363"/>
                  <a:pt x="1792111" y="790222"/>
                </a:cubicBezTo>
                <a:cubicBezTo>
                  <a:pt x="1772776" y="798508"/>
                  <a:pt x="1755001" y="810158"/>
                  <a:pt x="1735666" y="818444"/>
                </a:cubicBezTo>
                <a:cubicBezTo>
                  <a:pt x="1721994" y="824303"/>
                  <a:pt x="1707005" y="826697"/>
                  <a:pt x="1693333" y="832556"/>
                </a:cubicBezTo>
                <a:cubicBezTo>
                  <a:pt x="1673998" y="840842"/>
                  <a:pt x="1655153" y="850342"/>
                  <a:pt x="1636889" y="860778"/>
                </a:cubicBezTo>
                <a:cubicBezTo>
                  <a:pt x="1566036" y="901265"/>
                  <a:pt x="1623388" y="880675"/>
                  <a:pt x="1538111" y="917222"/>
                </a:cubicBezTo>
                <a:cubicBezTo>
                  <a:pt x="1524439" y="923081"/>
                  <a:pt x="1510127" y="927419"/>
                  <a:pt x="1495777" y="931333"/>
                </a:cubicBezTo>
                <a:cubicBezTo>
                  <a:pt x="1458356" y="941539"/>
                  <a:pt x="1382889" y="959556"/>
                  <a:pt x="1382889" y="959556"/>
                </a:cubicBezTo>
                <a:lnTo>
                  <a:pt x="719666" y="945444"/>
                </a:lnTo>
                <a:cubicBezTo>
                  <a:pt x="628204" y="941993"/>
                  <a:pt x="658048" y="933567"/>
                  <a:pt x="592666" y="917222"/>
                </a:cubicBezTo>
                <a:cubicBezTo>
                  <a:pt x="569398" y="911405"/>
                  <a:pt x="545629" y="907815"/>
                  <a:pt x="522111" y="903111"/>
                </a:cubicBezTo>
                <a:cubicBezTo>
                  <a:pt x="391875" y="837994"/>
                  <a:pt x="450037" y="856871"/>
                  <a:pt x="352777" y="832556"/>
                </a:cubicBezTo>
                <a:cubicBezTo>
                  <a:pt x="269724" y="791028"/>
                  <a:pt x="316290" y="810985"/>
                  <a:pt x="211666" y="776111"/>
                </a:cubicBezTo>
                <a:lnTo>
                  <a:pt x="169333" y="762000"/>
                </a:lnTo>
                <a:cubicBezTo>
                  <a:pt x="155222" y="747889"/>
                  <a:pt x="142331" y="732443"/>
                  <a:pt x="127000" y="719667"/>
                </a:cubicBezTo>
                <a:cubicBezTo>
                  <a:pt x="113971" y="708810"/>
                  <a:pt x="95261" y="704687"/>
                  <a:pt x="84666" y="691444"/>
                </a:cubicBezTo>
                <a:cubicBezTo>
                  <a:pt x="75374" y="679829"/>
                  <a:pt x="74641" y="663413"/>
                  <a:pt x="70555" y="649111"/>
                </a:cubicBezTo>
                <a:cubicBezTo>
                  <a:pt x="35115" y="525072"/>
                  <a:pt x="76168" y="651842"/>
                  <a:pt x="42333" y="550333"/>
                </a:cubicBezTo>
                <a:cubicBezTo>
                  <a:pt x="20557" y="310792"/>
                  <a:pt x="28222" y="447065"/>
                  <a:pt x="0" y="112889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14" idx="17"/>
          </p:cNvCxnSpPr>
          <p:nvPr/>
        </p:nvCxnSpPr>
        <p:spPr>
          <a:xfrm>
            <a:off x="2921388" y="2899956"/>
            <a:ext cx="679062" cy="20448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 flipV="1">
            <a:off x="2568804" y="3617384"/>
            <a:ext cx="692195" cy="604864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10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3558" y="-6098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Approximate Quantum Hammersley-Clifford Theorem?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854" y="1948406"/>
            <a:ext cx="2840459" cy="18549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0173" y="2464903"/>
            <a:ext cx="1391478" cy="94090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97496" y="2769704"/>
            <a:ext cx="516835" cy="41081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0" idx="0"/>
            <a:endCxn id="11" idx="0"/>
          </p:cNvCxnSpPr>
          <p:nvPr/>
        </p:nvCxnSpPr>
        <p:spPr>
          <a:xfrm>
            <a:off x="1755912" y="2464903"/>
            <a:ext cx="2" cy="3048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8984" y="2413877"/>
            <a:ext cx="344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l</a:t>
            </a:r>
            <a:endParaRPr lang="en-US" sz="22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0139" y="2749455"/>
            <a:ext cx="62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2130290" y="2836866"/>
            <a:ext cx="62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729955" y="2875889"/>
            <a:ext cx="62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58781" y="1995402"/>
            <a:ext cx="52433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2060"/>
                </a:solidFill>
              </a:rPr>
              <a:t>Def: </a:t>
            </a:r>
            <a:r>
              <a:rPr lang="en-US" sz="2300" dirty="0" smtClean="0"/>
              <a:t>We say a quantum state is a (l, eps)-approximate Markov network if for every</a:t>
            </a:r>
          </a:p>
          <a:p>
            <a:r>
              <a:rPr lang="en-US" sz="2300" dirty="0" smtClean="0"/>
              <a:t>regions ABC </a:t>
            </a:r>
            <a:r>
              <a:rPr lang="en-US" sz="2300" dirty="0" err="1" smtClean="0"/>
              <a:t>s.t.</a:t>
            </a:r>
            <a:r>
              <a:rPr lang="en-US" sz="2300" dirty="0" smtClean="0"/>
              <a:t> B shields A from C</a:t>
            </a:r>
          </a:p>
          <a:p>
            <a:r>
              <a:rPr lang="en-US" sz="2300" dirty="0"/>
              <a:t>a</a:t>
            </a:r>
            <a:r>
              <a:rPr lang="en-US" sz="2300" dirty="0" smtClean="0"/>
              <a:t>nd B has width l,   </a:t>
            </a:r>
            <a:endParaRPr lang="en-US" sz="23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311" y="3613179"/>
            <a:ext cx="2496384" cy="3964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0580" y="4430990"/>
            <a:ext cx="832910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2060"/>
                </a:solidFill>
              </a:rPr>
              <a:t>Conjecture: </a:t>
            </a:r>
            <a:r>
              <a:rPr lang="en-US" sz="2300" dirty="0" smtClean="0"/>
              <a:t>Approximate Markov Networks are equivalent to Gibbs states of general quantum local Hamiltonians</a:t>
            </a:r>
            <a:endParaRPr lang="en-US" sz="2300" dirty="0"/>
          </a:p>
          <a:p>
            <a:endParaRPr lang="en-US" sz="1000" dirty="0" smtClean="0"/>
          </a:p>
          <a:p>
            <a:r>
              <a:rPr lang="en-US" sz="2300" dirty="0" smtClean="0"/>
              <a:t>(at least on regular lattices)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111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Approximate Quantum Hammersley-Clifford Theorem for 1D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338" y="2222678"/>
            <a:ext cx="796612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</a:rPr>
              <a:t>hm</a:t>
            </a:r>
            <a:r>
              <a:rPr lang="en-US" sz="2800" b="1" dirty="0" smtClean="0"/>
              <a:t> </a:t>
            </a:r>
          </a:p>
          <a:p>
            <a:endParaRPr lang="en-US" sz="500" b="1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Let </a:t>
            </a:r>
            <a:r>
              <a:rPr lang="en-US" sz="2800" i="1" dirty="0" smtClean="0"/>
              <a:t>H</a:t>
            </a:r>
            <a:r>
              <a:rPr lang="en-US" sz="2800" dirty="0" smtClean="0"/>
              <a:t> be a local Hamiltonian on </a:t>
            </a:r>
            <a:r>
              <a:rPr lang="en-US" sz="2800" i="1" dirty="0" smtClean="0"/>
              <a:t>n</a:t>
            </a:r>
            <a:r>
              <a:rPr lang="en-US" sz="2800" dirty="0" smtClean="0"/>
              <a:t> qubits. Then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20" y="3327021"/>
            <a:ext cx="4908335" cy="5512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1090" y="1852814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6726" y="186121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62362" y="186136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06424" y="1859824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62060" y="186121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17696" y="186136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61758" y="186309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17394" y="1871503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73030" y="187165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17092" y="187010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72728" y="1871503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28364" y="187165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84000" y="186953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39636" y="187793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95272" y="187808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39334" y="187654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94970" y="187793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50606" y="187808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17816" y="188366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61878" y="18821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17514" y="188352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73150" y="188366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234973" y="1784179"/>
            <a:ext cx="0" cy="407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98016" y="1784179"/>
            <a:ext cx="0" cy="407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59833" y="1413678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</a:t>
            </a:r>
            <a:endParaRPr lang="en-US" sz="2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95936" y="1413678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3506" y="1443825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</a:t>
            </a:r>
            <a:endParaRPr lang="en-US" sz="2200" b="1" dirty="0"/>
          </a:p>
        </p:txBody>
      </p:sp>
      <p:sp>
        <p:nvSpPr>
          <p:cNvPr id="38" name="Rectangle 37"/>
          <p:cNvSpPr/>
          <p:nvPr/>
        </p:nvSpPr>
        <p:spPr>
          <a:xfrm>
            <a:off x="278866" y="2271239"/>
            <a:ext cx="8309550" cy="1814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906" y="4250142"/>
            <a:ext cx="3060700" cy="5461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96337" y="4349176"/>
            <a:ext cx="49989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Gibbs state @ temperature </a:t>
            </a:r>
            <a:r>
              <a:rPr lang="en-US" sz="2500" i="1" dirty="0" smtClean="0"/>
              <a:t>T</a:t>
            </a:r>
            <a:r>
              <a:rPr lang="en-US" sz="2500" dirty="0" smtClean="0"/>
              <a:t>: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765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Approximate Quantum Hammersley-Clifford Theorem for 1D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338" y="2222678"/>
            <a:ext cx="79661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</a:rPr>
              <a:t>hm</a:t>
            </a:r>
            <a:r>
              <a:rPr lang="en-US" sz="2800" b="1" dirty="0" smtClean="0"/>
              <a:t> </a:t>
            </a:r>
          </a:p>
          <a:p>
            <a:endParaRPr lang="en-US" sz="500" b="1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Let </a:t>
            </a:r>
            <a:r>
              <a:rPr lang="en-US" sz="2800" i="1" dirty="0" smtClean="0"/>
              <a:t>H</a:t>
            </a:r>
            <a:r>
              <a:rPr lang="en-US" sz="2800" dirty="0" smtClean="0"/>
              <a:t> be a local Hamiltonian on </a:t>
            </a:r>
            <a:r>
              <a:rPr lang="en-US" sz="2800" i="1" dirty="0" smtClean="0"/>
              <a:t>n</a:t>
            </a:r>
            <a:r>
              <a:rPr lang="en-US" sz="2800" dirty="0" smtClean="0"/>
              <a:t> qubits. Then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Let              be a state on </a:t>
            </a:r>
            <a:r>
              <a:rPr lang="en-US" sz="2800" i="1" dirty="0" smtClean="0"/>
              <a:t>n</a:t>
            </a:r>
            <a:r>
              <a:rPr lang="en-US" sz="2800" dirty="0" smtClean="0"/>
              <a:t> qubits </a:t>
            </a:r>
            <a:r>
              <a:rPr lang="en-US" sz="2800" dirty="0" err="1" smtClean="0"/>
              <a:t>s.t.</a:t>
            </a:r>
            <a:r>
              <a:rPr lang="en-US" sz="2800" dirty="0" smtClean="0"/>
              <a:t> for every split ABC with |B| &gt; m,                             . Then              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20" y="3327021"/>
            <a:ext cx="4908335" cy="55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645" y="4519982"/>
            <a:ext cx="2255054" cy="358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938" y="5122551"/>
            <a:ext cx="3221298" cy="615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66" y="6018181"/>
            <a:ext cx="7108229" cy="6439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8866" y="2271239"/>
            <a:ext cx="8309550" cy="447680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1090" y="1852814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6726" y="186121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62362" y="186136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06424" y="1859824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62060" y="186121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17696" y="186136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61758" y="186309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17394" y="1871503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73030" y="187165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17092" y="187010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72728" y="1871503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28364" y="187165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84000" y="186953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39636" y="187793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95272" y="187808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39334" y="187654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94970" y="187793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50606" y="187808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17816" y="188366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61878" y="18821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17514" y="188352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73150" y="188366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234973" y="1784179"/>
            <a:ext cx="0" cy="407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98016" y="1784179"/>
            <a:ext cx="0" cy="407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59833" y="1413678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</a:t>
            </a:r>
            <a:endParaRPr lang="en-US" sz="2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95936" y="1413678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3506" y="1443825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</a:t>
            </a:r>
            <a:endParaRPr lang="en-US" sz="2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079" y="4184007"/>
            <a:ext cx="888318" cy="29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Part 2</a:t>
            </a:r>
          </a:p>
        </p:txBody>
      </p:sp>
      <p:sp>
        <p:nvSpPr>
          <p:cNvPr id="8" name="Oval 7"/>
          <p:cNvSpPr/>
          <p:nvPr/>
        </p:nvSpPr>
        <p:spPr>
          <a:xfrm>
            <a:off x="742159" y="171633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7795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53431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7493" y="172334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53129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08765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52827" y="172662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8463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4099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08161" y="173363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3797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19433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75069" y="173305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0705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86341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30403" y="174006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86039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41675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08885" y="174719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52947" y="174564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08583" y="1747043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03768" y="1278911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1</a:t>
            </a:r>
            <a:endParaRPr lang="en-US" sz="2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04364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/>
              <a:t>2</a:t>
            </a:r>
            <a:endParaRPr lang="en-US" sz="2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52388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3</a:t>
            </a:r>
            <a:endParaRPr lang="en-US" sz="22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732322" y="1671724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67589" y="167753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30035" y="167967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01189" y="1695452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63635" y="1702430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21726" y="1709798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 rot="16200000">
            <a:off x="1130032" y="1658927"/>
            <a:ext cx="239890" cy="9646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65940" y="2203415"/>
            <a:ext cx="61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9558" y="2825087"/>
            <a:ext cx="8338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                        be the maximum entropy state </a:t>
            </a:r>
            <a:r>
              <a:rPr lang="en-US" sz="2800" dirty="0" err="1" smtClean="0"/>
              <a:t>s.t.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14" y="2989293"/>
            <a:ext cx="1578189" cy="4390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94" y="3547458"/>
            <a:ext cx="5883835" cy="47933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59557" y="4435522"/>
            <a:ext cx="6893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2060"/>
                </a:solidFill>
              </a:rPr>
              <a:t>Fact 1 </a:t>
            </a:r>
            <a:r>
              <a:rPr lang="en-US" sz="2500" dirty="0" smtClean="0"/>
              <a:t>(Jaynes’ Principle):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002060"/>
                </a:solidFill>
              </a:rPr>
              <a:t>Fact 2 </a:t>
            </a:r>
          </a:p>
          <a:p>
            <a:endParaRPr lang="en-US" sz="1000" dirty="0" smtClean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635" y="4343063"/>
            <a:ext cx="3389657" cy="47149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26" y="5020297"/>
            <a:ext cx="6335802" cy="106374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850890" y="6253152"/>
            <a:ext cx="592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Let’s show it</a:t>
            </a:r>
            <a:r>
              <a:rPr lang="uk-UA" sz="2500" dirty="0" smtClean="0"/>
              <a:t>’</a:t>
            </a:r>
            <a:r>
              <a:rPr lang="en-US" sz="2500" dirty="0" smtClean="0"/>
              <a:t>s small</a:t>
            </a:r>
            <a:endParaRPr lang="en-US" sz="2500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4619433" y="6084041"/>
            <a:ext cx="1344202" cy="407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Part 2</a:t>
            </a:r>
          </a:p>
        </p:txBody>
      </p:sp>
      <p:sp>
        <p:nvSpPr>
          <p:cNvPr id="8" name="Oval 7"/>
          <p:cNvSpPr/>
          <p:nvPr/>
        </p:nvSpPr>
        <p:spPr>
          <a:xfrm>
            <a:off x="742159" y="171633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7795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53431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7493" y="172334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53129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08765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52827" y="172662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8463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4099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08161" y="173363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3797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19433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75069" y="173305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0705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86341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30403" y="174006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86039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41675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08885" y="174719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52947" y="174564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08583" y="1747043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03768" y="1278911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1</a:t>
            </a:r>
            <a:endParaRPr lang="en-US" sz="2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04364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/>
              <a:t>2</a:t>
            </a:r>
            <a:endParaRPr lang="en-US" sz="2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52388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3</a:t>
            </a:r>
            <a:endParaRPr lang="en-US" sz="22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732322" y="1671724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67589" y="167753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30035" y="167967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01189" y="1695452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63635" y="1702430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21726" y="1709798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 rot="16200000">
            <a:off x="1130032" y="1658927"/>
            <a:ext cx="239890" cy="9646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65940" y="2203415"/>
            <a:ext cx="61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7" y="2749256"/>
            <a:ext cx="6304747" cy="8731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03418" y="3622362"/>
            <a:ext cx="219609" cy="572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5672" y="4284248"/>
            <a:ext cx="939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SSA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842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Part 2</a:t>
            </a:r>
          </a:p>
        </p:txBody>
      </p:sp>
      <p:sp>
        <p:nvSpPr>
          <p:cNvPr id="8" name="Oval 7"/>
          <p:cNvSpPr/>
          <p:nvPr/>
        </p:nvSpPr>
        <p:spPr>
          <a:xfrm>
            <a:off x="742159" y="171633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7795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53431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7493" y="172334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53129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08765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52827" y="172662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8463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4099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08161" y="173363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3797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19433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75069" y="173305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0705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86341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30403" y="174006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86039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41675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08885" y="174719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52947" y="174564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08583" y="1747043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03768" y="1278911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1</a:t>
            </a:r>
            <a:endParaRPr lang="en-US" sz="2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04364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/>
              <a:t>2</a:t>
            </a:r>
            <a:endParaRPr lang="en-US" sz="2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52388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3</a:t>
            </a:r>
            <a:endParaRPr lang="en-US" sz="22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732322" y="1671724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67589" y="167753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30035" y="167967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01189" y="1695452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63635" y="1702430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21726" y="1709798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 rot="16200000">
            <a:off x="1130032" y="1658927"/>
            <a:ext cx="239890" cy="9646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65940" y="2203415"/>
            <a:ext cx="61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0" y="2754835"/>
            <a:ext cx="8643361" cy="12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Part 2</a:t>
            </a:r>
          </a:p>
        </p:txBody>
      </p:sp>
      <p:sp>
        <p:nvSpPr>
          <p:cNvPr id="8" name="Oval 7"/>
          <p:cNvSpPr/>
          <p:nvPr/>
        </p:nvSpPr>
        <p:spPr>
          <a:xfrm>
            <a:off x="742159" y="171633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7795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53431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7493" y="172334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53129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08765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52827" y="172662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8463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4099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08161" y="173363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3797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19433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75069" y="173305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0705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86341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30403" y="174006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86039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41675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08885" y="174719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52947" y="174564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08583" y="1747043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03768" y="1278911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1</a:t>
            </a:r>
            <a:endParaRPr lang="en-US" sz="2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04364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/>
              <a:t>2</a:t>
            </a:r>
            <a:endParaRPr lang="en-US" sz="2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52388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3</a:t>
            </a:r>
            <a:endParaRPr lang="en-US" sz="22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732322" y="1671724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67589" y="167753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30035" y="167967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01189" y="1695452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63635" y="1702430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21726" y="1709798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 rot="16200000">
            <a:off x="1130032" y="1658927"/>
            <a:ext cx="239890" cy="9646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65940" y="2203415"/>
            <a:ext cx="61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0" y="2754835"/>
            <a:ext cx="8643361" cy="1213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4" y="4040283"/>
            <a:ext cx="4241908" cy="6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Part 2</a:t>
            </a:r>
          </a:p>
        </p:txBody>
      </p:sp>
      <p:sp>
        <p:nvSpPr>
          <p:cNvPr id="8" name="Oval 7"/>
          <p:cNvSpPr/>
          <p:nvPr/>
        </p:nvSpPr>
        <p:spPr>
          <a:xfrm>
            <a:off x="742159" y="171633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7795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53431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7493" y="172334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53129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08765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52827" y="172662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8463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4099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08161" y="173363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3797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19433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75069" y="173305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0705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86341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30403" y="174006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86039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41675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08885" y="174719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52947" y="174564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08583" y="1747043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03768" y="1278911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1</a:t>
            </a:r>
            <a:endParaRPr lang="en-US" sz="2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04364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/>
              <a:t>2</a:t>
            </a:r>
            <a:endParaRPr lang="en-US" sz="2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52388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3</a:t>
            </a:r>
            <a:endParaRPr lang="en-US" sz="22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732322" y="1671724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67589" y="167753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30035" y="167967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01189" y="1695452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63635" y="1702430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21726" y="1709798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 rot="16200000">
            <a:off x="1130032" y="1658927"/>
            <a:ext cx="239890" cy="9646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65940" y="2203415"/>
            <a:ext cx="61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0" y="2754835"/>
            <a:ext cx="8643361" cy="1213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4" y="4040283"/>
            <a:ext cx="4241908" cy="661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34" y="4773790"/>
            <a:ext cx="4475704" cy="702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038" y="5751387"/>
            <a:ext cx="27094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Since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050" y="5740247"/>
            <a:ext cx="5883835" cy="4793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14338" y="5125002"/>
            <a:ext cx="214312" cy="626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9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Part 2</a:t>
            </a:r>
          </a:p>
        </p:txBody>
      </p:sp>
      <p:sp>
        <p:nvSpPr>
          <p:cNvPr id="8" name="Oval 7"/>
          <p:cNvSpPr/>
          <p:nvPr/>
        </p:nvSpPr>
        <p:spPr>
          <a:xfrm>
            <a:off x="742159" y="171633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7795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53431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7493" y="1723347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53129" y="1724741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08765" y="1724890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52827" y="172662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8463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4099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08161" y="173363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3797" y="1735026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19433" y="173517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75069" y="173305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0705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86341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30403" y="1740065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86039" y="174145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41675" y="1741608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08885" y="1747192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52947" y="1745649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08583" y="1747043"/>
            <a:ext cx="208345" cy="222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03768" y="1278911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1</a:t>
            </a:r>
            <a:endParaRPr lang="en-US" sz="2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04364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/>
              <a:t>2</a:t>
            </a:r>
            <a:endParaRPr lang="en-US" sz="2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52388" y="1292460"/>
            <a:ext cx="502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r>
              <a:rPr lang="en-US" sz="2200" b="1" baseline="-25000" dirty="0" smtClean="0"/>
              <a:t>3</a:t>
            </a:r>
            <a:endParaRPr lang="en-US" sz="22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732322" y="1671724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67589" y="167753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30035" y="1679679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01189" y="1695452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63635" y="1702430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21726" y="1709798"/>
            <a:ext cx="0" cy="3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 rot="16200000">
            <a:off x="1130032" y="1658927"/>
            <a:ext cx="239890" cy="9646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65940" y="2203415"/>
            <a:ext cx="61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0" y="2754835"/>
            <a:ext cx="8643361" cy="1213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4" y="4040283"/>
            <a:ext cx="4241908" cy="661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34" y="4773790"/>
            <a:ext cx="4475704" cy="702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50" y="5532500"/>
            <a:ext cx="3652311" cy="579453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 flipV="1">
            <a:off x="442913" y="6111953"/>
            <a:ext cx="324718" cy="431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54624" y="6281490"/>
            <a:ext cx="27094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Since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534" y="6352515"/>
            <a:ext cx="5028526" cy="3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Part 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3488" y="1394003"/>
            <a:ext cx="7966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Recap:</a:t>
            </a:r>
            <a:r>
              <a:rPr lang="en-US" sz="2800" b="1" dirty="0"/>
              <a:t> </a:t>
            </a:r>
            <a:r>
              <a:rPr lang="en-US" sz="2800" dirty="0" smtClean="0"/>
              <a:t>Let </a:t>
            </a:r>
            <a:r>
              <a:rPr lang="en-US" sz="2800" i="1" dirty="0" smtClean="0"/>
              <a:t>H</a:t>
            </a:r>
            <a:r>
              <a:rPr lang="en-US" sz="2800" dirty="0" smtClean="0"/>
              <a:t> be a local Hamiltonian on </a:t>
            </a:r>
            <a:r>
              <a:rPr lang="en-US" sz="2800" i="1" dirty="0" smtClean="0"/>
              <a:t>n</a:t>
            </a:r>
            <a:r>
              <a:rPr lang="en-US" sz="2800" dirty="0" smtClean="0"/>
              <a:t> qubits. Then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 smtClean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84" y="2099038"/>
            <a:ext cx="4908335" cy="551260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381776" y="1394003"/>
            <a:ext cx="8309550" cy="13849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3488" y="3138628"/>
            <a:ext cx="7761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 show there is a recovery channel from B to BC reconstructing the state on ABC from its reduction on AB.  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09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56443" y="4007555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Entanglement as a resource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164" y="2465723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to information transmission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95" y="5723223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Quantum computers </a:t>
            </a:r>
            <a:r>
              <a:rPr lang="en-US" sz="2200" dirty="0"/>
              <a:t>a</a:t>
            </a:r>
            <a:r>
              <a:rPr lang="en-US" sz="2200" dirty="0" smtClean="0"/>
              <a:t>re digital</a:t>
            </a:r>
          </a:p>
        </p:txBody>
      </p:sp>
      <p:sp>
        <p:nvSpPr>
          <p:cNvPr id="14" name="Freeform 13"/>
          <p:cNvSpPr/>
          <p:nvPr/>
        </p:nvSpPr>
        <p:spPr>
          <a:xfrm>
            <a:off x="493888" y="2420329"/>
            <a:ext cx="2485275" cy="1153390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9764" y="5656389"/>
            <a:ext cx="2628640" cy="959556"/>
          </a:xfrm>
          <a:custGeom>
            <a:avLst/>
            <a:gdLst>
              <a:gd name="connsiteX0" fmla="*/ 0 w 2628640"/>
              <a:gd name="connsiteY0" fmla="*/ 310444 h 959556"/>
              <a:gd name="connsiteX1" fmla="*/ 0 w 2628640"/>
              <a:gd name="connsiteY1" fmla="*/ 310444 h 959556"/>
              <a:gd name="connsiteX2" fmla="*/ 98778 w 2628640"/>
              <a:gd name="connsiteY2" fmla="*/ 155222 h 959556"/>
              <a:gd name="connsiteX3" fmla="*/ 127000 w 2628640"/>
              <a:gd name="connsiteY3" fmla="*/ 112889 h 959556"/>
              <a:gd name="connsiteX4" fmla="*/ 169334 w 2628640"/>
              <a:gd name="connsiteY4" fmla="*/ 84667 h 959556"/>
              <a:gd name="connsiteX5" fmla="*/ 197556 w 2628640"/>
              <a:gd name="connsiteY5" fmla="*/ 56444 h 959556"/>
              <a:gd name="connsiteX6" fmla="*/ 254000 w 2628640"/>
              <a:gd name="connsiteY6" fmla="*/ 28222 h 959556"/>
              <a:gd name="connsiteX7" fmla="*/ 296334 w 2628640"/>
              <a:gd name="connsiteY7" fmla="*/ 0 h 959556"/>
              <a:gd name="connsiteX8" fmla="*/ 903111 w 2628640"/>
              <a:gd name="connsiteY8" fmla="*/ 14111 h 959556"/>
              <a:gd name="connsiteX9" fmla="*/ 1030111 w 2628640"/>
              <a:gd name="connsiteY9" fmla="*/ 28222 h 959556"/>
              <a:gd name="connsiteX10" fmla="*/ 1143000 w 2628640"/>
              <a:gd name="connsiteY10" fmla="*/ 42333 h 959556"/>
              <a:gd name="connsiteX11" fmla="*/ 1213556 w 2628640"/>
              <a:gd name="connsiteY11" fmla="*/ 56444 h 959556"/>
              <a:gd name="connsiteX12" fmla="*/ 1453445 w 2628640"/>
              <a:gd name="connsiteY12" fmla="*/ 84667 h 959556"/>
              <a:gd name="connsiteX13" fmla="*/ 2187223 w 2628640"/>
              <a:gd name="connsiteY13" fmla="*/ 112889 h 959556"/>
              <a:gd name="connsiteX14" fmla="*/ 2300111 w 2628640"/>
              <a:gd name="connsiteY14" fmla="*/ 141111 h 959556"/>
              <a:gd name="connsiteX15" fmla="*/ 2427111 w 2628640"/>
              <a:gd name="connsiteY15" fmla="*/ 169333 h 959556"/>
              <a:gd name="connsiteX16" fmla="*/ 2525889 w 2628640"/>
              <a:gd name="connsiteY16" fmla="*/ 225778 h 959556"/>
              <a:gd name="connsiteX17" fmla="*/ 2554111 w 2628640"/>
              <a:gd name="connsiteY17" fmla="*/ 268111 h 959556"/>
              <a:gd name="connsiteX18" fmla="*/ 2610556 w 2628640"/>
              <a:gd name="connsiteY18" fmla="*/ 324556 h 959556"/>
              <a:gd name="connsiteX19" fmla="*/ 2610556 w 2628640"/>
              <a:gd name="connsiteY19" fmla="*/ 522111 h 959556"/>
              <a:gd name="connsiteX20" fmla="*/ 2582334 w 2628640"/>
              <a:gd name="connsiteY20" fmla="*/ 564444 h 959556"/>
              <a:gd name="connsiteX21" fmla="*/ 2540000 w 2628640"/>
              <a:gd name="connsiteY21" fmla="*/ 578556 h 959556"/>
              <a:gd name="connsiteX22" fmla="*/ 2497667 w 2628640"/>
              <a:gd name="connsiteY22" fmla="*/ 620889 h 959556"/>
              <a:gd name="connsiteX23" fmla="*/ 2455334 w 2628640"/>
              <a:gd name="connsiteY23" fmla="*/ 635000 h 959556"/>
              <a:gd name="connsiteX24" fmla="*/ 2413000 w 2628640"/>
              <a:gd name="connsiteY24" fmla="*/ 663222 h 959556"/>
              <a:gd name="connsiteX25" fmla="*/ 2356556 w 2628640"/>
              <a:gd name="connsiteY25" fmla="*/ 691444 h 959556"/>
              <a:gd name="connsiteX26" fmla="*/ 2187223 w 2628640"/>
              <a:gd name="connsiteY26" fmla="*/ 804333 h 959556"/>
              <a:gd name="connsiteX27" fmla="*/ 2074334 w 2628640"/>
              <a:gd name="connsiteY27" fmla="*/ 874889 h 959556"/>
              <a:gd name="connsiteX28" fmla="*/ 2003778 w 2628640"/>
              <a:gd name="connsiteY28" fmla="*/ 889000 h 959556"/>
              <a:gd name="connsiteX29" fmla="*/ 1947334 w 2628640"/>
              <a:gd name="connsiteY29" fmla="*/ 903111 h 959556"/>
              <a:gd name="connsiteX30" fmla="*/ 1905000 w 2628640"/>
              <a:gd name="connsiteY30" fmla="*/ 917222 h 959556"/>
              <a:gd name="connsiteX31" fmla="*/ 1721556 w 2628640"/>
              <a:gd name="connsiteY31" fmla="*/ 959556 h 959556"/>
              <a:gd name="connsiteX32" fmla="*/ 1044223 w 2628640"/>
              <a:gd name="connsiteY32" fmla="*/ 945444 h 959556"/>
              <a:gd name="connsiteX33" fmla="*/ 959556 w 2628640"/>
              <a:gd name="connsiteY33" fmla="*/ 931333 h 959556"/>
              <a:gd name="connsiteX34" fmla="*/ 832556 w 2628640"/>
              <a:gd name="connsiteY34" fmla="*/ 903111 h 959556"/>
              <a:gd name="connsiteX35" fmla="*/ 790223 w 2628640"/>
              <a:gd name="connsiteY35" fmla="*/ 889000 h 959556"/>
              <a:gd name="connsiteX36" fmla="*/ 677334 w 2628640"/>
              <a:gd name="connsiteY36" fmla="*/ 874889 h 959556"/>
              <a:gd name="connsiteX37" fmla="*/ 578556 w 2628640"/>
              <a:gd name="connsiteY37" fmla="*/ 846667 h 959556"/>
              <a:gd name="connsiteX38" fmla="*/ 465667 w 2628640"/>
              <a:gd name="connsiteY38" fmla="*/ 818444 h 959556"/>
              <a:gd name="connsiteX39" fmla="*/ 381000 w 2628640"/>
              <a:gd name="connsiteY39" fmla="*/ 790222 h 959556"/>
              <a:gd name="connsiteX40" fmla="*/ 282223 w 2628640"/>
              <a:gd name="connsiteY40" fmla="*/ 762000 h 959556"/>
              <a:gd name="connsiteX41" fmla="*/ 254000 w 2628640"/>
              <a:gd name="connsiteY41" fmla="*/ 733778 h 959556"/>
              <a:gd name="connsiteX42" fmla="*/ 197556 w 2628640"/>
              <a:gd name="connsiteY42" fmla="*/ 691444 h 959556"/>
              <a:gd name="connsiteX43" fmla="*/ 183445 w 2628640"/>
              <a:gd name="connsiteY43" fmla="*/ 649111 h 959556"/>
              <a:gd name="connsiteX44" fmla="*/ 98778 w 2628640"/>
              <a:gd name="connsiteY44" fmla="*/ 550333 h 959556"/>
              <a:gd name="connsiteX45" fmla="*/ 70556 w 2628640"/>
              <a:gd name="connsiteY45" fmla="*/ 508000 h 959556"/>
              <a:gd name="connsiteX46" fmla="*/ 56445 w 2628640"/>
              <a:gd name="connsiteY46" fmla="*/ 465667 h 959556"/>
              <a:gd name="connsiteX47" fmla="*/ 28223 w 2628640"/>
              <a:gd name="connsiteY47" fmla="*/ 437444 h 959556"/>
              <a:gd name="connsiteX48" fmla="*/ 14111 w 2628640"/>
              <a:gd name="connsiteY48" fmla="*/ 395111 h 959556"/>
              <a:gd name="connsiteX49" fmla="*/ 0 w 2628640"/>
              <a:gd name="connsiteY49" fmla="*/ 310444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28640" h="959556">
                <a:moveTo>
                  <a:pt x="0" y="310444"/>
                </a:moveTo>
                <a:lnTo>
                  <a:pt x="0" y="310444"/>
                </a:lnTo>
                <a:lnTo>
                  <a:pt x="98778" y="155222"/>
                </a:lnTo>
                <a:cubicBezTo>
                  <a:pt x="107949" y="140956"/>
                  <a:pt x="112889" y="122296"/>
                  <a:pt x="127000" y="112889"/>
                </a:cubicBezTo>
                <a:cubicBezTo>
                  <a:pt x="141111" y="103482"/>
                  <a:pt x="156091" y="95262"/>
                  <a:pt x="169334" y="84667"/>
                </a:cubicBezTo>
                <a:cubicBezTo>
                  <a:pt x="179723" y="76356"/>
                  <a:pt x="186486" y="63824"/>
                  <a:pt x="197556" y="56444"/>
                </a:cubicBezTo>
                <a:cubicBezTo>
                  <a:pt x="215058" y="44775"/>
                  <a:pt x="235736" y="38658"/>
                  <a:pt x="254000" y="28222"/>
                </a:cubicBezTo>
                <a:cubicBezTo>
                  <a:pt x="268725" y="19808"/>
                  <a:pt x="282223" y="9407"/>
                  <a:pt x="296334" y="0"/>
                </a:cubicBezTo>
                <a:lnTo>
                  <a:pt x="903111" y="14111"/>
                </a:lnTo>
                <a:cubicBezTo>
                  <a:pt x="945673" y="15748"/>
                  <a:pt x="987809" y="23245"/>
                  <a:pt x="1030111" y="28222"/>
                </a:cubicBezTo>
                <a:cubicBezTo>
                  <a:pt x="1067774" y="32653"/>
                  <a:pt x="1105518" y="36567"/>
                  <a:pt x="1143000" y="42333"/>
                </a:cubicBezTo>
                <a:cubicBezTo>
                  <a:pt x="1166706" y="45980"/>
                  <a:pt x="1189898" y="52501"/>
                  <a:pt x="1213556" y="56444"/>
                </a:cubicBezTo>
                <a:cubicBezTo>
                  <a:pt x="1276350" y="66910"/>
                  <a:pt x="1396892" y="81931"/>
                  <a:pt x="1453445" y="84667"/>
                </a:cubicBezTo>
                <a:lnTo>
                  <a:pt x="2187223" y="112889"/>
                </a:lnTo>
                <a:cubicBezTo>
                  <a:pt x="2224852" y="122296"/>
                  <a:pt x="2262077" y="133504"/>
                  <a:pt x="2300111" y="141111"/>
                </a:cubicBezTo>
                <a:cubicBezTo>
                  <a:pt x="2389684" y="159025"/>
                  <a:pt x="2347399" y="149405"/>
                  <a:pt x="2427111" y="169333"/>
                </a:cubicBezTo>
                <a:cubicBezTo>
                  <a:pt x="2449245" y="180400"/>
                  <a:pt x="2505944" y="205833"/>
                  <a:pt x="2525889" y="225778"/>
                </a:cubicBezTo>
                <a:cubicBezTo>
                  <a:pt x="2537881" y="237770"/>
                  <a:pt x="2543074" y="255235"/>
                  <a:pt x="2554111" y="268111"/>
                </a:cubicBezTo>
                <a:cubicBezTo>
                  <a:pt x="2571428" y="288314"/>
                  <a:pt x="2610556" y="324556"/>
                  <a:pt x="2610556" y="324556"/>
                </a:cubicBezTo>
                <a:cubicBezTo>
                  <a:pt x="2631657" y="408960"/>
                  <a:pt x="2637504" y="405334"/>
                  <a:pt x="2610556" y="522111"/>
                </a:cubicBezTo>
                <a:cubicBezTo>
                  <a:pt x="2606743" y="538636"/>
                  <a:pt x="2595577" y="553850"/>
                  <a:pt x="2582334" y="564444"/>
                </a:cubicBezTo>
                <a:cubicBezTo>
                  <a:pt x="2570719" y="573736"/>
                  <a:pt x="2554111" y="573852"/>
                  <a:pt x="2540000" y="578556"/>
                </a:cubicBezTo>
                <a:cubicBezTo>
                  <a:pt x="2525889" y="592667"/>
                  <a:pt x="2514271" y="609819"/>
                  <a:pt x="2497667" y="620889"/>
                </a:cubicBezTo>
                <a:cubicBezTo>
                  <a:pt x="2485291" y="629140"/>
                  <a:pt x="2468638" y="628348"/>
                  <a:pt x="2455334" y="635000"/>
                </a:cubicBezTo>
                <a:cubicBezTo>
                  <a:pt x="2440165" y="642584"/>
                  <a:pt x="2427725" y="654808"/>
                  <a:pt x="2413000" y="663222"/>
                </a:cubicBezTo>
                <a:cubicBezTo>
                  <a:pt x="2394736" y="673658"/>
                  <a:pt x="2375371" y="682037"/>
                  <a:pt x="2356556" y="691444"/>
                </a:cubicBezTo>
                <a:cubicBezTo>
                  <a:pt x="2227134" y="820866"/>
                  <a:pt x="2392259" y="667641"/>
                  <a:pt x="2187223" y="804333"/>
                </a:cubicBezTo>
                <a:cubicBezTo>
                  <a:pt x="2161534" y="821459"/>
                  <a:pt x="2095610" y="866379"/>
                  <a:pt x="2074334" y="874889"/>
                </a:cubicBezTo>
                <a:cubicBezTo>
                  <a:pt x="2052065" y="883797"/>
                  <a:pt x="2027191" y="883797"/>
                  <a:pt x="2003778" y="889000"/>
                </a:cubicBezTo>
                <a:cubicBezTo>
                  <a:pt x="1984846" y="893207"/>
                  <a:pt x="1965982" y="897783"/>
                  <a:pt x="1947334" y="903111"/>
                </a:cubicBezTo>
                <a:cubicBezTo>
                  <a:pt x="1933032" y="907197"/>
                  <a:pt x="1919351" y="913308"/>
                  <a:pt x="1905000" y="917222"/>
                </a:cubicBezTo>
                <a:cubicBezTo>
                  <a:pt x="1811400" y="942749"/>
                  <a:pt x="1803831" y="943100"/>
                  <a:pt x="1721556" y="959556"/>
                </a:cubicBezTo>
                <a:lnTo>
                  <a:pt x="1044223" y="945444"/>
                </a:lnTo>
                <a:cubicBezTo>
                  <a:pt x="1015631" y="944385"/>
                  <a:pt x="987706" y="936451"/>
                  <a:pt x="959556" y="931333"/>
                </a:cubicBezTo>
                <a:cubicBezTo>
                  <a:pt x="919544" y="924058"/>
                  <a:pt x="872193" y="914436"/>
                  <a:pt x="832556" y="903111"/>
                </a:cubicBezTo>
                <a:cubicBezTo>
                  <a:pt x="818254" y="899025"/>
                  <a:pt x="804857" y="891661"/>
                  <a:pt x="790223" y="889000"/>
                </a:cubicBezTo>
                <a:cubicBezTo>
                  <a:pt x="752912" y="882216"/>
                  <a:pt x="714964" y="879593"/>
                  <a:pt x="677334" y="874889"/>
                </a:cubicBezTo>
                <a:lnTo>
                  <a:pt x="578556" y="846667"/>
                </a:lnTo>
                <a:cubicBezTo>
                  <a:pt x="541078" y="836673"/>
                  <a:pt x="502464" y="830710"/>
                  <a:pt x="465667" y="818444"/>
                </a:cubicBezTo>
                <a:cubicBezTo>
                  <a:pt x="437445" y="809037"/>
                  <a:pt x="409861" y="797437"/>
                  <a:pt x="381000" y="790222"/>
                </a:cubicBezTo>
                <a:cubicBezTo>
                  <a:pt x="310126" y="772503"/>
                  <a:pt x="342954" y="782244"/>
                  <a:pt x="282223" y="762000"/>
                </a:cubicBezTo>
                <a:cubicBezTo>
                  <a:pt x="272815" y="752593"/>
                  <a:pt x="264221" y="742295"/>
                  <a:pt x="254000" y="733778"/>
                </a:cubicBezTo>
                <a:cubicBezTo>
                  <a:pt x="235933" y="718722"/>
                  <a:pt x="212612" y="709512"/>
                  <a:pt x="197556" y="691444"/>
                </a:cubicBezTo>
                <a:cubicBezTo>
                  <a:pt x="188034" y="680017"/>
                  <a:pt x="190097" y="662415"/>
                  <a:pt x="183445" y="649111"/>
                </a:cubicBezTo>
                <a:cubicBezTo>
                  <a:pt x="139826" y="561872"/>
                  <a:pt x="168216" y="654489"/>
                  <a:pt x="98778" y="550333"/>
                </a:cubicBezTo>
                <a:cubicBezTo>
                  <a:pt x="89371" y="536222"/>
                  <a:pt x="78140" y="523169"/>
                  <a:pt x="70556" y="508000"/>
                </a:cubicBezTo>
                <a:cubicBezTo>
                  <a:pt x="63904" y="494696"/>
                  <a:pt x="64098" y="478422"/>
                  <a:pt x="56445" y="465667"/>
                </a:cubicBezTo>
                <a:cubicBezTo>
                  <a:pt x="49600" y="454259"/>
                  <a:pt x="37630" y="446852"/>
                  <a:pt x="28223" y="437444"/>
                </a:cubicBezTo>
                <a:cubicBezTo>
                  <a:pt x="23519" y="423333"/>
                  <a:pt x="14111" y="409985"/>
                  <a:pt x="14111" y="395111"/>
                </a:cubicBezTo>
                <a:cubicBezTo>
                  <a:pt x="14111" y="347939"/>
                  <a:pt x="19903" y="346987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0025" y="3898900"/>
            <a:ext cx="2342444" cy="959556"/>
          </a:xfrm>
          <a:custGeom>
            <a:avLst/>
            <a:gdLst>
              <a:gd name="connsiteX0" fmla="*/ 0 w 2342444"/>
              <a:gd name="connsiteY0" fmla="*/ 112889 h 959556"/>
              <a:gd name="connsiteX1" fmla="*/ 0 w 2342444"/>
              <a:gd name="connsiteY1" fmla="*/ 112889 h 959556"/>
              <a:gd name="connsiteX2" fmla="*/ 225777 w 2342444"/>
              <a:gd name="connsiteY2" fmla="*/ 84667 h 959556"/>
              <a:gd name="connsiteX3" fmla="*/ 296333 w 2342444"/>
              <a:gd name="connsiteY3" fmla="*/ 70556 h 959556"/>
              <a:gd name="connsiteX4" fmla="*/ 437444 w 2342444"/>
              <a:gd name="connsiteY4" fmla="*/ 56444 h 959556"/>
              <a:gd name="connsiteX5" fmla="*/ 479777 w 2342444"/>
              <a:gd name="connsiteY5" fmla="*/ 42333 h 959556"/>
              <a:gd name="connsiteX6" fmla="*/ 677333 w 2342444"/>
              <a:gd name="connsiteY6" fmla="*/ 14111 h 959556"/>
              <a:gd name="connsiteX7" fmla="*/ 790222 w 2342444"/>
              <a:gd name="connsiteY7" fmla="*/ 0 h 959556"/>
              <a:gd name="connsiteX8" fmla="*/ 1693333 w 2342444"/>
              <a:gd name="connsiteY8" fmla="*/ 14111 h 959556"/>
              <a:gd name="connsiteX9" fmla="*/ 1890889 w 2342444"/>
              <a:gd name="connsiteY9" fmla="*/ 28222 h 959556"/>
              <a:gd name="connsiteX10" fmla="*/ 2088444 w 2342444"/>
              <a:gd name="connsiteY10" fmla="*/ 84667 h 959556"/>
              <a:gd name="connsiteX11" fmla="*/ 2144889 w 2342444"/>
              <a:gd name="connsiteY11" fmla="*/ 98778 h 959556"/>
              <a:gd name="connsiteX12" fmla="*/ 2229555 w 2342444"/>
              <a:gd name="connsiteY12" fmla="*/ 127000 h 959556"/>
              <a:gd name="connsiteX13" fmla="*/ 2271889 w 2342444"/>
              <a:gd name="connsiteY13" fmla="*/ 141111 h 959556"/>
              <a:gd name="connsiteX14" fmla="*/ 2314222 w 2342444"/>
              <a:gd name="connsiteY14" fmla="*/ 169333 h 959556"/>
              <a:gd name="connsiteX15" fmla="*/ 2342444 w 2342444"/>
              <a:gd name="connsiteY15" fmla="*/ 254000 h 959556"/>
              <a:gd name="connsiteX16" fmla="*/ 2328333 w 2342444"/>
              <a:gd name="connsiteY16" fmla="*/ 324556 h 959556"/>
              <a:gd name="connsiteX17" fmla="*/ 2215444 w 2342444"/>
              <a:gd name="connsiteY17" fmla="*/ 451556 h 959556"/>
              <a:gd name="connsiteX18" fmla="*/ 2130777 w 2342444"/>
              <a:gd name="connsiteY18" fmla="*/ 536222 h 959556"/>
              <a:gd name="connsiteX19" fmla="*/ 2102555 w 2342444"/>
              <a:gd name="connsiteY19" fmla="*/ 578556 h 959556"/>
              <a:gd name="connsiteX20" fmla="*/ 2060222 w 2342444"/>
              <a:gd name="connsiteY20" fmla="*/ 592667 h 959556"/>
              <a:gd name="connsiteX21" fmla="*/ 2046111 w 2342444"/>
              <a:gd name="connsiteY21" fmla="*/ 635000 h 959556"/>
              <a:gd name="connsiteX22" fmla="*/ 2003777 w 2342444"/>
              <a:gd name="connsiteY22" fmla="*/ 663222 h 959556"/>
              <a:gd name="connsiteX23" fmla="*/ 1905000 w 2342444"/>
              <a:gd name="connsiteY23" fmla="*/ 719667 h 959556"/>
              <a:gd name="connsiteX24" fmla="*/ 1834444 w 2342444"/>
              <a:gd name="connsiteY24" fmla="*/ 776111 h 959556"/>
              <a:gd name="connsiteX25" fmla="*/ 1792111 w 2342444"/>
              <a:gd name="connsiteY25" fmla="*/ 790222 h 959556"/>
              <a:gd name="connsiteX26" fmla="*/ 1735666 w 2342444"/>
              <a:gd name="connsiteY26" fmla="*/ 818444 h 959556"/>
              <a:gd name="connsiteX27" fmla="*/ 1693333 w 2342444"/>
              <a:gd name="connsiteY27" fmla="*/ 832556 h 959556"/>
              <a:gd name="connsiteX28" fmla="*/ 1636889 w 2342444"/>
              <a:gd name="connsiteY28" fmla="*/ 860778 h 959556"/>
              <a:gd name="connsiteX29" fmla="*/ 1538111 w 2342444"/>
              <a:gd name="connsiteY29" fmla="*/ 917222 h 959556"/>
              <a:gd name="connsiteX30" fmla="*/ 1495777 w 2342444"/>
              <a:gd name="connsiteY30" fmla="*/ 931333 h 959556"/>
              <a:gd name="connsiteX31" fmla="*/ 1382889 w 2342444"/>
              <a:gd name="connsiteY31" fmla="*/ 959556 h 959556"/>
              <a:gd name="connsiteX32" fmla="*/ 719666 w 2342444"/>
              <a:gd name="connsiteY32" fmla="*/ 945444 h 959556"/>
              <a:gd name="connsiteX33" fmla="*/ 592666 w 2342444"/>
              <a:gd name="connsiteY33" fmla="*/ 917222 h 959556"/>
              <a:gd name="connsiteX34" fmla="*/ 522111 w 2342444"/>
              <a:gd name="connsiteY34" fmla="*/ 903111 h 959556"/>
              <a:gd name="connsiteX35" fmla="*/ 352777 w 2342444"/>
              <a:gd name="connsiteY35" fmla="*/ 832556 h 959556"/>
              <a:gd name="connsiteX36" fmla="*/ 211666 w 2342444"/>
              <a:gd name="connsiteY36" fmla="*/ 776111 h 959556"/>
              <a:gd name="connsiteX37" fmla="*/ 169333 w 2342444"/>
              <a:gd name="connsiteY37" fmla="*/ 762000 h 959556"/>
              <a:gd name="connsiteX38" fmla="*/ 127000 w 2342444"/>
              <a:gd name="connsiteY38" fmla="*/ 719667 h 959556"/>
              <a:gd name="connsiteX39" fmla="*/ 84666 w 2342444"/>
              <a:gd name="connsiteY39" fmla="*/ 691444 h 959556"/>
              <a:gd name="connsiteX40" fmla="*/ 70555 w 2342444"/>
              <a:gd name="connsiteY40" fmla="*/ 649111 h 959556"/>
              <a:gd name="connsiteX41" fmla="*/ 42333 w 2342444"/>
              <a:gd name="connsiteY41" fmla="*/ 550333 h 959556"/>
              <a:gd name="connsiteX42" fmla="*/ 0 w 2342444"/>
              <a:gd name="connsiteY42" fmla="*/ 112889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42444" h="959556">
                <a:moveTo>
                  <a:pt x="0" y="112889"/>
                </a:moveTo>
                <a:lnTo>
                  <a:pt x="0" y="112889"/>
                </a:lnTo>
                <a:lnTo>
                  <a:pt x="225777" y="84667"/>
                </a:lnTo>
                <a:cubicBezTo>
                  <a:pt x="249520" y="81275"/>
                  <a:pt x="272559" y="73726"/>
                  <a:pt x="296333" y="70556"/>
                </a:cubicBezTo>
                <a:cubicBezTo>
                  <a:pt x="343190" y="64308"/>
                  <a:pt x="390407" y="61148"/>
                  <a:pt x="437444" y="56444"/>
                </a:cubicBezTo>
                <a:cubicBezTo>
                  <a:pt x="451555" y="51740"/>
                  <a:pt x="465347" y="45941"/>
                  <a:pt x="479777" y="42333"/>
                </a:cubicBezTo>
                <a:cubicBezTo>
                  <a:pt x="553860" y="23812"/>
                  <a:pt x="594405" y="23867"/>
                  <a:pt x="677333" y="14111"/>
                </a:cubicBezTo>
                <a:lnTo>
                  <a:pt x="790222" y="0"/>
                </a:lnTo>
                <a:lnTo>
                  <a:pt x="1693333" y="14111"/>
                </a:lnTo>
                <a:cubicBezTo>
                  <a:pt x="1759331" y="15803"/>
                  <a:pt x="1825475" y="19302"/>
                  <a:pt x="1890889" y="28222"/>
                </a:cubicBezTo>
                <a:cubicBezTo>
                  <a:pt x="2007040" y="44061"/>
                  <a:pt x="1986613" y="59210"/>
                  <a:pt x="2088444" y="84667"/>
                </a:cubicBezTo>
                <a:cubicBezTo>
                  <a:pt x="2107259" y="89371"/>
                  <a:pt x="2126313" y="93205"/>
                  <a:pt x="2144889" y="98778"/>
                </a:cubicBezTo>
                <a:cubicBezTo>
                  <a:pt x="2173383" y="107326"/>
                  <a:pt x="2201333" y="117593"/>
                  <a:pt x="2229555" y="127000"/>
                </a:cubicBezTo>
                <a:lnTo>
                  <a:pt x="2271889" y="141111"/>
                </a:lnTo>
                <a:cubicBezTo>
                  <a:pt x="2286000" y="150518"/>
                  <a:pt x="2305234" y="154951"/>
                  <a:pt x="2314222" y="169333"/>
                </a:cubicBezTo>
                <a:cubicBezTo>
                  <a:pt x="2329989" y="194560"/>
                  <a:pt x="2342444" y="254000"/>
                  <a:pt x="2342444" y="254000"/>
                </a:cubicBezTo>
                <a:cubicBezTo>
                  <a:pt x="2337740" y="277519"/>
                  <a:pt x="2336754" y="302099"/>
                  <a:pt x="2328333" y="324556"/>
                </a:cubicBezTo>
                <a:cubicBezTo>
                  <a:pt x="2311770" y="368724"/>
                  <a:pt x="2232561" y="428734"/>
                  <a:pt x="2215444" y="451556"/>
                </a:cubicBezTo>
                <a:cubicBezTo>
                  <a:pt x="2162935" y="521568"/>
                  <a:pt x="2192680" y="494955"/>
                  <a:pt x="2130777" y="536222"/>
                </a:cubicBezTo>
                <a:cubicBezTo>
                  <a:pt x="2121370" y="550333"/>
                  <a:pt x="2115798" y="567961"/>
                  <a:pt x="2102555" y="578556"/>
                </a:cubicBezTo>
                <a:cubicBezTo>
                  <a:pt x="2090940" y="587848"/>
                  <a:pt x="2070740" y="582149"/>
                  <a:pt x="2060222" y="592667"/>
                </a:cubicBezTo>
                <a:cubicBezTo>
                  <a:pt x="2049704" y="603185"/>
                  <a:pt x="2055403" y="623385"/>
                  <a:pt x="2046111" y="635000"/>
                </a:cubicBezTo>
                <a:cubicBezTo>
                  <a:pt x="2035516" y="648243"/>
                  <a:pt x="2017578" y="653364"/>
                  <a:pt x="2003777" y="663222"/>
                </a:cubicBezTo>
                <a:cubicBezTo>
                  <a:pt x="1929024" y="716617"/>
                  <a:pt x="1973699" y="696767"/>
                  <a:pt x="1905000" y="719667"/>
                </a:cubicBezTo>
                <a:cubicBezTo>
                  <a:pt x="1878750" y="745916"/>
                  <a:pt x="1870045" y="758311"/>
                  <a:pt x="1834444" y="776111"/>
                </a:cubicBezTo>
                <a:cubicBezTo>
                  <a:pt x="1821140" y="782763"/>
                  <a:pt x="1805783" y="784363"/>
                  <a:pt x="1792111" y="790222"/>
                </a:cubicBezTo>
                <a:cubicBezTo>
                  <a:pt x="1772776" y="798508"/>
                  <a:pt x="1755001" y="810158"/>
                  <a:pt x="1735666" y="818444"/>
                </a:cubicBezTo>
                <a:cubicBezTo>
                  <a:pt x="1721994" y="824303"/>
                  <a:pt x="1707005" y="826697"/>
                  <a:pt x="1693333" y="832556"/>
                </a:cubicBezTo>
                <a:cubicBezTo>
                  <a:pt x="1673998" y="840842"/>
                  <a:pt x="1655153" y="850342"/>
                  <a:pt x="1636889" y="860778"/>
                </a:cubicBezTo>
                <a:cubicBezTo>
                  <a:pt x="1566036" y="901265"/>
                  <a:pt x="1623388" y="880675"/>
                  <a:pt x="1538111" y="917222"/>
                </a:cubicBezTo>
                <a:cubicBezTo>
                  <a:pt x="1524439" y="923081"/>
                  <a:pt x="1510127" y="927419"/>
                  <a:pt x="1495777" y="931333"/>
                </a:cubicBezTo>
                <a:cubicBezTo>
                  <a:pt x="1458356" y="941539"/>
                  <a:pt x="1382889" y="959556"/>
                  <a:pt x="1382889" y="959556"/>
                </a:cubicBezTo>
                <a:lnTo>
                  <a:pt x="719666" y="945444"/>
                </a:lnTo>
                <a:cubicBezTo>
                  <a:pt x="628204" y="941993"/>
                  <a:pt x="658048" y="933567"/>
                  <a:pt x="592666" y="917222"/>
                </a:cubicBezTo>
                <a:cubicBezTo>
                  <a:pt x="569398" y="911405"/>
                  <a:pt x="545629" y="907815"/>
                  <a:pt x="522111" y="903111"/>
                </a:cubicBezTo>
                <a:cubicBezTo>
                  <a:pt x="391875" y="837994"/>
                  <a:pt x="450037" y="856871"/>
                  <a:pt x="352777" y="832556"/>
                </a:cubicBezTo>
                <a:cubicBezTo>
                  <a:pt x="269724" y="791028"/>
                  <a:pt x="316290" y="810985"/>
                  <a:pt x="211666" y="776111"/>
                </a:cubicBezTo>
                <a:lnTo>
                  <a:pt x="169333" y="762000"/>
                </a:lnTo>
                <a:cubicBezTo>
                  <a:pt x="155222" y="747889"/>
                  <a:pt x="142331" y="732443"/>
                  <a:pt x="127000" y="719667"/>
                </a:cubicBezTo>
                <a:cubicBezTo>
                  <a:pt x="113971" y="708810"/>
                  <a:pt x="95261" y="704687"/>
                  <a:pt x="84666" y="691444"/>
                </a:cubicBezTo>
                <a:cubicBezTo>
                  <a:pt x="75374" y="679829"/>
                  <a:pt x="74641" y="663413"/>
                  <a:pt x="70555" y="649111"/>
                </a:cubicBezTo>
                <a:cubicBezTo>
                  <a:pt x="35115" y="525072"/>
                  <a:pt x="76168" y="651842"/>
                  <a:pt x="42333" y="550333"/>
                </a:cubicBezTo>
                <a:cubicBezTo>
                  <a:pt x="20557" y="310792"/>
                  <a:pt x="28222" y="447065"/>
                  <a:pt x="0" y="112889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14" idx="17"/>
          </p:cNvCxnSpPr>
          <p:nvPr/>
        </p:nvCxnSpPr>
        <p:spPr>
          <a:xfrm>
            <a:off x="2921388" y="2899956"/>
            <a:ext cx="679062" cy="20448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 flipV="1">
            <a:off x="2568804" y="3617384"/>
            <a:ext cx="692195" cy="604864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1506037" y="3945086"/>
            <a:ext cx="1757489" cy="166511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546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Structure of Recovery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27693" y="1653066"/>
                <a:ext cx="7886700" cy="11534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There exists an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</a:t>
                </a:r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id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BC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𝐴𝐵𝐶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𝐴𝐵𝐶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ea typeface="Cambria Math" panose="02040503050406030204" pitchFamily="18" charset="0"/>
                </a:endParaRP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3" y="1653066"/>
                <a:ext cx="7886700" cy="1153435"/>
              </a:xfrm>
              <a:prstGeom prst="rect">
                <a:avLst/>
              </a:prstGeom>
              <a:blipFill rotWithShape="0">
                <a:blip r:embed="rId2"/>
                <a:stretch>
                  <a:fillRect l="-773" t="-6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759980" y="3348283"/>
            <a:ext cx="3984617" cy="1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9979" y="3241464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13171" y="32484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19595" y="32484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6816" y="32484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25402" y="2971709"/>
                <a:ext cx="233461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402" y="2971709"/>
                <a:ext cx="233461" cy="323165"/>
              </a:xfrm>
              <a:prstGeom prst="rect">
                <a:avLst/>
              </a:prstGeom>
              <a:blipFill rotWithShape="0">
                <a:blip r:embed="rId3"/>
                <a:stretch>
                  <a:fillRect l="-25641" r="-2564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20657" y="2978794"/>
                <a:ext cx="4213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657" y="2978794"/>
                <a:ext cx="4213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942" t="-1667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16091" y="2948624"/>
                <a:ext cx="446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91" y="2948624"/>
                <a:ext cx="44621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068" t="-1667" r="-41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5742289" y="3242849"/>
            <a:ext cx="42437" cy="200476"/>
          </a:xfrm>
          <a:custGeom>
            <a:avLst/>
            <a:gdLst>
              <a:gd name="connsiteX0" fmla="*/ 62845 w 91125"/>
              <a:gd name="connsiteY0" fmla="*/ 0 h 430491"/>
              <a:gd name="connsiteX1" fmla="*/ 18853 w 91125"/>
              <a:gd name="connsiteY1" fmla="*/ 113121 h 430491"/>
              <a:gd name="connsiteX2" fmla="*/ 28280 w 91125"/>
              <a:gd name="connsiteY2" fmla="*/ 116264 h 430491"/>
              <a:gd name="connsiteX3" fmla="*/ 40849 w 91125"/>
              <a:gd name="connsiteY3" fmla="*/ 125691 h 430491"/>
              <a:gd name="connsiteX4" fmla="*/ 50276 w 91125"/>
              <a:gd name="connsiteY4" fmla="*/ 128833 h 430491"/>
              <a:gd name="connsiteX5" fmla="*/ 72272 w 91125"/>
              <a:gd name="connsiteY5" fmla="*/ 141402 h 430491"/>
              <a:gd name="connsiteX6" fmla="*/ 50276 w 91125"/>
              <a:gd name="connsiteY6" fmla="*/ 163398 h 430491"/>
              <a:gd name="connsiteX7" fmla="*/ 40849 w 91125"/>
              <a:gd name="connsiteY7" fmla="*/ 172825 h 430491"/>
              <a:gd name="connsiteX8" fmla="*/ 31422 w 91125"/>
              <a:gd name="connsiteY8" fmla="*/ 179109 h 430491"/>
              <a:gd name="connsiteX9" fmla="*/ 12569 w 91125"/>
              <a:gd name="connsiteY9" fmla="*/ 197963 h 430491"/>
              <a:gd name="connsiteX10" fmla="*/ 0 w 91125"/>
              <a:gd name="connsiteY10" fmla="*/ 216816 h 430491"/>
              <a:gd name="connsiteX11" fmla="*/ 3142 w 91125"/>
              <a:gd name="connsiteY11" fmla="*/ 232528 h 430491"/>
              <a:gd name="connsiteX12" fmla="*/ 31422 w 91125"/>
              <a:gd name="connsiteY12" fmla="*/ 248239 h 430491"/>
              <a:gd name="connsiteX13" fmla="*/ 47134 w 91125"/>
              <a:gd name="connsiteY13" fmla="*/ 263950 h 430491"/>
              <a:gd name="connsiteX14" fmla="*/ 65987 w 91125"/>
              <a:gd name="connsiteY14" fmla="*/ 279662 h 430491"/>
              <a:gd name="connsiteX15" fmla="*/ 81699 w 91125"/>
              <a:gd name="connsiteY15" fmla="*/ 307942 h 430491"/>
              <a:gd name="connsiteX16" fmla="*/ 72272 w 91125"/>
              <a:gd name="connsiteY16" fmla="*/ 314227 h 430491"/>
              <a:gd name="connsiteX17" fmla="*/ 62845 w 91125"/>
              <a:gd name="connsiteY17" fmla="*/ 317369 h 430491"/>
              <a:gd name="connsiteX18" fmla="*/ 53418 w 91125"/>
              <a:gd name="connsiteY18" fmla="*/ 326796 h 430491"/>
              <a:gd name="connsiteX19" fmla="*/ 43991 w 91125"/>
              <a:gd name="connsiteY19" fmla="*/ 333080 h 430491"/>
              <a:gd name="connsiteX20" fmla="*/ 34565 w 91125"/>
              <a:gd name="connsiteY20" fmla="*/ 342507 h 430491"/>
              <a:gd name="connsiteX21" fmla="*/ 15711 w 91125"/>
              <a:gd name="connsiteY21" fmla="*/ 358218 h 430491"/>
              <a:gd name="connsiteX22" fmla="*/ 12569 w 91125"/>
              <a:gd name="connsiteY22" fmla="*/ 367645 h 430491"/>
              <a:gd name="connsiteX23" fmla="*/ 25138 w 91125"/>
              <a:gd name="connsiteY23" fmla="*/ 377072 h 430491"/>
              <a:gd name="connsiteX24" fmla="*/ 34565 w 91125"/>
              <a:gd name="connsiteY24" fmla="*/ 386499 h 430491"/>
              <a:gd name="connsiteX25" fmla="*/ 47134 w 91125"/>
              <a:gd name="connsiteY25" fmla="*/ 395926 h 430491"/>
              <a:gd name="connsiteX26" fmla="*/ 65987 w 91125"/>
              <a:gd name="connsiteY26" fmla="*/ 408495 h 430491"/>
              <a:gd name="connsiteX27" fmla="*/ 75414 w 91125"/>
              <a:gd name="connsiteY27" fmla="*/ 421064 h 430491"/>
              <a:gd name="connsiteX28" fmla="*/ 91125 w 91125"/>
              <a:gd name="connsiteY28" fmla="*/ 430491 h 43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125" h="430491">
                <a:moveTo>
                  <a:pt x="62845" y="0"/>
                </a:moveTo>
                <a:cubicBezTo>
                  <a:pt x="28372" y="63201"/>
                  <a:pt x="-28486" y="86070"/>
                  <a:pt x="18853" y="113121"/>
                </a:cubicBezTo>
                <a:cubicBezTo>
                  <a:pt x="21729" y="114764"/>
                  <a:pt x="25138" y="115216"/>
                  <a:pt x="28280" y="116264"/>
                </a:cubicBezTo>
                <a:cubicBezTo>
                  <a:pt x="32470" y="119406"/>
                  <a:pt x="36302" y="123093"/>
                  <a:pt x="40849" y="125691"/>
                </a:cubicBezTo>
                <a:cubicBezTo>
                  <a:pt x="43725" y="127334"/>
                  <a:pt x="47231" y="127528"/>
                  <a:pt x="50276" y="128833"/>
                </a:cubicBezTo>
                <a:cubicBezTo>
                  <a:pt x="61440" y="133617"/>
                  <a:pt x="62804" y="135089"/>
                  <a:pt x="72272" y="141402"/>
                </a:cubicBezTo>
                <a:cubicBezTo>
                  <a:pt x="61006" y="158301"/>
                  <a:pt x="71176" y="145111"/>
                  <a:pt x="50276" y="163398"/>
                </a:cubicBezTo>
                <a:cubicBezTo>
                  <a:pt x="46932" y="166324"/>
                  <a:pt x="44263" y="169980"/>
                  <a:pt x="40849" y="172825"/>
                </a:cubicBezTo>
                <a:cubicBezTo>
                  <a:pt x="37948" y="175243"/>
                  <a:pt x="34245" y="176600"/>
                  <a:pt x="31422" y="179109"/>
                </a:cubicBezTo>
                <a:cubicBezTo>
                  <a:pt x="24779" y="185014"/>
                  <a:pt x="17499" y="190568"/>
                  <a:pt x="12569" y="197963"/>
                </a:cubicBezTo>
                <a:lnTo>
                  <a:pt x="0" y="216816"/>
                </a:lnTo>
                <a:cubicBezTo>
                  <a:pt x="1047" y="222053"/>
                  <a:pt x="-137" y="228312"/>
                  <a:pt x="3142" y="232528"/>
                </a:cubicBezTo>
                <a:cubicBezTo>
                  <a:pt x="10705" y="242252"/>
                  <a:pt x="20990" y="244762"/>
                  <a:pt x="31422" y="248239"/>
                </a:cubicBezTo>
                <a:cubicBezTo>
                  <a:pt x="42946" y="265525"/>
                  <a:pt x="31420" y="250855"/>
                  <a:pt x="47134" y="263950"/>
                </a:cubicBezTo>
                <a:cubicBezTo>
                  <a:pt x="71336" y="284118"/>
                  <a:pt x="42574" y="264053"/>
                  <a:pt x="65987" y="279662"/>
                </a:cubicBezTo>
                <a:cubicBezTo>
                  <a:pt x="80393" y="301271"/>
                  <a:pt x="76167" y="291350"/>
                  <a:pt x="81699" y="307942"/>
                </a:cubicBezTo>
                <a:cubicBezTo>
                  <a:pt x="78557" y="310037"/>
                  <a:pt x="75650" y="312538"/>
                  <a:pt x="72272" y="314227"/>
                </a:cubicBezTo>
                <a:cubicBezTo>
                  <a:pt x="69309" y="315708"/>
                  <a:pt x="65601" y="315532"/>
                  <a:pt x="62845" y="317369"/>
                </a:cubicBezTo>
                <a:cubicBezTo>
                  <a:pt x="59147" y="319834"/>
                  <a:pt x="56832" y="323951"/>
                  <a:pt x="53418" y="326796"/>
                </a:cubicBezTo>
                <a:cubicBezTo>
                  <a:pt x="50517" y="329214"/>
                  <a:pt x="46892" y="330662"/>
                  <a:pt x="43991" y="333080"/>
                </a:cubicBezTo>
                <a:cubicBezTo>
                  <a:pt x="40577" y="335925"/>
                  <a:pt x="37979" y="339662"/>
                  <a:pt x="34565" y="342507"/>
                </a:cubicBezTo>
                <a:cubicBezTo>
                  <a:pt x="8301" y="364395"/>
                  <a:pt x="43269" y="330663"/>
                  <a:pt x="15711" y="358218"/>
                </a:cubicBezTo>
                <a:cubicBezTo>
                  <a:pt x="14664" y="361360"/>
                  <a:pt x="11088" y="364682"/>
                  <a:pt x="12569" y="367645"/>
                </a:cubicBezTo>
                <a:cubicBezTo>
                  <a:pt x="14911" y="372329"/>
                  <a:pt x="21162" y="373664"/>
                  <a:pt x="25138" y="377072"/>
                </a:cubicBezTo>
                <a:cubicBezTo>
                  <a:pt x="28512" y="379964"/>
                  <a:pt x="31191" y="383607"/>
                  <a:pt x="34565" y="386499"/>
                </a:cubicBezTo>
                <a:cubicBezTo>
                  <a:pt x="38541" y="389907"/>
                  <a:pt x="42844" y="392923"/>
                  <a:pt x="47134" y="395926"/>
                </a:cubicBezTo>
                <a:cubicBezTo>
                  <a:pt x="53322" y="400257"/>
                  <a:pt x="61455" y="402453"/>
                  <a:pt x="65987" y="408495"/>
                </a:cubicBezTo>
                <a:cubicBezTo>
                  <a:pt x="69129" y="412685"/>
                  <a:pt x="71711" y="417361"/>
                  <a:pt x="75414" y="421064"/>
                </a:cubicBezTo>
                <a:cubicBezTo>
                  <a:pt x="79202" y="424852"/>
                  <a:pt x="86169" y="428012"/>
                  <a:pt x="91125" y="430491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764928" y="4244813"/>
            <a:ext cx="2759616" cy="1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64928" y="4138150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18120" y="414512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24544" y="414512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51765" y="414512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30351" y="3868395"/>
                <a:ext cx="233461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351" y="3868395"/>
                <a:ext cx="233461" cy="323165"/>
              </a:xfrm>
              <a:prstGeom prst="rect">
                <a:avLst/>
              </a:prstGeom>
              <a:blipFill rotWithShape="0">
                <a:blip r:embed="rId6"/>
                <a:stretch>
                  <a:fillRect l="-25641" r="-25641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25606" y="3875480"/>
                <a:ext cx="4213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06" y="3875480"/>
                <a:ext cx="4213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942" t="-1667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21040" y="3852099"/>
                <a:ext cx="446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40" y="3852099"/>
                <a:ext cx="44621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068" r="-41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5747238" y="4139535"/>
            <a:ext cx="42437" cy="200476"/>
          </a:xfrm>
          <a:custGeom>
            <a:avLst/>
            <a:gdLst>
              <a:gd name="connsiteX0" fmla="*/ 62845 w 91125"/>
              <a:gd name="connsiteY0" fmla="*/ 0 h 430491"/>
              <a:gd name="connsiteX1" fmla="*/ 18853 w 91125"/>
              <a:gd name="connsiteY1" fmla="*/ 113121 h 430491"/>
              <a:gd name="connsiteX2" fmla="*/ 28280 w 91125"/>
              <a:gd name="connsiteY2" fmla="*/ 116264 h 430491"/>
              <a:gd name="connsiteX3" fmla="*/ 40849 w 91125"/>
              <a:gd name="connsiteY3" fmla="*/ 125691 h 430491"/>
              <a:gd name="connsiteX4" fmla="*/ 50276 w 91125"/>
              <a:gd name="connsiteY4" fmla="*/ 128833 h 430491"/>
              <a:gd name="connsiteX5" fmla="*/ 72272 w 91125"/>
              <a:gd name="connsiteY5" fmla="*/ 141402 h 430491"/>
              <a:gd name="connsiteX6" fmla="*/ 50276 w 91125"/>
              <a:gd name="connsiteY6" fmla="*/ 163398 h 430491"/>
              <a:gd name="connsiteX7" fmla="*/ 40849 w 91125"/>
              <a:gd name="connsiteY7" fmla="*/ 172825 h 430491"/>
              <a:gd name="connsiteX8" fmla="*/ 31422 w 91125"/>
              <a:gd name="connsiteY8" fmla="*/ 179109 h 430491"/>
              <a:gd name="connsiteX9" fmla="*/ 12569 w 91125"/>
              <a:gd name="connsiteY9" fmla="*/ 197963 h 430491"/>
              <a:gd name="connsiteX10" fmla="*/ 0 w 91125"/>
              <a:gd name="connsiteY10" fmla="*/ 216816 h 430491"/>
              <a:gd name="connsiteX11" fmla="*/ 3142 w 91125"/>
              <a:gd name="connsiteY11" fmla="*/ 232528 h 430491"/>
              <a:gd name="connsiteX12" fmla="*/ 31422 w 91125"/>
              <a:gd name="connsiteY12" fmla="*/ 248239 h 430491"/>
              <a:gd name="connsiteX13" fmla="*/ 47134 w 91125"/>
              <a:gd name="connsiteY13" fmla="*/ 263950 h 430491"/>
              <a:gd name="connsiteX14" fmla="*/ 65987 w 91125"/>
              <a:gd name="connsiteY14" fmla="*/ 279662 h 430491"/>
              <a:gd name="connsiteX15" fmla="*/ 81699 w 91125"/>
              <a:gd name="connsiteY15" fmla="*/ 307942 h 430491"/>
              <a:gd name="connsiteX16" fmla="*/ 72272 w 91125"/>
              <a:gd name="connsiteY16" fmla="*/ 314227 h 430491"/>
              <a:gd name="connsiteX17" fmla="*/ 62845 w 91125"/>
              <a:gd name="connsiteY17" fmla="*/ 317369 h 430491"/>
              <a:gd name="connsiteX18" fmla="*/ 53418 w 91125"/>
              <a:gd name="connsiteY18" fmla="*/ 326796 h 430491"/>
              <a:gd name="connsiteX19" fmla="*/ 43991 w 91125"/>
              <a:gd name="connsiteY19" fmla="*/ 333080 h 430491"/>
              <a:gd name="connsiteX20" fmla="*/ 34565 w 91125"/>
              <a:gd name="connsiteY20" fmla="*/ 342507 h 430491"/>
              <a:gd name="connsiteX21" fmla="*/ 15711 w 91125"/>
              <a:gd name="connsiteY21" fmla="*/ 358218 h 430491"/>
              <a:gd name="connsiteX22" fmla="*/ 12569 w 91125"/>
              <a:gd name="connsiteY22" fmla="*/ 367645 h 430491"/>
              <a:gd name="connsiteX23" fmla="*/ 25138 w 91125"/>
              <a:gd name="connsiteY23" fmla="*/ 377072 h 430491"/>
              <a:gd name="connsiteX24" fmla="*/ 34565 w 91125"/>
              <a:gd name="connsiteY24" fmla="*/ 386499 h 430491"/>
              <a:gd name="connsiteX25" fmla="*/ 47134 w 91125"/>
              <a:gd name="connsiteY25" fmla="*/ 395926 h 430491"/>
              <a:gd name="connsiteX26" fmla="*/ 65987 w 91125"/>
              <a:gd name="connsiteY26" fmla="*/ 408495 h 430491"/>
              <a:gd name="connsiteX27" fmla="*/ 75414 w 91125"/>
              <a:gd name="connsiteY27" fmla="*/ 421064 h 430491"/>
              <a:gd name="connsiteX28" fmla="*/ 91125 w 91125"/>
              <a:gd name="connsiteY28" fmla="*/ 430491 h 43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125" h="430491">
                <a:moveTo>
                  <a:pt x="62845" y="0"/>
                </a:moveTo>
                <a:cubicBezTo>
                  <a:pt x="28372" y="63201"/>
                  <a:pt x="-28486" y="86070"/>
                  <a:pt x="18853" y="113121"/>
                </a:cubicBezTo>
                <a:cubicBezTo>
                  <a:pt x="21729" y="114764"/>
                  <a:pt x="25138" y="115216"/>
                  <a:pt x="28280" y="116264"/>
                </a:cubicBezTo>
                <a:cubicBezTo>
                  <a:pt x="32470" y="119406"/>
                  <a:pt x="36302" y="123093"/>
                  <a:pt x="40849" y="125691"/>
                </a:cubicBezTo>
                <a:cubicBezTo>
                  <a:pt x="43725" y="127334"/>
                  <a:pt x="47231" y="127528"/>
                  <a:pt x="50276" y="128833"/>
                </a:cubicBezTo>
                <a:cubicBezTo>
                  <a:pt x="61440" y="133617"/>
                  <a:pt x="62804" y="135089"/>
                  <a:pt x="72272" y="141402"/>
                </a:cubicBezTo>
                <a:cubicBezTo>
                  <a:pt x="61006" y="158301"/>
                  <a:pt x="71176" y="145111"/>
                  <a:pt x="50276" y="163398"/>
                </a:cubicBezTo>
                <a:cubicBezTo>
                  <a:pt x="46932" y="166324"/>
                  <a:pt x="44263" y="169980"/>
                  <a:pt x="40849" y="172825"/>
                </a:cubicBezTo>
                <a:cubicBezTo>
                  <a:pt x="37948" y="175243"/>
                  <a:pt x="34245" y="176600"/>
                  <a:pt x="31422" y="179109"/>
                </a:cubicBezTo>
                <a:cubicBezTo>
                  <a:pt x="24779" y="185014"/>
                  <a:pt x="17499" y="190568"/>
                  <a:pt x="12569" y="197963"/>
                </a:cubicBezTo>
                <a:lnTo>
                  <a:pt x="0" y="216816"/>
                </a:lnTo>
                <a:cubicBezTo>
                  <a:pt x="1047" y="222053"/>
                  <a:pt x="-137" y="228312"/>
                  <a:pt x="3142" y="232528"/>
                </a:cubicBezTo>
                <a:cubicBezTo>
                  <a:pt x="10705" y="242252"/>
                  <a:pt x="20990" y="244762"/>
                  <a:pt x="31422" y="248239"/>
                </a:cubicBezTo>
                <a:cubicBezTo>
                  <a:pt x="42946" y="265525"/>
                  <a:pt x="31420" y="250855"/>
                  <a:pt x="47134" y="263950"/>
                </a:cubicBezTo>
                <a:cubicBezTo>
                  <a:pt x="71336" y="284118"/>
                  <a:pt x="42574" y="264053"/>
                  <a:pt x="65987" y="279662"/>
                </a:cubicBezTo>
                <a:cubicBezTo>
                  <a:pt x="80393" y="301271"/>
                  <a:pt x="76167" y="291350"/>
                  <a:pt x="81699" y="307942"/>
                </a:cubicBezTo>
                <a:cubicBezTo>
                  <a:pt x="78557" y="310037"/>
                  <a:pt x="75650" y="312538"/>
                  <a:pt x="72272" y="314227"/>
                </a:cubicBezTo>
                <a:cubicBezTo>
                  <a:pt x="69309" y="315708"/>
                  <a:pt x="65601" y="315532"/>
                  <a:pt x="62845" y="317369"/>
                </a:cubicBezTo>
                <a:cubicBezTo>
                  <a:pt x="59147" y="319834"/>
                  <a:pt x="56832" y="323951"/>
                  <a:pt x="53418" y="326796"/>
                </a:cubicBezTo>
                <a:cubicBezTo>
                  <a:pt x="50517" y="329214"/>
                  <a:pt x="46892" y="330662"/>
                  <a:pt x="43991" y="333080"/>
                </a:cubicBezTo>
                <a:cubicBezTo>
                  <a:pt x="40577" y="335925"/>
                  <a:pt x="37979" y="339662"/>
                  <a:pt x="34565" y="342507"/>
                </a:cubicBezTo>
                <a:cubicBezTo>
                  <a:pt x="8301" y="364395"/>
                  <a:pt x="43269" y="330663"/>
                  <a:pt x="15711" y="358218"/>
                </a:cubicBezTo>
                <a:cubicBezTo>
                  <a:pt x="14664" y="361360"/>
                  <a:pt x="11088" y="364682"/>
                  <a:pt x="12569" y="367645"/>
                </a:cubicBezTo>
                <a:cubicBezTo>
                  <a:pt x="14911" y="372329"/>
                  <a:pt x="21162" y="373664"/>
                  <a:pt x="25138" y="377072"/>
                </a:cubicBezTo>
                <a:cubicBezTo>
                  <a:pt x="28512" y="379964"/>
                  <a:pt x="31191" y="383607"/>
                  <a:pt x="34565" y="386499"/>
                </a:cubicBezTo>
                <a:cubicBezTo>
                  <a:pt x="38541" y="389907"/>
                  <a:pt x="42844" y="392923"/>
                  <a:pt x="47134" y="395926"/>
                </a:cubicBezTo>
                <a:cubicBezTo>
                  <a:pt x="53322" y="400257"/>
                  <a:pt x="61455" y="402453"/>
                  <a:pt x="65987" y="408495"/>
                </a:cubicBezTo>
                <a:cubicBezTo>
                  <a:pt x="69129" y="412685"/>
                  <a:pt x="71711" y="417361"/>
                  <a:pt x="75414" y="421064"/>
                </a:cubicBezTo>
                <a:cubicBezTo>
                  <a:pt x="79202" y="424852"/>
                  <a:pt x="86169" y="428012"/>
                  <a:pt x="91125" y="430491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651768" y="4244490"/>
            <a:ext cx="1095472" cy="66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9979" y="5336315"/>
            <a:ext cx="2759616" cy="1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59979" y="5222864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82110" y="5242426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13170" y="52298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595" y="52298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56321" y="52298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46816" y="52298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25400" y="4959899"/>
                <a:ext cx="233461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400" y="4959899"/>
                <a:ext cx="233461" cy="323165"/>
              </a:xfrm>
              <a:prstGeom prst="rect">
                <a:avLst/>
              </a:prstGeom>
              <a:blipFill rotWithShape="0">
                <a:blip r:embed="rId6"/>
                <a:stretch>
                  <a:fillRect l="-25641" r="-25641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20656" y="4966984"/>
                <a:ext cx="4213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656" y="4966984"/>
                <a:ext cx="42139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5942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16091" y="4943603"/>
                <a:ext cx="446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91" y="4943603"/>
                <a:ext cx="44621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068" r="-411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41908" y="4944828"/>
                <a:ext cx="23307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908" y="4944828"/>
                <a:ext cx="233077" cy="323165"/>
              </a:xfrm>
              <a:prstGeom prst="rect">
                <a:avLst/>
              </a:prstGeom>
              <a:blipFill rotWithShape="0">
                <a:blip r:embed="rId9"/>
                <a:stretch>
                  <a:fillRect l="-28947" r="-2105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4646818" y="5330028"/>
            <a:ext cx="2735294" cy="62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59976" y="6222160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82107" y="6241722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13167" y="622913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19592" y="622913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56318" y="622913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46813" y="622913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25397" y="5959195"/>
                <a:ext cx="233461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397" y="5959195"/>
                <a:ext cx="233461" cy="323165"/>
              </a:xfrm>
              <a:prstGeom prst="rect">
                <a:avLst/>
              </a:prstGeom>
              <a:blipFill rotWithShape="0">
                <a:blip r:embed="rId6"/>
                <a:stretch>
                  <a:fillRect l="-25641" r="-25641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20653" y="5966280"/>
                <a:ext cx="4213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653" y="5966280"/>
                <a:ext cx="4213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942" t="-1667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16088" y="5942899"/>
                <a:ext cx="446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88" y="5942899"/>
                <a:ext cx="44621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068" r="-41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441905" y="5944124"/>
                <a:ext cx="23307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905" y="5944124"/>
                <a:ext cx="233077" cy="323165"/>
              </a:xfrm>
              <a:prstGeom prst="rect">
                <a:avLst/>
              </a:prstGeom>
              <a:blipFill rotWithShape="0">
                <a:blip r:embed="rId9"/>
                <a:stretch>
                  <a:fillRect l="-28947" r="-2105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1759979" y="6335610"/>
            <a:ext cx="562213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4376057" y="3666641"/>
            <a:ext cx="391886" cy="201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4376057" y="4689950"/>
            <a:ext cx="391886" cy="201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4376057" y="5728221"/>
            <a:ext cx="391886" cy="201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42050" y="3179653"/>
            <a:ext cx="667099" cy="34275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41141" y="5161734"/>
            <a:ext cx="667099" cy="34275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Structure of Recovery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27693" y="1653066"/>
                <a:ext cx="7886700" cy="11534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There exists an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</a:t>
                </a:r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id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BC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𝐴𝐵𝐶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𝐴𝐵𝐶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ea typeface="Cambria Math" panose="02040503050406030204" pitchFamily="18" charset="0"/>
                </a:endParaRP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3" y="1653066"/>
                <a:ext cx="7886700" cy="1153435"/>
              </a:xfrm>
              <a:prstGeom prst="rect">
                <a:avLst/>
              </a:prstGeom>
              <a:blipFill rotWithShape="0">
                <a:blip r:embed="rId2"/>
                <a:stretch>
                  <a:fillRect l="-773" t="-6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759980" y="3348283"/>
            <a:ext cx="3984617" cy="1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9979" y="3241464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13171" y="32484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19595" y="32484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6816" y="32484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25402" y="2971709"/>
                <a:ext cx="233461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402" y="2971709"/>
                <a:ext cx="233461" cy="323165"/>
              </a:xfrm>
              <a:prstGeom prst="rect">
                <a:avLst/>
              </a:prstGeom>
              <a:blipFill rotWithShape="0">
                <a:blip r:embed="rId3"/>
                <a:stretch>
                  <a:fillRect l="-25641" r="-2564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20657" y="2978794"/>
                <a:ext cx="4213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657" y="2978794"/>
                <a:ext cx="4213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942" t="-1667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16091" y="2948624"/>
                <a:ext cx="446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91" y="2948624"/>
                <a:ext cx="44621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068" t="-1667" r="-41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5742289" y="3242849"/>
            <a:ext cx="42437" cy="200476"/>
          </a:xfrm>
          <a:custGeom>
            <a:avLst/>
            <a:gdLst>
              <a:gd name="connsiteX0" fmla="*/ 62845 w 91125"/>
              <a:gd name="connsiteY0" fmla="*/ 0 h 430491"/>
              <a:gd name="connsiteX1" fmla="*/ 18853 w 91125"/>
              <a:gd name="connsiteY1" fmla="*/ 113121 h 430491"/>
              <a:gd name="connsiteX2" fmla="*/ 28280 w 91125"/>
              <a:gd name="connsiteY2" fmla="*/ 116264 h 430491"/>
              <a:gd name="connsiteX3" fmla="*/ 40849 w 91125"/>
              <a:gd name="connsiteY3" fmla="*/ 125691 h 430491"/>
              <a:gd name="connsiteX4" fmla="*/ 50276 w 91125"/>
              <a:gd name="connsiteY4" fmla="*/ 128833 h 430491"/>
              <a:gd name="connsiteX5" fmla="*/ 72272 w 91125"/>
              <a:gd name="connsiteY5" fmla="*/ 141402 h 430491"/>
              <a:gd name="connsiteX6" fmla="*/ 50276 w 91125"/>
              <a:gd name="connsiteY6" fmla="*/ 163398 h 430491"/>
              <a:gd name="connsiteX7" fmla="*/ 40849 w 91125"/>
              <a:gd name="connsiteY7" fmla="*/ 172825 h 430491"/>
              <a:gd name="connsiteX8" fmla="*/ 31422 w 91125"/>
              <a:gd name="connsiteY8" fmla="*/ 179109 h 430491"/>
              <a:gd name="connsiteX9" fmla="*/ 12569 w 91125"/>
              <a:gd name="connsiteY9" fmla="*/ 197963 h 430491"/>
              <a:gd name="connsiteX10" fmla="*/ 0 w 91125"/>
              <a:gd name="connsiteY10" fmla="*/ 216816 h 430491"/>
              <a:gd name="connsiteX11" fmla="*/ 3142 w 91125"/>
              <a:gd name="connsiteY11" fmla="*/ 232528 h 430491"/>
              <a:gd name="connsiteX12" fmla="*/ 31422 w 91125"/>
              <a:gd name="connsiteY12" fmla="*/ 248239 h 430491"/>
              <a:gd name="connsiteX13" fmla="*/ 47134 w 91125"/>
              <a:gd name="connsiteY13" fmla="*/ 263950 h 430491"/>
              <a:gd name="connsiteX14" fmla="*/ 65987 w 91125"/>
              <a:gd name="connsiteY14" fmla="*/ 279662 h 430491"/>
              <a:gd name="connsiteX15" fmla="*/ 81699 w 91125"/>
              <a:gd name="connsiteY15" fmla="*/ 307942 h 430491"/>
              <a:gd name="connsiteX16" fmla="*/ 72272 w 91125"/>
              <a:gd name="connsiteY16" fmla="*/ 314227 h 430491"/>
              <a:gd name="connsiteX17" fmla="*/ 62845 w 91125"/>
              <a:gd name="connsiteY17" fmla="*/ 317369 h 430491"/>
              <a:gd name="connsiteX18" fmla="*/ 53418 w 91125"/>
              <a:gd name="connsiteY18" fmla="*/ 326796 h 430491"/>
              <a:gd name="connsiteX19" fmla="*/ 43991 w 91125"/>
              <a:gd name="connsiteY19" fmla="*/ 333080 h 430491"/>
              <a:gd name="connsiteX20" fmla="*/ 34565 w 91125"/>
              <a:gd name="connsiteY20" fmla="*/ 342507 h 430491"/>
              <a:gd name="connsiteX21" fmla="*/ 15711 w 91125"/>
              <a:gd name="connsiteY21" fmla="*/ 358218 h 430491"/>
              <a:gd name="connsiteX22" fmla="*/ 12569 w 91125"/>
              <a:gd name="connsiteY22" fmla="*/ 367645 h 430491"/>
              <a:gd name="connsiteX23" fmla="*/ 25138 w 91125"/>
              <a:gd name="connsiteY23" fmla="*/ 377072 h 430491"/>
              <a:gd name="connsiteX24" fmla="*/ 34565 w 91125"/>
              <a:gd name="connsiteY24" fmla="*/ 386499 h 430491"/>
              <a:gd name="connsiteX25" fmla="*/ 47134 w 91125"/>
              <a:gd name="connsiteY25" fmla="*/ 395926 h 430491"/>
              <a:gd name="connsiteX26" fmla="*/ 65987 w 91125"/>
              <a:gd name="connsiteY26" fmla="*/ 408495 h 430491"/>
              <a:gd name="connsiteX27" fmla="*/ 75414 w 91125"/>
              <a:gd name="connsiteY27" fmla="*/ 421064 h 430491"/>
              <a:gd name="connsiteX28" fmla="*/ 91125 w 91125"/>
              <a:gd name="connsiteY28" fmla="*/ 430491 h 43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125" h="430491">
                <a:moveTo>
                  <a:pt x="62845" y="0"/>
                </a:moveTo>
                <a:cubicBezTo>
                  <a:pt x="28372" y="63201"/>
                  <a:pt x="-28486" y="86070"/>
                  <a:pt x="18853" y="113121"/>
                </a:cubicBezTo>
                <a:cubicBezTo>
                  <a:pt x="21729" y="114764"/>
                  <a:pt x="25138" y="115216"/>
                  <a:pt x="28280" y="116264"/>
                </a:cubicBezTo>
                <a:cubicBezTo>
                  <a:pt x="32470" y="119406"/>
                  <a:pt x="36302" y="123093"/>
                  <a:pt x="40849" y="125691"/>
                </a:cubicBezTo>
                <a:cubicBezTo>
                  <a:pt x="43725" y="127334"/>
                  <a:pt x="47231" y="127528"/>
                  <a:pt x="50276" y="128833"/>
                </a:cubicBezTo>
                <a:cubicBezTo>
                  <a:pt x="61440" y="133617"/>
                  <a:pt x="62804" y="135089"/>
                  <a:pt x="72272" y="141402"/>
                </a:cubicBezTo>
                <a:cubicBezTo>
                  <a:pt x="61006" y="158301"/>
                  <a:pt x="71176" y="145111"/>
                  <a:pt x="50276" y="163398"/>
                </a:cubicBezTo>
                <a:cubicBezTo>
                  <a:pt x="46932" y="166324"/>
                  <a:pt x="44263" y="169980"/>
                  <a:pt x="40849" y="172825"/>
                </a:cubicBezTo>
                <a:cubicBezTo>
                  <a:pt x="37948" y="175243"/>
                  <a:pt x="34245" y="176600"/>
                  <a:pt x="31422" y="179109"/>
                </a:cubicBezTo>
                <a:cubicBezTo>
                  <a:pt x="24779" y="185014"/>
                  <a:pt x="17499" y="190568"/>
                  <a:pt x="12569" y="197963"/>
                </a:cubicBezTo>
                <a:lnTo>
                  <a:pt x="0" y="216816"/>
                </a:lnTo>
                <a:cubicBezTo>
                  <a:pt x="1047" y="222053"/>
                  <a:pt x="-137" y="228312"/>
                  <a:pt x="3142" y="232528"/>
                </a:cubicBezTo>
                <a:cubicBezTo>
                  <a:pt x="10705" y="242252"/>
                  <a:pt x="20990" y="244762"/>
                  <a:pt x="31422" y="248239"/>
                </a:cubicBezTo>
                <a:cubicBezTo>
                  <a:pt x="42946" y="265525"/>
                  <a:pt x="31420" y="250855"/>
                  <a:pt x="47134" y="263950"/>
                </a:cubicBezTo>
                <a:cubicBezTo>
                  <a:pt x="71336" y="284118"/>
                  <a:pt x="42574" y="264053"/>
                  <a:pt x="65987" y="279662"/>
                </a:cubicBezTo>
                <a:cubicBezTo>
                  <a:pt x="80393" y="301271"/>
                  <a:pt x="76167" y="291350"/>
                  <a:pt x="81699" y="307942"/>
                </a:cubicBezTo>
                <a:cubicBezTo>
                  <a:pt x="78557" y="310037"/>
                  <a:pt x="75650" y="312538"/>
                  <a:pt x="72272" y="314227"/>
                </a:cubicBezTo>
                <a:cubicBezTo>
                  <a:pt x="69309" y="315708"/>
                  <a:pt x="65601" y="315532"/>
                  <a:pt x="62845" y="317369"/>
                </a:cubicBezTo>
                <a:cubicBezTo>
                  <a:pt x="59147" y="319834"/>
                  <a:pt x="56832" y="323951"/>
                  <a:pt x="53418" y="326796"/>
                </a:cubicBezTo>
                <a:cubicBezTo>
                  <a:pt x="50517" y="329214"/>
                  <a:pt x="46892" y="330662"/>
                  <a:pt x="43991" y="333080"/>
                </a:cubicBezTo>
                <a:cubicBezTo>
                  <a:pt x="40577" y="335925"/>
                  <a:pt x="37979" y="339662"/>
                  <a:pt x="34565" y="342507"/>
                </a:cubicBezTo>
                <a:cubicBezTo>
                  <a:pt x="8301" y="364395"/>
                  <a:pt x="43269" y="330663"/>
                  <a:pt x="15711" y="358218"/>
                </a:cubicBezTo>
                <a:cubicBezTo>
                  <a:pt x="14664" y="361360"/>
                  <a:pt x="11088" y="364682"/>
                  <a:pt x="12569" y="367645"/>
                </a:cubicBezTo>
                <a:cubicBezTo>
                  <a:pt x="14911" y="372329"/>
                  <a:pt x="21162" y="373664"/>
                  <a:pt x="25138" y="377072"/>
                </a:cubicBezTo>
                <a:cubicBezTo>
                  <a:pt x="28512" y="379964"/>
                  <a:pt x="31191" y="383607"/>
                  <a:pt x="34565" y="386499"/>
                </a:cubicBezTo>
                <a:cubicBezTo>
                  <a:pt x="38541" y="389907"/>
                  <a:pt x="42844" y="392923"/>
                  <a:pt x="47134" y="395926"/>
                </a:cubicBezTo>
                <a:cubicBezTo>
                  <a:pt x="53322" y="400257"/>
                  <a:pt x="61455" y="402453"/>
                  <a:pt x="65987" y="408495"/>
                </a:cubicBezTo>
                <a:cubicBezTo>
                  <a:pt x="69129" y="412685"/>
                  <a:pt x="71711" y="417361"/>
                  <a:pt x="75414" y="421064"/>
                </a:cubicBezTo>
                <a:cubicBezTo>
                  <a:pt x="79202" y="424852"/>
                  <a:pt x="86169" y="428012"/>
                  <a:pt x="91125" y="430491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764928" y="4244813"/>
            <a:ext cx="2759616" cy="1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64928" y="4138150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18120" y="414512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24544" y="414512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51765" y="414512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30351" y="3868395"/>
                <a:ext cx="233461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351" y="3868395"/>
                <a:ext cx="233461" cy="323165"/>
              </a:xfrm>
              <a:prstGeom prst="rect">
                <a:avLst/>
              </a:prstGeom>
              <a:blipFill rotWithShape="0">
                <a:blip r:embed="rId6"/>
                <a:stretch>
                  <a:fillRect l="-25641" r="-25641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25606" y="3875480"/>
                <a:ext cx="4213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06" y="3875480"/>
                <a:ext cx="4213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942" t="-1667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21040" y="3852099"/>
                <a:ext cx="446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40" y="3852099"/>
                <a:ext cx="44621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068" r="-41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5747238" y="4139535"/>
            <a:ext cx="42437" cy="200476"/>
          </a:xfrm>
          <a:custGeom>
            <a:avLst/>
            <a:gdLst>
              <a:gd name="connsiteX0" fmla="*/ 62845 w 91125"/>
              <a:gd name="connsiteY0" fmla="*/ 0 h 430491"/>
              <a:gd name="connsiteX1" fmla="*/ 18853 w 91125"/>
              <a:gd name="connsiteY1" fmla="*/ 113121 h 430491"/>
              <a:gd name="connsiteX2" fmla="*/ 28280 w 91125"/>
              <a:gd name="connsiteY2" fmla="*/ 116264 h 430491"/>
              <a:gd name="connsiteX3" fmla="*/ 40849 w 91125"/>
              <a:gd name="connsiteY3" fmla="*/ 125691 h 430491"/>
              <a:gd name="connsiteX4" fmla="*/ 50276 w 91125"/>
              <a:gd name="connsiteY4" fmla="*/ 128833 h 430491"/>
              <a:gd name="connsiteX5" fmla="*/ 72272 w 91125"/>
              <a:gd name="connsiteY5" fmla="*/ 141402 h 430491"/>
              <a:gd name="connsiteX6" fmla="*/ 50276 w 91125"/>
              <a:gd name="connsiteY6" fmla="*/ 163398 h 430491"/>
              <a:gd name="connsiteX7" fmla="*/ 40849 w 91125"/>
              <a:gd name="connsiteY7" fmla="*/ 172825 h 430491"/>
              <a:gd name="connsiteX8" fmla="*/ 31422 w 91125"/>
              <a:gd name="connsiteY8" fmla="*/ 179109 h 430491"/>
              <a:gd name="connsiteX9" fmla="*/ 12569 w 91125"/>
              <a:gd name="connsiteY9" fmla="*/ 197963 h 430491"/>
              <a:gd name="connsiteX10" fmla="*/ 0 w 91125"/>
              <a:gd name="connsiteY10" fmla="*/ 216816 h 430491"/>
              <a:gd name="connsiteX11" fmla="*/ 3142 w 91125"/>
              <a:gd name="connsiteY11" fmla="*/ 232528 h 430491"/>
              <a:gd name="connsiteX12" fmla="*/ 31422 w 91125"/>
              <a:gd name="connsiteY12" fmla="*/ 248239 h 430491"/>
              <a:gd name="connsiteX13" fmla="*/ 47134 w 91125"/>
              <a:gd name="connsiteY13" fmla="*/ 263950 h 430491"/>
              <a:gd name="connsiteX14" fmla="*/ 65987 w 91125"/>
              <a:gd name="connsiteY14" fmla="*/ 279662 h 430491"/>
              <a:gd name="connsiteX15" fmla="*/ 81699 w 91125"/>
              <a:gd name="connsiteY15" fmla="*/ 307942 h 430491"/>
              <a:gd name="connsiteX16" fmla="*/ 72272 w 91125"/>
              <a:gd name="connsiteY16" fmla="*/ 314227 h 430491"/>
              <a:gd name="connsiteX17" fmla="*/ 62845 w 91125"/>
              <a:gd name="connsiteY17" fmla="*/ 317369 h 430491"/>
              <a:gd name="connsiteX18" fmla="*/ 53418 w 91125"/>
              <a:gd name="connsiteY18" fmla="*/ 326796 h 430491"/>
              <a:gd name="connsiteX19" fmla="*/ 43991 w 91125"/>
              <a:gd name="connsiteY19" fmla="*/ 333080 h 430491"/>
              <a:gd name="connsiteX20" fmla="*/ 34565 w 91125"/>
              <a:gd name="connsiteY20" fmla="*/ 342507 h 430491"/>
              <a:gd name="connsiteX21" fmla="*/ 15711 w 91125"/>
              <a:gd name="connsiteY21" fmla="*/ 358218 h 430491"/>
              <a:gd name="connsiteX22" fmla="*/ 12569 w 91125"/>
              <a:gd name="connsiteY22" fmla="*/ 367645 h 430491"/>
              <a:gd name="connsiteX23" fmla="*/ 25138 w 91125"/>
              <a:gd name="connsiteY23" fmla="*/ 377072 h 430491"/>
              <a:gd name="connsiteX24" fmla="*/ 34565 w 91125"/>
              <a:gd name="connsiteY24" fmla="*/ 386499 h 430491"/>
              <a:gd name="connsiteX25" fmla="*/ 47134 w 91125"/>
              <a:gd name="connsiteY25" fmla="*/ 395926 h 430491"/>
              <a:gd name="connsiteX26" fmla="*/ 65987 w 91125"/>
              <a:gd name="connsiteY26" fmla="*/ 408495 h 430491"/>
              <a:gd name="connsiteX27" fmla="*/ 75414 w 91125"/>
              <a:gd name="connsiteY27" fmla="*/ 421064 h 430491"/>
              <a:gd name="connsiteX28" fmla="*/ 91125 w 91125"/>
              <a:gd name="connsiteY28" fmla="*/ 430491 h 43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125" h="430491">
                <a:moveTo>
                  <a:pt x="62845" y="0"/>
                </a:moveTo>
                <a:cubicBezTo>
                  <a:pt x="28372" y="63201"/>
                  <a:pt x="-28486" y="86070"/>
                  <a:pt x="18853" y="113121"/>
                </a:cubicBezTo>
                <a:cubicBezTo>
                  <a:pt x="21729" y="114764"/>
                  <a:pt x="25138" y="115216"/>
                  <a:pt x="28280" y="116264"/>
                </a:cubicBezTo>
                <a:cubicBezTo>
                  <a:pt x="32470" y="119406"/>
                  <a:pt x="36302" y="123093"/>
                  <a:pt x="40849" y="125691"/>
                </a:cubicBezTo>
                <a:cubicBezTo>
                  <a:pt x="43725" y="127334"/>
                  <a:pt x="47231" y="127528"/>
                  <a:pt x="50276" y="128833"/>
                </a:cubicBezTo>
                <a:cubicBezTo>
                  <a:pt x="61440" y="133617"/>
                  <a:pt x="62804" y="135089"/>
                  <a:pt x="72272" y="141402"/>
                </a:cubicBezTo>
                <a:cubicBezTo>
                  <a:pt x="61006" y="158301"/>
                  <a:pt x="71176" y="145111"/>
                  <a:pt x="50276" y="163398"/>
                </a:cubicBezTo>
                <a:cubicBezTo>
                  <a:pt x="46932" y="166324"/>
                  <a:pt x="44263" y="169980"/>
                  <a:pt x="40849" y="172825"/>
                </a:cubicBezTo>
                <a:cubicBezTo>
                  <a:pt x="37948" y="175243"/>
                  <a:pt x="34245" y="176600"/>
                  <a:pt x="31422" y="179109"/>
                </a:cubicBezTo>
                <a:cubicBezTo>
                  <a:pt x="24779" y="185014"/>
                  <a:pt x="17499" y="190568"/>
                  <a:pt x="12569" y="197963"/>
                </a:cubicBezTo>
                <a:lnTo>
                  <a:pt x="0" y="216816"/>
                </a:lnTo>
                <a:cubicBezTo>
                  <a:pt x="1047" y="222053"/>
                  <a:pt x="-137" y="228312"/>
                  <a:pt x="3142" y="232528"/>
                </a:cubicBezTo>
                <a:cubicBezTo>
                  <a:pt x="10705" y="242252"/>
                  <a:pt x="20990" y="244762"/>
                  <a:pt x="31422" y="248239"/>
                </a:cubicBezTo>
                <a:cubicBezTo>
                  <a:pt x="42946" y="265525"/>
                  <a:pt x="31420" y="250855"/>
                  <a:pt x="47134" y="263950"/>
                </a:cubicBezTo>
                <a:cubicBezTo>
                  <a:pt x="71336" y="284118"/>
                  <a:pt x="42574" y="264053"/>
                  <a:pt x="65987" y="279662"/>
                </a:cubicBezTo>
                <a:cubicBezTo>
                  <a:pt x="80393" y="301271"/>
                  <a:pt x="76167" y="291350"/>
                  <a:pt x="81699" y="307942"/>
                </a:cubicBezTo>
                <a:cubicBezTo>
                  <a:pt x="78557" y="310037"/>
                  <a:pt x="75650" y="312538"/>
                  <a:pt x="72272" y="314227"/>
                </a:cubicBezTo>
                <a:cubicBezTo>
                  <a:pt x="69309" y="315708"/>
                  <a:pt x="65601" y="315532"/>
                  <a:pt x="62845" y="317369"/>
                </a:cubicBezTo>
                <a:cubicBezTo>
                  <a:pt x="59147" y="319834"/>
                  <a:pt x="56832" y="323951"/>
                  <a:pt x="53418" y="326796"/>
                </a:cubicBezTo>
                <a:cubicBezTo>
                  <a:pt x="50517" y="329214"/>
                  <a:pt x="46892" y="330662"/>
                  <a:pt x="43991" y="333080"/>
                </a:cubicBezTo>
                <a:cubicBezTo>
                  <a:pt x="40577" y="335925"/>
                  <a:pt x="37979" y="339662"/>
                  <a:pt x="34565" y="342507"/>
                </a:cubicBezTo>
                <a:cubicBezTo>
                  <a:pt x="8301" y="364395"/>
                  <a:pt x="43269" y="330663"/>
                  <a:pt x="15711" y="358218"/>
                </a:cubicBezTo>
                <a:cubicBezTo>
                  <a:pt x="14664" y="361360"/>
                  <a:pt x="11088" y="364682"/>
                  <a:pt x="12569" y="367645"/>
                </a:cubicBezTo>
                <a:cubicBezTo>
                  <a:pt x="14911" y="372329"/>
                  <a:pt x="21162" y="373664"/>
                  <a:pt x="25138" y="377072"/>
                </a:cubicBezTo>
                <a:cubicBezTo>
                  <a:pt x="28512" y="379964"/>
                  <a:pt x="31191" y="383607"/>
                  <a:pt x="34565" y="386499"/>
                </a:cubicBezTo>
                <a:cubicBezTo>
                  <a:pt x="38541" y="389907"/>
                  <a:pt x="42844" y="392923"/>
                  <a:pt x="47134" y="395926"/>
                </a:cubicBezTo>
                <a:cubicBezTo>
                  <a:pt x="53322" y="400257"/>
                  <a:pt x="61455" y="402453"/>
                  <a:pt x="65987" y="408495"/>
                </a:cubicBezTo>
                <a:cubicBezTo>
                  <a:pt x="69129" y="412685"/>
                  <a:pt x="71711" y="417361"/>
                  <a:pt x="75414" y="421064"/>
                </a:cubicBezTo>
                <a:cubicBezTo>
                  <a:pt x="79202" y="424852"/>
                  <a:pt x="86169" y="428012"/>
                  <a:pt x="91125" y="430491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651768" y="4244490"/>
            <a:ext cx="1095472" cy="66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9979" y="5336315"/>
            <a:ext cx="2759616" cy="1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59979" y="5222864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82110" y="5242426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13170" y="52298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595" y="52298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56321" y="52298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46816" y="5229841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25400" y="4959899"/>
                <a:ext cx="233461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400" y="4959899"/>
                <a:ext cx="233461" cy="323165"/>
              </a:xfrm>
              <a:prstGeom prst="rect">
                <a:avLst/>
              </a:prstGeom>
              <a:blipFill rotWithShape="0">
                <a:blip r:embed="rId6"/>
                <a:stretch>
                  <a:fillRect l="-25641" r="-25641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20656" y="4966984"/>
                <a:ext cx="4213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656" y="4966984"/>
                <a:ext cx="42139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5942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16091" y="4943603"/>
                <a:ext cx="446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91" y="4943603"/>
                <a:ext cx="44621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068" r="-411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41908" y="4944828"/>
                <a:ext cx="23307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908" y="4944828"/>
                <a:ext cx="233077" cy="323165"/>
              </a:xfrm>
              <a:prstGeom prst="rect">
                <a:avLst/>
              </a:prstGeom>
              <a:blipFill rotWithShape="0">
                <a:blip r:embed="rId9"/>
                <a:stretch>
                  <a:fillRect l="-28947" r="-2105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4646818" y="5330028"/>
            <a:ext cx="2735294" cy="62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59976" y="6222160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82107" y="6241722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13167" y="622913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19592" y="622913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56318" y="622913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46813" y="6229137"/>
            <a:ext cx="0" cy="213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25397" y="5959195"/>
                <a:ext cx="233461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397" y="5959195"/>
                <a:ext cx="233461" cy="323165"/>
              </a:xfrm>
              <a:prstGeom prst="rect">
                <a:avLst/>
              </a:prstGeom>
              <a:blipFill rotWithShape="0">
                <a:blip r:embed="rId6"/>
                <a:stretch>
                  <a:fillRect l="-25641" r="-25641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20653" y="5966280"/>
                <a:ext cx="4213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653" y="5966280"/>
                <a:ext cx="4213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942" t="-1667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16088" y="5942899"/>
                <a:ext cx="446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88" y="5942899"/>
                <a:ext cx="44621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068" r="-41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441905" y="5944124"/>
                <a:ext cx="23307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905" y="5944124"/>
                <a:ext cx="233077" cy="323165"/>
              </a:xfrm>
              <a:prstGeom prst="rect">
                <a:avLst/>
              </a:prstGeom>
              <a:blipFill rotWithShape="0">
                <a:blip r:embed="rId9"/>
                <a:stretch>
                  <a:fillRect l="-28947" r="-2105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1759979" y="6335610"/>
            <a:ext cx="562213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4376057" y="3666641"/>
            <a:ext cx="391886" cy="201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4376057" y="4689950"/>
            <a:ext cx="391886" cy="201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4376057" y="5728221"/>
            <a:ext cx="391886" cy="201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42050" y="3179653"/>
            <a:ext cx="667099" cy="34275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41141" y="5161734"/>
            <a:ext cx="667099" cy="34275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>
              <a:xfrm>
                <a:off x="1881926" y="4023452"/>
                <a:ext cx="5378235" cy="750786"/>
              </a:xfrm>
              <a:prstGeom prst="roundRect">
                <a:avLst/>
              </a:prstGeom>
              <a:ln w="2222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Difficulty</a:t>
                </a:r>
                <a:r>
                  <a:rPr lang="en-US" sz="20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</m:oMath>
                </a14:m>
                <a:r>
                  <a:rPr lang="en-US" sz="2000" dirty="0" smtClean="0"/>
                  <a:t> is a trace-increasing map </a:t>
                </a:r>
                <a:endParaRPr lang="en-US" sz="20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26" y="4023452"/>
                <a:ext cx="5378235" cy="75078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22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2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Repeat-until-success Method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155664" y="2653573"/>
            <a:ext cx="6518000" cy="752024"/>
            <a:chOff x="1187795" y="1576820"/>
            <a:chExt cx="8690667" cy="1002697"/>
          </a:xfrm>
        </p:grpSpPr>
        <p:grpSp>
          <p:nvGrpSpPr>
            <p:cNvPr id="57" name="Group 56"/>
            <p:cNvGrpSpPr/>
            <p:nvPr/>
          </p:nvGrpSpPr>
          <p:grpSpPr>
            <a:xfrm>
              <a:off x="1187795" y="1576820"/>
              <a:ext cx="8690667" cy="615902"/>
              <a:chOff x="1187795" y="1576820"/>
              <a:chExt cx="8690667" cy="615902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5650169" y="1890178"/>
                <a:ext cx="1394990" cy="284856"/>
                <a:chOff x="5601095" y="3347577"/>
                <a:chExt cx="1394990" cy="284856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5601095" y="3347578"/>
                  <a:ext cx="0" cy="28485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6996085" y="3347577"/>
                  <a:ext cx="0" cy="28485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6069006" y="3347578"/>
                  <a:ext cx="0" cy="28485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1568198" y="1578312"/>
                    <a:ext cx="222625" cy="3077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8198" y="1578312"/>
                    <a:ext cx="222112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4324" r="-27027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9025166" y="1576820"/>
                    <a:ext cx="222881" cy="3077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25166" y="1576820"/>
                    <a:ext cx="222881" cy="30777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5926" r="-25926" b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Straight Connector 64"/>
              <p:cNvCxnSpPr/>
              <p:nvPr/>
            </p:nvCxnSpPr>
            <p:spPr>
              <a:xfrm flipV="1">
                <a:off x="1187795" y="2032604"/>
                <a:ext cx="3428422" cy="1769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7039478" y="1890177"/>
                <a:ext cx="1394990" cy="284856"/>
                <a:chOff x="5601095" y="3347577"/>
                <a:chExt cx="1394990" cy="284856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5601095" y="3347578"/>
                  <a:ext cx="0" cy="28485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6996085" y="3347577"/>
                  <a:ext cx="0" cy="28485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069006" y="3347578"/>
                  <a:ext cx="0" cy="28485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3060687" y="1907866"/>
                <a:ext cx="1394990" cy="284856"/>
                <a:chOff x="5601095" y="3347577"/>
                <a:chExt cx="1394990" cy="284856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601095" y="3347578"/>
                  <a:ext cx="0" cy="28485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6996085" y="3347577"/>
                  <a:ext cx="0" cy="28485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069006" y="3347578"/>
                  <a:ext cx="0" cy="28485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67"/>
              <p:cNvCxnSpPr/>
              <p:nvPr/>
            </p:nvCxnSpPr>
            <p:spPr>
              <a:xfrm>
                <a:off x="5336892" y="2032604"/>
                <a:ext cx="4541570" cy="2608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4750957" y="2040324"/>
                <a:ext cx="495049" cy="1125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2493988" y="1578312"/>
                    <a:ext cx="371384" cy="3077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3988" y="1578312"/>
                    <a:ext cx="370807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4754" r="-6557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1" name="Straight Connector 70"/>
              <p:cNvCxnSpPr/>
              <p:nvPr/>
            </p:nvCxnSpPr>
            <p:spPr>
              <a:xfrm>
                <a:off x="2196230" y="1897896"/>
                <a:ext cx="0" cy="28485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106640" y="1578312"/>
                    <a:ext cx="617179" cy="3077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5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6640" y="1578312"/>
                    <a:ext cx="616066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9901" r="-3960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3785088" y="1578312"/>
                    <a:ext cx="617179" cy="3077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85088" y="1578312"/>
                    <a:ext cx="616066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9901" r="-3960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5714091" y="1578312"/>
                    <a:ext cx="334964" cy="3077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5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4091" y="1578312"/>
                    <a:ext cx="334387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6364" r="-30909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6421410" y="1578312"/>
                    <a:ext cx="334964" cy="3077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1410" y="1578312"/>
                    <a:ext cx="334387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6364" r="-9091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7122693" y="1578312"/>
                    <a:ext cx="328979" cy="3077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5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693" y="1578312"/>
                    <a:ext cx="328423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6667" r="-31481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7830013" y="1578312"/>
                    <a:ext cx="328979" cy="3077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012" y="1578312"/>
                    <a:ext cx="328423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6667" r="-7407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Freeform 57"/>
            <p:cNvSpPr/>
            <p:nvPr/>
          </p:nvSpPr>
          <p:spPr>
            <a:xfrm rot="10800000">
              <a:off x="7514978" y="2058689"/>
              <a:ext cx="920565" cy="142426"/>
            </a:xfrm>
            <a:custGeom>
              <a:avLst/>
              <a:gdLst>
                <a:gd name="connsiteX0" fmla="*/ 0 w 1219200"/>
                <a:gd name="connsiteY0" fmla="*/ 123825 h 123825"/>
                <a:gd name="connsiteX1" fmla="*/ 628650 w 1219200"/>
                <a:gd name="connsiteY1" fmla="*/ 0 h 123825"/>
                <a:gd name="connsiteX2" fmla="*/ 1219200 w 1219200"/>
                <a:gd name="connsiteY2" fmla="*/ 123825 h 123825"/>
                <a:gd name="connsiteX3" fmla="*/ 1219200 w 1219200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23825">
                  <a:moveTo>
                    <a:pt x="0" y="123825"/>
                  </a:moveTo>
                  <a:cubicBezTo>
                    <a:pt x="212725" y="61912"/>
                    <a:pt x="425450" y="0"/>
                    <a:pt x="628650" y="0"/>
                  </a:cubicBezTo>
                  <a:cubicBezTo>
                    <a:pt x="831850" y="0"/>
                    <a:pt x="1219200" y="123825"/>
                    <a:pt x="1219200" y="123825"/>
                  </a:cubicBezTo>
                  <a:lnTo>
                    <a:pt x="1219200" y="123825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802071" y="2209202"/>
                  <a:ext cx="347445" cy="369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2071" y="2209202"/>
                  <a:ext cx="346377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1053" r="-19298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198674" y="2210186"/>
                  <a:ext cx="176459" cy="369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8674" y="2210186"/>
                  <a:ext cx="17645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1379" r="-37931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Freeform 60"/>
            <p:cNvSpPr/>
            <p:nvPr/>
          </p:nvSpPr>
          <p:spPr>
            <a:xfrm rot="10800000">
              <a:off x="7050839" y="2056285"/>
              <a:ext cx="448961" cy="144830"/>
            </a:xfrm>
            <a:custGeom>
              <a:avLst/>
              <a:gdLst>
                <a:gd name="connsiteX0" fmla="*/ 0 w 1219200"/>
                <a:gd name="connsiteY0" fmla="*/ 123825 h 123825"/>
                <a:gd name="connsiteX1" fmla="*/ 628650 w 1219200"/>
                <a:gd name="connsiteY1" fmla="*/ 0 h 123825"/>
                <a:gd name="connsiteX2" fmla="*/ 1219200 w 1219200"/>
                <a:gd name="connsiteY2" fmla="*/ 123825 h 123825"/>
                <a:gd name="connsiteX3" fmla="*/ 1219200 w 1219200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23825">
                  <a:moveTo>
                    <a:pt x="0" y="123825"/>
                  </a:moveTo>
                  <a:cubicBezTo>
                    <a:pt x="212725" y="61912"/>
                    <a:pt x="425450" y="0"/>
                    <a:pt x="628650" y="0"/>
                  </a:cubicBezTo>
                  <a:cubicBezTo>
                    <a:pt x="831850" y="0"/>
                    <a:pt x="1219200" y="123825"/>
                    <a:pt x="1219200" y="123825"/>
                  </a:cubicBezTo>
                  <a:lnTo>
                    <a:pt x="1219200" y="123825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40590" y="5544481"/>
                <a:ext cx="8785936" cy="96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68" indent="-257168">
                  <a:buFont typeface="Wingdings" panose="05000000000000000000" pitchFamily="2" charset="2"/>
                  <a:buChar char="q"/>
                </a:pPr>
                <a:r>
                  <a:rPr lang="en-US" sz="20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Total </a:t>
                </a:r>
                <a:r>
                  <a:rPr lang="en-US" sz="2000" dirty="0"/>
                  <a:t>error=Fail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sz="2000" dirty="0"/>
                  <a:t> + </a:t>
                </a:r>
                <a:r>
                  <a:rPr lang="en-US" sz="2000" dirty="0" smtClean="0"/>
                  <a:t>approx. </a:t>
                </a:r>
                <a:r>
                  <a:rPr lang="en-US" sz="2000" dirty="0"/>
                  <a:t>error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𝒪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𝒪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90" y="5544481"/>
                <a:ext cx="8785936" cy="960840"/>
              </a:xfrm>
              <a:prstGeom prst="rect">
                <a:avLst/>
              </a:prstGeom>
              <a:blipFill rotWithShape="0">
                <a:blip r:embed="rId14"/>
                <a:stretch>
                  <a:fillRect l="-624" t="-39490" b="-45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285302" y="3712087"/>
            <a:ext cx="1616043" cy="550652"/>
            <a:chOff x="583199" y="4025646"/>
            <a:chExt cx="2154724" cy="734203"/>
          </a:xfrm>
        </p:grpSpPr>
        <p:sp>
          <p:nvSpPr>
            <p:cNvPr id="89" name="Flowchart: Process 58"/>
            <p:cNvSpPr/>
            <p:nvPr/>
          </p:nvSpPr>
          <p:spPr>
            <a:xfrm>
              <a:off x="583199" y="4025646"/>
              <a:ext cx="2154724" cy="734203"/>
            </a:xfrm>
            <a:prstGeom prst="flowChartProcess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738546" y="4188651"/>
                  <a:ext cx="1852115" cy="437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dirty="0" smtClean="0"/>
                    <a:t>Apply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350" i="1" dirty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35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35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135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35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n-US" sz="1350" dirty="0"/>
                    <a:t> </a:t>
                  </a: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546" y="4188651"/>
                  <a:ext cx="1852115" cy="43712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29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1" name="Straight Arrow Connector 90"/>
          <p:cNvCxnSpPr>
            <a:stCxn id="113" idx="3"/>
          </p:cNvCxnSpPr>
          <p:nvPr/>
        </p:nvCxnSpPr>
        <p:spPr>
          <a:xfrm flipV="1">
            <a:off x="1901345" y="3987413"/>
            <a:ext cx="7676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50758" y="4348175"/>
            <a:ext cx="7248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Success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214455" y="4710609"/>
            <a:ext cx="1837241" cy="480267"/>
            <a:chOff x="214455" y="4550589"/>
            <a:chExt cx="1837241" cy="480267"/>
          </a:xfrm>
        </p:grpSpPr>
        <p:sp>
          <p:nvSpPr>
            <p:cNvPr id="94" name="Flowchart: Process 109"/>
            <p:cNvSpPr/>
            <p:nvPr/>
          </p:nvSpPr>
          <p:spPr>
            <a:xfrm>
              <a:off x="214455" y="4550589"/>
              <a:ext cx="1837241" cy="480267"/>
            </a:xfrm>
            <a:prstGeom prst="flowChartProcess">
              <a:avLst/>
            </a:prstGeom>
            <a:ln w="22225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40590" y="4647277"/>
                  <a:ext cx="1809534" cy="3000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Obtain a state </a:t>
                  </a:r>
                  <a14:m>
                    <m:oMath xmlns:m="http://schemas.openxmlformats.org/officeDocument/2006/math">
                      <m:r>
                        <a:rPr lang="en-US" sz="135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35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sSub>
                            <m:sSubPr>
                              <m:ctrlPr>
                                <a:rPr lang="en-US" sz="135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sub>
                          </m:sSub>
                        </m:sup>
                      </m:sSup>
                    </m:oMath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90" y="4647277"/>
                  <a:ext cx="1809534" cy="30008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673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6" name="Straight Arrow Connector 95"/>
          <p:cNvCxnSpPr>
            <a:stCxn id="113" idx="2"/>
          </p:cNvCxnSpPr>
          <p:nvPr/>
        </p:nvCxnSpPr>
        <p:spPr>
          <a:xfrm flipH="1">
            <a:off x="1093322" y="4262739"/>
            <a:ext cx="1" cy="447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079425" y="3717812"/>
            <a:ext cx="4236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Fail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669030" y="3630878"/>
            <a:ext cx="1781902" cy="713069"/>
            <a:chOff x="594202" y="5348199"/>
            <a:chExt cx="2154724" cy="1150418"/>
          </a:xfrm>
        </p:grpSpPr>
        <p:sp>
          <p:nvSpPr>
            <p:cNvPr id="99" name="Flowchart: Process 67"/>
            <p:cNvSpPr/>
            <p:nvPr/>
          </p:nvSpPr>
          <p:spPr>
            <a:xfrm>
              <a:off x="594202" y="5348199"/>
              <a:ext cx="2154724" cy="1150418"/>
            </a:xfrm>
            <a:prstGeom prst="flowChartProcess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734503" y="5452822"/>
                  <a:ext cx="1852114" cy="865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dirty="0"/>
                    <a:t>Trace out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35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35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1350" dirty="0"/>
                    <a:t> &amp; apply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350" i="1" dirty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35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135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35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35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35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350" i="1" dirty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350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n-US" sz="1350" dirty="0"/>
                    <a:t> </a:t>
                  </a: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3" y="5452822"/>
                  <a:ext cx="1852114" cy="96218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4615" r="-23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1" name="Straight Arrow Connector 100"/>
          <p:cNvCxnSpPr/>
          <p:nvPr/>
        </p:nvCxnSpPr>
        <p:spPr>
          <a:xfrm flipH="1">
            <a:off x="2077833" y="4945442"/>
            <a:ext cx="14886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559980" y="4343947"/>
            <a:ext cx="1" cy="601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898171" y="4494152"/>
            <a:ext cx="7248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Success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4450931" y="3987412"/>
            <a:ext cx="67867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527608" y="3723337"/>
            <a:ext cx="4236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Fail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6409421" y="3617480"/>
            <a:ext cx="1763889" cy="769714"/>
            <a:chOff x="594202" y="5452822"/>
            <a:chExt cx="2154724" cy="1166806"/>
          </a:xfrm>
        </p:grpSpPr>
        <p:sp>
          <p:nvSpPr>
            <p:cNvPr id="107" name="Flowchart: Process 86"/>
            <p:cNvSpPr/>
            <p:nvPr/>
          </p:nvSpPr>
          <p:spPr>
            <a:xfrm>
              <a:off x="594202" y="5469210"/>
              <a:ext cx="2154724" cy="1150418"/>
            </a:xfrm>
            <a:prstGeom prst="flowChartProcess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734502" y="5452822"/>
                  <a:ext cx="1852114" cy="11268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dirty="0"/>
                    <a:t>Trace out </a:t>
                  </a:r>
                  <a14:m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50" i="1" dirty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35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..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1350" dirty="0"/>
                    <a:t> &amp; apply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350" i="1" dirty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35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135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35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n-US" sz="1350" dirty="0"/>
                    <a:t> </a:t>
                  </a: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3" y="5452822"/>
                  <a:ext cx="1852114" cy="102220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904" t="-1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9" name="Straight Connector 108"/>
          <p:cNvCxnSpPr/>
          <p:nvPr/>
        </p:nvCxnSpPr>
        <p:spPr>
          <a:xfrm flipH="1">
            <a:off x="7291365" y="4387194"/>
            <a:ext cx="1" cy="570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614258" y="4452048"/>
            <a:ext cx="7248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Success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5966529" y="4952699"/>
            <a:ext cx="1324837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5966528" y="3995292"/>
            <a:ext cx="442893" cy="5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439404" y="3878494"/>
                <a:ext cx="1939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404" y="3878494"/>
                <a:ext cx="193964" cy="215444"/>
              </a:xfrm>
              <a:prstGeom prst="rect">
                <a:avLst/>
              </a:prstGeom>
              <a:blipFill rotWithShape="0">
                <a:blip r:embed="rId19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/>
          <p:cNvSpPr txBox="1"/>
          <p:nvPr/>
        </p:nvSpPr>
        <p:spPr>
          <a:xfrm>
            <a:off x="5965460" y="3679674"/>
            <a:ext cx="4236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Fail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8173310" y="3996883"/>
            <a:ext cx="442893" cy="5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172242" y="3666750"/>
            <a:ext cx="4236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Fail</a:t>
            </a:r>
          </a:p>
        </p:txBody>
      </p:sp>
      <p:sp>
        <p:nvSpPr>
          <p:cNvPr id="117" name="Multiply 116"/>
          <p:cNvSpPr/>
          <p:nvPr/>
        </p:nvSpPr>
        <p:spPr>
          <a:xfrm>
            <a:off x="8568598" y="3764154"/>
            <a:ext cx="360947" cy="479973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5442600" y="4841567"/>
                <a:ext cx="1939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600" y="4841567"/>
                <a:ext cx="193964" cy="215444"/>
              </a:xfrm>
              <a:prstGeom prst="rect">
                <a:avLst/>
              </a:prstGeom>
              <a:blipFill rotWithShape="0">
                <a:blip r:embed="rId20"/>
                <a:stretch>
                  <a:fillRect l="-9375" r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642517" y="1581348"/>
                <a:ext cx="7411793" cy="72473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normalize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</m:oMath>
                </a14:m>
                <a:r>
                  <a:rPr lang="en-US" dirty="0" smtClean="0"/>
                  <a:t> and define a CPTD-map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Succeed to recover with a constant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7" y="1581348"/>
                <a:ext cx="7411793" cy="724737"/>
              </a:xfrm>
              <a:prstGeom prst="roundRect">
                <a:avLst/>
              </a:prstGeom>
              <a:blipFill rotWithShape="0">
                <a:blip r:embed="rId21"/>
                <a:stretch>
                  <a:fillRect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/>
          <p:cNvCxnSpPr/>
          <p:nvPr/>
        </p:nvCxnSpPr>
        <p:spPr>
          <a:xfrm flipH="1">
            <a:off x="3566518" y="4945442"/>
            <a:ext cx="1514358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  <p:bldP spid="92" grpId="0"/>
      <p:bldP spid="97" grpId="0"/>
      <p:bldP spid="103" grpId="0"/>
      <p:bldP spid="105" grpId="0"/>
      <p:bldP spid="110" grpId="0"/>
      <p:bldP spid="113" grpId="0"/>
      <p:bldP spid="114" grpId="0"/>
      <p:bldP spid="116" grpId="0"/>
      <p:bldP spid="117" grpId="0" animBg="1"/>
      <p:bldP spid="1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Locality of Perturbations</a:t>
            </a:r>
          </a:p>
        </p:txBody>
      </p:sp>
      <p:sp>
        <p:nvSpPr>
          <p:cNvPr id="121" name="Down Arrow 120"/>
          <p:cNvSpPr/>
          <p:nvPr/>
        </p:nvSpPr>
        <p:spPr>
          <a:xfrm>
            <a:off x="4463050" y="5170154"/>
            <a:ext cx="333971" cy="38645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1827610" y="5569444"/>
            <a:ext cx="5604850" cy="1086416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ontent Placeholder 2"/>
              <p:cNvSpPr txBox="1">
                <a:spLocks/>
              </p:cNvSpPr>
              <p:nvPr/>
            </p:nvSpPr>
            <p:spPr>
              <a:xfrm>
                <a:off x="590096" y="1543906"/>
                <a:ext cx="7963807" cy="11518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The key point in the proof:</a:t>
                </a: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For a short-ranged Hamiltonian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the local perturbation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only perturb the Gibbs state locally.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96" y="1543906"/>
                <a:ext cx="7963807" cy="1151824"/>
              </a:xfrm>
              <a:prstGeom prst="rect">
                <a:avLst/>
              </a:prstGeom>
              <a:blipFill rotWithShape="0">
                <a:blip r:embed="rId2"/>
                <a:stretch>
                  <a:fillRect l="-1225" t="-4233" r="-689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ounded Rectangle 123"/>
              <p:cNvSpPr/>
              <p:nvPr/>
            </p:nvSpPr>
            <p:spPr>
              <a:xfrm>
                <a:off x="706170" y="3756414"/>
                <a:ext cx="7847733" cy="1406910"/>
              </a:xfrm>
              <a:prstGeom prst="roundRect">
                <a:avLst/>
              </a:prstGeom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 smtClean="0"/>
                  <a:t>A useful </a:t>
                </a:r>
                <a:r>
                  <a:rPr lang="en-US" dirty="0"/>
                  <a:t>lemma by Araki </a:t>
                </a:r>
                <a:r>
                  <a:rPr lang="en-US" dirty="0">
                    <a:solidFill>
                      <a:srgbClr val="0070C0"/>
                    </a:solidFill>
                  </a:rPr>
                  <a:t>(Araki, ‘69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r>
                  <a:rPr lang="en-US" dirty="0"/>
                  <a:t>For 1D Hamiltonian with short-range interaction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4" name="Rounded 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70" y="3756414"/>
                <a:ext cx="7847733" cy="140691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22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/>
          <p:cNvGrpSpPr/>
          <p:nvPr/>
        </p:nvGrpSpPr>
        <p:grpSpPr>
          <a:xfrm>
            <a:off x="1611998" y="2820793"/>
            <a:ext cx="5622131" cy="657899"/>
            <a:chOff x="1799486" y="3395015"/>
            <a:chExt cx="5622131" cy="657899"/>
          </a:xfrm>
        </p:grpSpPr>
        <p:grpSp>
          <p:nvGrpSpPr>
            <p:cNvPr id="126" name="Group 125"/>
            <p:cNvGrpSpPr/>
            <p:nvPr/>
          </p:nvGrpSpPr>
          <p:grpSpPr>
            <a:xfrm>
              <a:off x="1799486" y="3556344"/>
              <a:ext cx="5622131" cy="496570"/>
              <a:chOff x="1767237" y="4001294"/>
              <a:chExt cx="5622131" cy="4965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3849881" y="4001294"/>
                    <a:ext cx="19569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9881" y="4001294"/>
                    <a:ext cx="195695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4375" r="-34375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0" name="Straight Connector 129"/>
              <p:cNvCxnSpPr/>
              <p:nvPr/>
            </p:nvCxnSpPr>
            <p:spPr>
              <a:xfrm>
                <a:off x="1767237" y="4390696"/>
                <a:ext cx="562213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4484536" y="4033121"/>
                    <a:ext cx="20447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4536" y="4033121"/>
                    <a:ext cx="204479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0303" r="-2424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2" name="Oval 131"/>
              <p:cNvSpPr/>
              <p:nvPr/>
            </p:nvSpPr>
            <p:spPr>
              <a:xfrm>
                <a:off x="3438976" y="4302351"/>
                <a:ext cx="2343151" cy="167375"/>
              </a:xfrm>
              <a:prstGeom prst="ellipse">
                <a:avLst/>
              </a:prstGeom>
              <a:solidFill>
                <a:schemeClr val="accent6">
                  <a:alpha val="56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421341" y="4307008"/>
                <a:ext cx="348868" cy="167375"/>
              </a:xfrm>
              <a:prstGeom prst="ellipse">
                <a:avLst/>
              </a:prstGeom>
              <a:solidFill>
                <a:srgbClr val="FF0000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5763576" y="4284223"/>
                <a:ext cx="0" cy="21364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420425" y="4284223"/>
                <a:ext cx="0" cy="21364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5227052" y="3395015"/>
                  <a:ext cx="1323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052" y="3395015"/>
                  <a:ext cx="13234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7619" r="-42857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ight Brace 127"/>
            <p:cNvSpPr/>
            <p:nvPr/>
          </p:nvSpPr>
          <p:spPr>
            <a:xfrm rot="16200000">
              <a:off x="5174860" y="3330960"/>
              <a:ext cx="218622" cy="96810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457217" y="5619312"/>
            <a:ext cx="4394914" cy="986680"/>
            <a:chOff x="3123057" y="3077245"/>
            <a:chExt cx="4394914" cy="986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3123057" y="3077245"/>
                  <a:ext cx="4074642" cy="986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oMath>
                    </m:oMathPara>
                  </a14:m>
                  <a:endParaRPr lang="en-US" sz="2400" dirty="0" smtClean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057" y="3077245"/>
                  <a:ext cx="4074642" cy="98668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TextBox 137"/>
            <p:cNvSpPr txBox="1"/>
            <p:nvPr/>
          </p:nvSpPr>
          <p:spPr>
            <a:xfrm>
              <a:off x="6801621" y="3663815"/>
              <a:ext cx="7163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Local</a:t>
              </a:r>
              <a:endParaRPr lang="en-US" sz="2000" dirty="0"/>
            </a:p>
          </p:txBody>
        </p:sp>
        <p:cxnSp>
          <p:nvCxnSpPr>
            <p:cNvPr id="139" name="Straight Arrow Connector 138"/>
            <p:cNvCxnSpPr>
              <a:stCxn id="129" idx="1"/>
            </p:cNvCxnSpPr>
            <p:nvPr/>
          </p:nvCxnSpPr>
          <p:spPr>
            <a:xfrm flipH="1">
              <a:off x="6528255" y="3863870"/>
              <a:ext cx="273366" cy="34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18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thm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1 part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248" y="1990791"/>
            <a:ext cx="84880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Suppose               . Then there is a local                                       </a:t>
            </a:r>
            <a:r>
              <a:rPr lang="en-US" sz="2500" dirty="0" err="1" smtClean="0"/>
              <a:t>s.t.</a:t>
            </a:r>
            <a:r>
              <a:rPr lang="en-US" sz="2500" dirty="0" smtClean="0"/>
              <a:t>                              </a:t>
            </a:r>
          </a:p>
          <a:p>
            <a:r>
              <a:rPr lang="en-US" sz="2500" dirty="0" smtClean="0"/>
              <a:t>   </a:t>
            </a:r>
            <a:endParaRPr lang="en-US" sz="25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43" y="2073737"/>
            <a:ext cx="896211" cy="3479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27" y="1990791"/>
            <a:ext cx="2504048" cy="7051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361" y="2740176"/>
            <a:ext cx="3370774" cy="390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535" y="1258733"/>
            <a:ext cx="7835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We’ll  start with the second part. Recap:  </a:t>
            </a:r>
            <a:endParaRPr lang="en-US" sz="2500" dirty="0"/>
          </a:p>
        </p:txBody>
      </p:sp>
      <p:sp>
        <p:nvSpPr>
          <p:cNvPr id="26" name="Rectangle 25"/>
          <p:cNvSpPr/>
          <p:nvPr/>
        </p:nvSpPr>
        <p:spPr>
          <a:xfrm>
            <a:off x="326535" y="1823501"/>
            <a:ext cx="8506730" cy="14463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362" y="3584772"/>
            <a:ext cx="74766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Apply 1D approximate quantum Hammersley-Clifford </a:t>
            </a:r>
            <a:r>
              <a:rPr lang="en-US" sz="2200" dirty="0" err="1" smtClean="0"/>
              <a:t>thm</a:t>
            </a:r>
            <a:r>
              <a:rPr lang="en-US" sz="2200" dirty="0" smtClean="0"/>
              <a:t> to get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With l = n/m. Choose m = O(log(n)) to make error small</a:t>
            </a:r>
          </a:p>
          <a:p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70" y="4208626"/>
            <a:ext cx="5728970" cy="7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thm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1 part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703" y="1508614"/>
            <a:ext cx="84880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</a:rPr>
              <a:t>thm</a:t>
            </a:r>
            <a:r>
              <a:rPr lang="en-US" sz="2500" b="1" dirty="0" smtClean="0">
                <a:solidFill>
                  <a:srgbClr val="002060"/>
                </a:solidFill>
              </a:rPr>
              <a:t> 1</a:t>
            </a:r>
            <a:r>
              <a:rPr lang="en-US" sz="2500" dirty="0" smtClean="0"/>
              <a:t> Suppose          satisfies the area law assumption. Then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                              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61" y="2345241"/>
            <a:ext cx="7493000" cy="10845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87775" y="4207841"/>
            <a:ext cx="3671888" cy="24003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7550" y="4524548"/>
            <a:ext cx="2913222" cy="4000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3028" y="5891386"/>
            <a:ext cx="2897744" cy="4000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3044626" y="5138714"/>
            <a:ext cx="981072" cy="52427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5388309" y="5130535"/>
            <a:ext cx="981072" cy="58385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3361727" y="5169465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5709336" y="5148362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B</a:t>
            </a:r>
            <a:endParaRPr lang="en-US" sz="2500" b="1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4608817" y="4486046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A</a:t>
            </a:r>
            <a:endParaRPr lang="en-US" sz="2500" b="1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4590936" y="585734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2591" y="1424390"/>
            <a:ext cx="8296689" cy="21535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662" y="1549000"/>
            <a:ext cx="458226" cy="4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thm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1 part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694" y="1707371"/>
            <a:ext cx="3671888" cy="24003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469" y="2024078"/>
            <a:ext cx="2913222" cy="4000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5947" y="3390916"/>
            <a:ext cx="2897744" cy="4000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587545" y="2638244"/>
            <a:ext cx="981072" cy="52427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2931228" y="2630065"/>
            <a:ext cx="981072" cy="58385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889552" y="2409365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B</a:t>
            </a:r>
            <a:r>
              <a:rPr lang="en-US" sz="2500" b="1" baseline="-25000" dirty="0" smtClean="0"/>
              <a:t>1</a:t>
            </a:r>
            <a:endParaRPr lang="en-US" sz="2500" b="1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3252255" y="2409365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B</a:t>
            </a:r>
            <a:r>
              <a:rPr lang="en-US" sz="2500" b="1" baseline="-25000" dirty="0" smtClean="0"/>
              <a:t>1</a:t>
            </a:r>
            <a:endParaRPr lang="en-US" sz="2500" b="1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2151736" y="1985576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A</a:t>
            </a:r>
            <a:endParaRPr lang="en-US" sz="2500" b="1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2133855" y="3356874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</a:t>
            </a:r>
          </a:p>
        </p:txBody>
      </p:sp>
      <p:cxnSp>
        <p:nvCxnSpPr>
          <p:cNvPr id="3" name="Straight Connector 2"/>
          <p:cNvCxnSpPr>
            <a:stCxn id="16" idx="2"/>
            <a:endCxn id="16" idx="0"/>
          </p:cNvCxnSpPr>
          <p:nvPr/>
        </p:nvCxnSpPr>
        <p:spPr>
          <a:xfrm>
            <a:off x="815944" y="2900381"/>
            <a:ext cx="5242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889551" y="2833690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/>
              <a:t>B</a:t>
            </a:r>
            <a:r>
              <a:rPr lang="en-US" sz="2500" b="1" baseline="-25000" dirty="0"/>
              <a:t>2</a:t>
            </a:r>
            <a:endParaRPr lang="en-US" sz="2500" b="1" dirty="0"/>
          </a:p>
        </p:txBody>
      </p:sp>
      <p:cxnSp>
        <p:nvCxnSpPr>
          <p:cNvPr id="6" name="Straight Connector 5"/>
          <p:cNvCxnSpPr>
            <a:stCxn id="17" idx="2"/>
            <a:endCxn id="17" idx="0"/>
          </p:cNvCxnSpPr>
          <p:nvPr/>
        </p:nvCxnSpPr>
        <p:spPr>
          <a:xfrm>
            <a:off x="3129838" y="2921992"/>
            <a:ext cx="5838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3251700" y="2878288"/>
            <a:ext cx="696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B</a:t>
            </a:r>
            <a:r>
              <a:rPr lang="en-US" sz="2500" b="1" baseline="-25000" dirty="0"/>
              <a:t>2</a:t>
            </a: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64" y="1139282"/>
            <a:ext cx="8984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follow the strategy of </a:t>
            </a:r>
            <a:r>
              <a:rPr lang="en-US" sz="2200" dirty="0" smtClean="0">
                <a:solidFill>
                  <a:srgbClr val="002060"/>
                </a:solidFill>
              </a:rPr>
              <a:t>(Kato et al ‘15) </a:t>
            </a:r>
            <a:r>
              <a:rPr lang="en-US" sz="2200" dirty="0" smtClean="0"/>
              <a:t>for the zero-correlation length case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316797" y="1707371"/>
            <a:ext cx="4087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Area Law implies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049" y="2303502"/>
            <a:ext cx="2708967" cy="379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049" y="3001534"/>
            <a:ext cx="2721715" cy="3800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0694" y="4346389"/>
            <a:ext cx="8236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By </a:t>
            </a:r>
            <a:r>
              <a:rPr lang="en-US" sz="2200" dirty="0" err="1" smtClean="0"/>
              <a:t>Fawzi</a:t>
            </a:r>
            <a:r>
              <a:rPr lang="en-US" sz="2200" dirty="0" smtClean="0"/>
              <a:t>-Renner Bound, there are channels                                         </a:t>
            </a:r>
            <a:r>
              <a:rPr lang="en-US" sz="2200" dirty="0" err="1" smtClean="0"/>
              <a:t>s.t.</a:t>
            </a:r>
            <a:endParaRPr lang="en-US" sz="2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532" y="4198639"/>
            <a:ext cx="1987912" cy="295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532" y="4686596"/>
            <a:ext cx="2163418" cy="2974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67" y="5222070"/>
            <a:ext cx="7182883" cy="4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thm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1 part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6330" y="1404695"/>
            <a:ext cx="813156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Define:</a:t>
            </a:r>
          </a:p>
          <a:p>
            <a:endParaRPr lang="en-US" sz="1000" dirty="0" smtClean="0"/>
          </a:p>
          <a:p>
            <a:r>
              <a:rPr lang="en-US" sz="2500" dirty="0" smtClean="0"/>
              <a:t>We have</a:t>
            </a:r>
          </a:p>
          <a:p>
            <a:endParaRPr lang="en-US" sz="1000" dirty="0"/>
          </a:p>
          <a:p>
            <a:r>
              <a:rPr lang="en-US" sz="2500" dirty="0" smtClean="0"/>
              <a:t>It follows that C can be reconstructed from B. Therefore</a:t>
            </a:r>
          </a:p>
          <a:p>
            <a:endParaRPr lang="en-US" sz="2500" dirty="0"/>
          </a:p>
          <a:p>
            <a:endParaRPr lang="en-US" sz="2500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14" y="1378721"/>
            <a:ext cx="7281135" cy="4654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75" y="3243898"/>
            <a:ext cx="2580309" cy="3758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539" y="2074603"/>
            <a:ext cx="4876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thm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1 part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6330" y="1404695"/>
            <a:ext cx="813156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Define:</a:t>
            </a:r>
          </a:p>
          <a:p>
            <a:endParaRPr lang="en-US" sz="1000" dirty="0" smtClean="0"/>
          </a:p>
          <a:p>
            <a:r>
              <a:rPr lang="en-US" sz="2500" dirty="0" smtClean="0"/>
              <a:t>We have</a:t>
            </a:r>
          </a:p>
          <a:p>
            <a:endParaRPr lang="en-US" sz="1000" dirty="0"/>
          </a:p>
          <a:p>
            <a:r>
              <a:rPr lang="en-US" sz="2500" dirty="0" smtClean="0"/>
              <a:t>It follows that C can be reconstructed from B. Therefore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Since </a:t>
            </a:r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                 with 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1500" dirty="0"/>
          </a:p>
          <a:p>
            <a:r>
              <a:rPr lang="en-US" sz="2500" dirty="0" smtClean="0"/>
              <a:t>So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14" y="1378721"/>
            <a:ext cx="7281135" cy="4654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75" y="3243898"/>
            <a:ext cx="2580309" cy="375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30" y="4323867"/>
            <a:ext cx="8467401" cy="3136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30" y="4909730"/>
            <a:ext cx="11430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30" y="5413247"/>
            <a:ext cx="8078082" cy="3912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830" y="6181198"/>
            <a:ext cx="2739335" cy="3990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539" y="2074603"/>
            <a:ext cx="4876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thm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1 part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6330" y="1404695"/>
            <a:ext cx="81315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Since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14" y="1482712"/>
            <a:ext cx="2739335" cy="399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27" y="2038048"/>
            <a:ext cx="7084644" cy="1488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330" y="3790121"/>
            <a:ext cx="8131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Let R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be the set of Gibbs states of Hamiltonians H = H</a:t>
            </a:r>
            <a:r>
              <a:rPr lang="en-US" sz="2200" baseline="-25000" dirty="0" smtClean="0"/>
              <a:t>AB</a:t>
            </a:r>
            <a:r>
              <a:rPr lang="en-US" sz="2200" dirty="0" smtClean="0"/>
              <a:t> + H</a:t>
            </a:r>
            <a:r>
              <a:rPr lang="en-US" sz="2200" baseline="-25000" dirty="0" smtClean="0"/>
              <a:t>BC</a:t>
            </a:r>
            <a:r>
              <a:rPr lang="en-US" sz="2200" dirty="0" smtClean="0"/>
              <a:t>. Then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27" y="4484796"/>
            <a:ext cx="7222435" cy="20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56443" y="4007555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Entanglement as a resource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164" y="2465723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to information transmission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95" y="5723223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Quantum computers </a:t>
            </a:r>
            <a:r>
              <a:rPr lang="en-US" sz="2200" dirty="0"/>
              <a:t>a</a:t>
            </a:r>
            <a:r>
              <a:rPr lang="en-US" sz="2200" dirty="0" smtClean="0"/>
              <a:t>re digital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1778" y="2737555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Quantum algorithms with exponential speed-up</a:t>
            </a:r>
          </a:p>
        </p:txBody>
      </p:sp>
      <p:sp>
        <p:nvSpPr>
          <p:cNvPr id="6" name="Freeform 5"/>
          <p:cNvSpPr/>
          <p:nvPr/>
        </p:nvSpPr>
        <p:spPr>
          <a:xfrm>
            <a:off x="6321778" y="2582333"/>
            <a:ext cx="2667000" cy="1425222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3888" y="2420329"/>
            <a:ext cx="2485275" cy="1153390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9764" y="5656389"/>
            <a:ext cx="2628640" cy="959556"/>
          </a:xfrm>
          <a:custGeom>
            <a:avLst/>
            <a:gdLst>
              <a:gd name="connsiteX0" fmla="*/ 0 w 2628640"/>
              <a:gd name="connsiteY0" fmla="*/ 310444 h 959556"/>
              <a:gd name="connsiteX1" fmla="*/ 0 w 2628640"/>
              <a:gd name="connsiteY1" fmla="*/ 310444 h 959556"/>
              <a:gd name="connsiteX2" fmla="*/ 98778 w 2628640"/>
              <a:gd name="connsiteY2" fmla="*/ 155222 h 959556"/>
              <a:gd name="connsiteX3" fmla="*/ 127000 w 2628640"/>
              <a:gd name="connsiteY3" fmla="*/ 112889 h 959556"/>
              <a:gd name="connsiteX4" fmla="*/ 169334 w 2628640"/>
              <a:gd name="connsiteY4" fmla="*/ 84667 h 959556"/>
              <a:gd name="connsiteX5" fmla="*/ 197556 w 2628640"/>
              <a:gd name="connsiteY5" fmla="*/ 56444 h 959556"/>
              <a:gd name="connsiteX6" fmla="*/ 254000 w 2628640"/>
              <a:gd name="connsiteY6" fmla="*/ 28222 h 959556"/>
              <a:gd name="connsiteX7" fmla="*/ 296334 w 2628640"/>
              <a:gd name="connsiteY7" fmla="*/ 0 h 959556"/>
              <a:gd name="connsiteX8" fmla="*/ 903111 w 2628640"/>
              <a:gd name="connsiteY8" fmla="*/ 14111 h 959556"/>
              <a:gd name="connsiteX9" fmla="*/ 1030111 w 2628640"/>
              <a:gd name="connsiteY9" fmla="*/ 28222 h 959556"/>
              <a:gd name="connsiteX10" fmla="*/ 1143000 w 2628640"/>
              <a:gd name="connsiteY10" fmla="*/ 42333 h 959556"/>
              <a:gd name="connsiteX11" fmla="*/ 1213556 w 2628640"/>
              <a:gd name="connsiteY11" fmla="*/ 56444 h 959556"/>
              <a:gd name="connsiteX12" fmla="*/ 1453445 w 2628640"/>
              <a:gd name="connsiteY12" fmla="*/ 84667 h 959556"/>
              <a:gd name="connsiteX13" fmla="*/ 2187223 w 2628640"/>
              <a:gd name="connsiteY13" fmla="*/ 112889 h 959556"/>
              <a:gd name="connsiteX14" fmla="*/ 2300111 w 2628640"/>
              <a:gd name="connsiteY14" fmla="*/ 141111 h 959556"/>
              <a:gd name="connsiteX15" fmla="*/ 2427111 w 2628640"/>
              <a:gd name="connsiteY15" fmla="*/ 169333 h 959556"/>
              <a:gd name="connsiteX16" fmla="*/ 2525889 w 2628640"/>
              <a:gd name="connsiteY16" fmla="*/ 225778 h 959556"/>
              <a:gd name="connsiteX17" fmla="*/ 2554111 w 2628640"/>
              <a:gd name="connsiteY17" fmla="*/ 268111 h 959556"/>
              <a:gd name="connsiteX18" fmla="*/ 2610556 w 2628640"/>
              <a:gd name="connsiteY18" fmla="*/ 324556 h 959556"/>
              <a:gd name="connsiteX19" fmla="*/ 2610556 w 2628640"/>
              <a:gd name="connsiteY19" fmla="*/ 522111 h 959556"/>
              <a:gd name="connsiteX20" fmla="*/ 2582334 w 2628640"/>
              <a:gd name="connsiteY20" fmla="*/ 564444 h 959556"/>
              <a:gd name="connsiteX21" fmla="*/ 2540000 w 2628640"/>
              <a:gd name="connsiteY21" fmla="*/ 578556 h 959556"/>
              <a:gd name="connsiteX22" fmla="*/ 2497667 w 2628640"/>
              <a:gd name="connsiteY22" fmla="*/ 620889 h 959556"/>
              <a:gd name="connsiteX23" fmla="*/ 2455334 w 2628640"/>
              <a:gd name="connsiteY23" fmla="*/ 635000 h 959556"/>
              <a:gd name="connsiteX24" fmla="*/ 2413000 w 2628640"/>
              <a:gd name="connsiteY24" fmla="*/ 663222 h 959556"/>
              <a:gd name="connsiteX25" fmla="*/ 2356556 w 2628640"/>
              <a:gd name="connsiteY25" fmla="*/ 691444 h 959556"/>
              <a:gd name="connsiteX26" fmla="*/ 2187223 w 2628640"/>
              <a:gd name="connsiteY26" fmla="*/ 804333 h 959556"/>
              <a:gd name="connsiteX27" fmla="*/ 2074334 w 2628640"/>
              <a:gd name="connsiteY27" fmla="*/ 874889 h 959556"/>
              <a:gd name="connsiteX28" fmla="*/ 2003778 w 2628640"/>
              <a:gd name="connsiteY28" fmla="*/ 889000 h 959556"/>
              <a:gd name="connsiteX29" fmla="*/ 1947334 w 2628640"/>
              <a:gd name="connsiteY29" fmla="*/ 903111 h 959556"/>
              <a:gd name="connsiteX30" fmla="*/ 1905000 w 2628640"/>
              <a:gd name="connsiteY30" fmla="*/ 917222 h 959556"/>
              <a:gd name="connsiteX31" fmla="*/ 1721556 w 2628640"/>
              <a:gd name="connsiteY31" fmla="*/ 959556 h 959556"/>
              <a:gd name="connsiteX32" fmla="*/ 1044223 w 2628640"/>
              <a:gd name="connsiteY32" fmla="*/ 945444 h 959556"/>
              <a:gd name="connsiteX33" fmla="*/ 959556 w 2628640"/>
              <a:gd name="connsiteY33" fmla="*/ 931333 h 959556"/>
              <a:gd name="connsiteX34" fmla="*/ 832556 w 2628640"/>
              <a:gd name="connsiteY34" fmla="*/ 903111 h 959556"/>
              <a:gd name="connsiteX35" fmla="*/ 790223 w 2628640"/>
              <a:gd name="connsiteY35" fmla="*/ 889000 h 959556"/>
              <a:gd name="connsiteX36" fmla="*/ 677334 w 2628640"/>
              <a:gd name="connsiteY36" fmla="*/ 874889 h 959556"/>
              <a:gd name="connsiteX37" fmla="*/ 578556 w 2628640"/>
              <a:gd name="connsiteY37" fmla="*/ 846667 h 959556"/>
              <a:gd name="connsiteX38" fmla="*/ 465667 w 2628640"/>
              <a:gd name="connsiteY38" fmla="*/ 818444 h 959556"/>
              <a:gd name="connsiteX39" fmla="*/ 381000 w 2628640"/>
              <a:gd name="connsiteY39" fmla="*/ 790222 h 959556"/>
              <a:gd name="connsiteX40" fmla="*/ 282223 w 2628640"/>
              <a:gd name="connsiteY40" fmla="*/ 762000 h 959556"/>
              <a:gd name="connsiteX41" fmla="*/ 254000 w 2628640"/>
              <a:gd name="connsiteY41" fmla="*/ 733778 h 959556"/>
              <a:gd name="connsiteX42" fmla="*/ 197556 w 2628640"/>
              <a:gd name="connsiteY42" fmla="*/ 691444 h 959556"/>
              <a:gd name="connsiteX43" fmla="*/ 183445 w 2628640"/>
              <a:gd name="connsiteY43" fmla="*/ 649111 h 959556"/>
              <a:gd name="connsiteX44" fmla="*/ 98778 w 2628640"/>
              <a:gd name="connsiteY44" fmla="*/ 550333 h 959556"/>
              <a:gd name="connsiteX45" fmla="*/ 70556 w 2628640"/>
              <a:gd name="connsiteY45" fmla="*/ 508000 h 959556"/>
              <a:gd name="connsiteX46" fmla="*/ 56445 w 2628640"/>
              <a:gd name="connsiteY46" fmla="*/ 465667 h 959556"/>
              <a:gd name="connsiteX47" fmla="*/ 28223 w 2628640"/>
              <a:gd name="connsiteY47" fmla="*/ 437444 h 959556"/>
              <a:gd name="connsiteX48" fmla="*/ 14111 w 2628640"/>
              <a:gd name="connsiteY48" fmla="*/ 395111 h 959556"/>
              <a:gd name="connsiteX49" fmla="*/ 0 w 2628640"/>
              <a:gd name="connsiteY49" fmla="*/ 310444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28640" h="959556">
                <a:moveTo>
                  <a:pt x="0" y="310444"/>
                </a:moveTo>
                <a:lnTo>
                  <a:pt x="0" y="310444"/>
                </a:lnTo>
                <a:lnTo>
                  <a:pt x="98778" y="155222"/>
                </a:lnTo>
                <a:cubicBezTo>
                  <a:pt x="107949" y="140956"/>
                  <a:pt x="112889" y="122296"/>
                  <a:pt x="127000" y="112889"/>
                </a:cubicBezTo>
                <a:cubicBezTo>
                  <a:pt x="141111" y="103482"/>
                  <a:pt x="156091" y="95262"/>
                  <a:pt x="169334" y="84667"/>
                </a:cubicBezTo>
                <a:cubicBezTo>
                  <a:pt x="179723" y="76356"/>
                  <a:pt x="186486" y="63824"/>
                  <a:pt x="197556" y="56444"/>
                </a:cubicBezTo>
                <a:cubicBezTo>
                  <a:pt x="215058" y="44775"/>
                  <a:pt x="235736" y="38658"/>
                  <a:pt x="254000" y="28222"/>
                </a:cubicBezTo>
                <a:cubicBezTo>
                  <a:pt x="268725" y="19808"/>
                  <a:pt x="282223" y="9407"/>
                  <a:pt x="296334" y="0"/>
                </a:cubicBezTo>
                <a:lnTo>
                  <a:pt x="903111" y="14111"/>
                </a:lnTo>
                <a:cubicBezTo>
                  <a:pt x="945673" y="15748"/>
                  <a:pt x="987809" y="23245"/>
                  <a:pt x="1030111" y="28222"/>
                </a:cubicBezTo>
                <a:cubicBezTo>
                  <a:pt x="1067774" y="32653"/>
                  <a:pt x="1105518" y="36567"/>
                  <a:pt x="1143000" y="42333"/>
                </a:cubicBezTo>
                <a:cubicBezTo>
                  <a:pt x="1166706" y="45980"/>
                  <a:pt x="1189898" y="52501"/>
                  <a:pt x="1213556" y="56444"/>
                </a:cubicBezTo>
                <a:cubicBezTo>
                  <a:pt x="1276350" y="66910"/>
                  <a:pt x="1396892" y="81931"/>
                  <a:pt x="1453445" y="84667"/>
                </a:cubicBezTo>
                <a:lnTo>
                  <a:pt x="2187223" y="112889"/>
                </a:lnTo>
                <a:cubicBezTo>
                  <a:pt x="2224852" y="122296"/>
                  <a:pt x="2262077" y="133504"/>
                  <a:pt x="2300111" y="141111"/>
                </a:cubicBezTo>
                <a:cubicBezTo>
                  <a:pt x="2389684" y="159025"/>
                  <a:pt x="2347399" y="149405"/>
                  <a:pt x="2427111" y="169333"/>
                </a:cubicBezTo>
                <a:cubicBezTo>
                  <a:pt x="2449245" y="180400"/>
                  <a:pt x="2505944" y="205833"/>
                  <a:pt x="2525889" y="225778"/>
                </a:cubicBezTo>
                <a:cubicBezTo>
                  <a:pt x="2537881" y="237770"/>
                  <a:pt x="2543074" y="255235"/>
                  <a:pt x="2554111" y="268111"/>
                </a:cubicBezTo>
                <a:cubicBezTo>
                  <a:pt x="2571428" y="288314"/>
                  <a:pt x="2610556" y="324556"/>
                  <a:pt x="2610556" y="324556"/>
                </a:cubicBezTo>
                <a:cubicBezTo>
                  <a:pt x="2631657" y="408960"/>
                  <a:pt x="2637504" y="405334"/>
                  <a:pt x="2610556" y="522111"/>
                </a:cubicBezTo>
                <a:cubicBezTo>
                  <a:pt x="2606743" y="538636"/>
                  <a:pt x="2595577" y="553850"/>
                  <a:pt x="2582334" y="564444"/>
                </a:cubicBezTo>
                <a:cubicBezTo>
                  <a:pt x="2570719" y="573736"/>
                  <a:pt x="2554111" y="573852"/>
                  <a:pt x="2540000" y="578556"/>
                </a:cubicBezTo>
                <a:cubicBezTo>
                  <a:pt x="2525889" y="592667"/>
                  <a:pt x="2514271" y="609819"/>
                  <a:pt x="2497667" y="620889"/>
                </a:cubicBezTo>
                <a:cubicBezTo>
                  <a:pt x="2485291" y="629140"/>
                  <a:pt x="2468638" y="628348"/>
                  <a:pt x="2455334" y="635000"/>
                </a:cubicBezTo>
                <a:cubicBezTo>
                  <a:pt x="2440165" y="642584"/>
                  <a:pt x="2427725" y="654808"/>
                  <a:pt x="2413000" y="663222"/>
                </a:cubicBezTo>
                <a:cubicBezTo>
                  <a:pt x="2394736" y="673658"/>
                  <a:pt x="2375371" y="682037"/>
                  <a:pt x="2356556" y="691444"/>
                </a:cubicBezTo>
                <a:cubicBezTo>
                  <a:pt x="2227134" y="820866"/>
                  <a:pt x="2392259" y="667641"/>
                  <a:pt x="2187223" y="804333"/>
                </a:cubicBezTo>
                <a:cubicBezTo>
                  <a:pt x="2161534" y="821459"/>
                  <a:pt x="2095610" y="866379"/>
                  <a:pt x="2074334" y="874889"/>
                </a:cubicBezTo>
                <a:cubicBezTo>
                  <a:pt x="2052065" y="883797"/>
                  <a:pt x="2027191" y="883797"/>
                  <a:pt x="2003778" y="889000"/>
                </a:cubicBezTo>
                <a:cubicBezTo>
                  <a:pt x="1984846" y="893207"/>
                  <a:pt x="1965982" y="897783"/>
                  <a:pt x="1947334" y="903111"/>
                </a:cubicBezTo>
                <a:cubicBezTo>
                  <a:pt x="1933032" y="907197"/>
                  <a:pt x="1919351" y="913308"/>
                  <a:pt x="1905000" y="917222"/>
                </a:cubicBezTo>
                <a:cubicBezTo>
                  <a:pt x="1811400" y="942749"/>
                  <a:pt x="1803831" y="943100"/>
                  <a:pt x="1721556" y="959556"/>
                </a:cubicBezTo>
                <a:lnTo>
                  <a:pt x="1044223" y="945444"/>
                </a:lnTo>
                <a:cubicBezTo>
                  <a:pt x="1015631" y="944385"/>
                  <a:pt x="987706" y="936451"/>
                  <a:pt x="959556" y="931333"/>
                </a:cubicBezTo>
                <a:cubicBezTo>
                  <a:pt x="919544" y="924058"/>
                  <a:pt x="872193" y="914436"/>
                  <a:pt x="832556" y="903111"/>
                </a:cubicBezTo>
                <a:cubicBezTo>
                  <a:pt x="818254" y="899025"/>
                  <a:pt x="804857" y="891661"/>
                  <a:pt x="790223" y="889000"/>
                </a:cubicBezTo>
                <a:cubicBezTo>
                  <a:pt x="752912" y="882216"/>
                  <a:pt x="714964" y="879593"/>
                  <a:pt x="677334" y="874889"/>
                </a:cubicBezTo>
                <a:lnTo>
                  <a:pt x="578556" y="846667"/>
                </a:lnTo>
                <a:cubicBezTo>
                  <a:pt x="541078" y="836673"/>
                  <a:pt x="502464" y="830710"/>
                  <a:pt x="465667" y="818444"/>
                </a:cubicBezTo>
                <a:cubicBezTo>
                  <a:pt x="437445" y="809037"/>
                  <a:pt x="409861" y="797437"/>
                  <a:pt x="381000" y="790222"/>
                </a:cubicBezTo>
                <a:cubicBezTo>
                  <a:pt x="310126" y="772503"/>
                  <a:pt x="342954" y="782244"/>
                  <a:pt x="282223" y="762000"/>
                </a:cubicBezTo>
                <a:cubicBezTo>
                  <a:pt x="272815" y="752593"/>
                  <a:pt x="264221" y="742295"/>
                  <a:pt x="254000" y="733778"/>
                </a:cubicBezTo>
                <a:cubicBezTo>
                  <a:pt x="235933" y="718722"/>
                  <a:pt x="212612" y="709512"/>
                  <a:pt x="197556" y="691444"/>
                </a:cubicBezTo>
                <a:cubicBezTo>
                  <a:pt x="188034" y="680017"/>
                  <a:pt x="190097" y="662415"/>
                  <a:pt x="183445" y="649111"/>
                </a:cubicBezTo>
                <a:cubicBezTo>
                  <a:pt x="139826" y="561872"/>
                  <a:pt x="168216" y="654489"/>
                  <a:pt x="98778" y="550333"/>
                </a:cubicBezTo>
                <a:cubicBezTo>
                  <a:pt x="89371" y="536222"/>
                  <a:pt x="78140" y="523169"/>
                  <a:pt x="70556" y="508000"/>
                </a:cubicBezTo>
                <a:cubicBezTo>
                  <a:pt x="63904" y="494696"/>
                  <a:pt x="64098" y="478422"/>
                  <a:pt x="56445" y="465667"/>
                </a:cubicBezTo>
                <a:cubicBezTo>
                  <a:pt x="49600" y="454259"/>
                  <a:pt x="37630" y="446852"/>
                  <a:pt x="28223" y="437444"/>
                </a:cubicBezTo>
                <a:cubicBezTo>
                  <a:pt x="23519" y="423333"/>
                  <a:pt x="14111" y="409985"/>
                  <a:pt x="14111" y="395111"/>
                </a:cubicBezTo>
                <a:cubicBezTo>
                  <a:pt x="14111" y="347939"/>
                  <a:pt x="19903" y="346987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270025" y="3898900"/>
            <a:ext cx="2342444" cy="959556"/>
          </a:xfrm>
          <a:custGeom>
            <a:avLst/>
            <a:gdLst>
              <a:gd name="connsiteX0" fmla="*/ 0 w 2342444"/>
              <a:gd name="connsiteY0" fmla="*/ 112889 h 959556"/>
              <a:gd name="connsiteX1" fmla="*/ 0 w 2342444"/>
              <a:gd name="connsiteY1" fmla="*/ 112889 h 959556"/>
              <a:gd name="connsiteX2" fmla="*/ 225777 w 2342444"/>
              <a:gd name="connsiteY2" fmla="*/ 84667 h 959556"/>
              <a:gd name="connsiteX3" fmla="*/ 296333 w 2342444"/>
              <a:gd name="connsiteY3" fmla="*/ 70556 h 959556"/>
              <a:gd name="connsiteX4" fmla="*/ 437444 w 2342444"/>
              <a:gd name="connsiteY4" fmla="*/ 56444 h 959556"/>
              <a:gd name="connsiteX5" fmla="*/ 479777 w 2342444"/>
              <a:gd name="connsiteY5" fmla="*/ 42333 h 959556"/>
              <a:gd name="connsiteX6" fmla="*/ 677333 w 2342444"/>
              <a:gd name="connsiteY6" fmla="*/ 14111 h 959556"/>
              <a:gd name="connsiteX7" fmla="*/ 790222 w 2342444"/>
              <a:gd name="connsiteY7" fmla="*/ 0 h 959556"/>
              <a:gd name="connsiteX8" fmla="*/ 1693333 w 2342444"/>
              <a:gd name="connsiteY8" fmla="*/ 14111 h 959556"/>
              <a:gd name="connsiteX9" fmla="*/ 1890889 w 2342444"/>
              <a:gd name="connsiteY9" fmla="*/ 28222 h 959556"/>
              <a:gd name="connsiteX10" fmla="*/ 2088444 w 2342444"/>
              <a:gd name="connsiteY10" fmla="*/ 84667 h 959556"/>
              <a:gd name="connsiteX11" fmla="*/ 2144889 w 2342444"/>
              <a:gd name="connsiteY11" fmla="*/ 98778 h 959556"/>
              <a:gd name="connsiteX12" fmla="*/ 2229555 w 2342444"/>
              <a:gd name="connsiteY12" fmla="*/ 127000 h 959556"/>
              <a:gd name="connsiteX13" fmla="*/ 2271889 w 2342444"/>
              <a:gd name="connsiteY13" fmla="*/ 141111 h 959556"/>
              <a:gd name="connsiteX14" fmla="*/ 2314222 w 2342444"/>
              <a:gd name="connsiteY14" fmla="*/ 169333 h 959556"/>
              <a:gd name="connsiteX15" fmla="*/ 2342444 w 2342444"/>
              <a:gd name="connsiteY15" fmla="*/ 254000 h 959556"/>
              <a:gd name="connsiteX16" fmla="*/ 2328333 w 2342444"/>
              <a:gd name="connsiteY16" fmla="*/ 324556 h 959556"/>
              <a:gd name="connsiteX17" fmla="*/ 2215444 w 2342444"/>
              <a:gd name="connsiteY17" fmla="*/ 451556 h 959556"/>
              <a:gd name="connsiteX18" fmla="*/ 2130777 w 2342444"/>
              <a:gd name="connsiteY18" fmla="*/ 536222 h 959556"/>
              <a:gd name="connsiteX19" fmla="*/ 2102555 w 2342444"/>
              <a:gd name="connsiteY19" fmla="*/ 578556 h 959556"/>
              <a:gd name="connsiteX20" fmla="*/ 2060222 w 2342444"/>
              <a:gd name="connsiteY20" fmla="*/ 592667 h 959556"/>
              <a:gd name="connsiteX21" fmla="*/ 2046111 w 2342444"/>
              <a:gd name="connsiteY21" fmla="*/ 635000 h 959556"/>
              <a:gd name="connsiteX22" fmla="*/ 2003777 w 2342444"/>
              <a:gd name="connsiteY22" fmla="*/ 663222 h 959556"/>
              <a:gd name="connsiteX23" fmla="*/ 1905000 w 2342444"/>
              <a:gd name="connsiteY23" fmla="*/ 719667 h 959556"/>
              <a:gd name="connsiteX24" fmla="*/ 1834444 w 2342444"/>
              <a:gd name="connsiteY24" fmla="*/ 776111 h 959556"/>
              <a:gd name="connsiteX25" fmla="*/ 1792111 w 2342444"/>
              <a:gd name="connsiteY25" fmla="*/ 790222 h 959556"/>
              <a:gd name="connsiteX26" fmla="*/ 1735666 w 2342444"/>
              <a:gd name="connsiteY26" fmla="*/ 818444 h 959556"/>
              <a:gd name="connsiteX27" fmla="*/ 1693333 w 2342444"/>
              <a:gd name="connsiteY27" fmla="*/ 832556 h 959556"/>
              <a:gd name="connsiteX28" fmla="*/ 1636889 w 2342444"/>
              <a:gd name="connsiteY28" fmla="*/ 860778 h 959556"/>
              <a:gd name="connsiteX29" fmla="*/ 1538111 w 2342444"/>
              <a:gd name="connsiteY29" fmla="*/ 917222 h 959556"/>
              <a:gd name="connsiteX30" fmla="*/ 1495777 w 2342444"/>
              <a:gd name="connsiteY30" fmla="*/ 931333 h 959556"/>
              <a:gd name="connsiteX31" fmla="*/ 1382889 w 2342444"/>
              <a:gd name="connsiteY31" fmla="*/ 959556 h 959556"/>
              <a:gd name="connsiteX32" fmla="*/ 719666 w 2342444"/>
              <a:gd name="connsiteY32" fmla="*/ 945444 h 959556"/>
              <a:gd name="connsiteX33" fmla="*/ 592666 w 2342444"/>
              <a:gd name="connsiteY33" fmla="*/ 917222 h 959556"/>
              <a:gd name="connsiteX34" fmla="*/ 522111 w 2342444"/>
              <a:gd name="connsiteY34" fmla="*/ 903111 h 959556"/>
              <a:gd name="connsiteX35" fmla="*/ 352777 w 2342444"/>
              <a:gd name="connsiteY35" fmla="*/ 832556 h 959556"/>
              <a:gd name="connsiteX36" fmla="*/ 211666 w 2342444"/>
              <a:gd name="connsiteY36" fmla="*/ 776111 h 959556"/>
              <a:gd name="connsiteX37" fmla="*/ 169333 w 2342444"/>
              <a:gd name="connsiteY37" fmla="*/ 762000 h 959556"/>
              <a:gd name="connsiteX38" fmla="*/ 127000 w 2342444"/>
              <a:gd name="connsiteY38" fmla="*/ 719667 h 959556"/>
              <a:gd name="connsiteX39" fmla="*/ 84666 w 2342444"/>
              <a:gd name="connsiteY39" fmla="*/ 691444 h 959556"/>
              <a:gd name="connsiteX40" fmla="*/ 70555 w 2342444"/>
              <a:gd name="connsiteY40" fmla="*/ 649111 h 959556"/>
              <a:gd name="connsiteX41" fmla="*/ 42333 w 2342444"/>
              <a:gd name="connsiteY41" fmla="*/ 550333 h 959556"/>
              <a:gd name="connsiteX42" fmla="*/ 0 w 2342444"/>
              <a:gd name="connsiteY42" fmla="*/ 112889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42444" h="959556">
                <a:moveTo>
                  <a:pt x="0" y="112889"/>
                </a:moveTo>
                <a:lnTo>
                  <a:pt x="0" y="112889"/>
                </a:lnTo>
                <a:lnTo>
                  <a:pt x="225777" y="84667"/>
                </a:lnTo>
                <a:cubicBezTo>
                  <a:pt x="249520" y="81275"/>
                  <a:pt x="272559" y="73726"/>
                  <a:pt x="296333" y="70556"/>
                </a:cubicBezTo>
                <a:cubicBezTo>
                  <a:pt x="343190" y="64308"/>
                  <a:pt x="390407" y="61148"/>
                  <a:pt x="437444" y="56444"/>
                </a:cubicBezTo>
                <a:cubicBezTo>
                  <a:pt x="451555" y="51740"/>
                  <a:pt x="465347" y="45941"/>
                  <a:pt x="479777" y="42333"/>
                </a:cubicBezTo>
                <a:cubicBezTo>
                  <a:pt x="553860" y="23812"/>
                  <a:pt x="594405" y="23867"/>
                  <a:pt x="677333" y="14111"/>
                </a:cubicBezTo>
                <a:lnTo>
                  <a:pt x="790222" y="0"/>
                </a:lnTo>
                <a:lnTo>
                  <a:pt x="1693333" y="14111"/>
                </a:lnTo>
                <a:cubicBezTo>
                  <a:pt x="1759331" y="15803"/>
                  <a:pt x="1825475" y="19302"/>
                  <a:pt x="1890889" y="28222"/>
                </a:cubicBezTo>
                <a:cubicBezTo>
                  <a:pt x="2007040" y="44061"/>
                  <a:pt x="1986613" y="59210"/>
                  <a:pt x="2088444" y="84667"/>
                </a:cubicBezTo>
                <a:cubicBezTo>
                  <a:pt x="2107259" y="89371"/>
                  <a:pt x="2126313" y="93205"/>
                  <a:pt x="2144889" y="98778"/>
                </a:cubicBezTo>
                <a:cubicBezTo>
                  <a:pt x="2173383" y="107326"/>
                  <a:pt x="2201333" y="117593"/>
                  <a:pt x="2229555" y="127000"/>
                </a:cubicBezTo>
                <a:lnTo>
                  <a:pt x="2271889" y="141111"/>
                </a:lnTo>
                <a:cubicBezTo>
                  <a:pt x="2286000" y="150518"/>
                  <a:pt x="2305234" y="154951"/>
                  <a:pt x="2314222" y="169333"/>
                </a:cubicBezTo>
                <a:cubicBezTo>
                  <a:pt x="2329989" y="194560"/>
                  <a:pt x="2342444" y="254000"/>
                  <a:pt x="2342444" y="254000"/>
                </a:cubicBezTo>
                <a:cubicBezTo>
                  <a:pt x="2337740" y="277519"/>
                  <a:pt x="2336754" y="302099"/>
                  <a:pt x="2328333" y="324556"/>
                </a:cubicBezTo>
                <a:cubicBezTo>
                  <a:pt x="2311770" y="368724"/>
                  <a:pt x="2232561" y="428734"/>
                  <a:pt x="2215444" y="451556"/>
                </a:cubicBezTo>
                <a:cubicBezTo>
                  <a:pt x="2162935" y="521568"/>
                  <a:pt x="2192680" y="494955"/>
                  <a:pt x="2130777" y="536222"/>
                </a:cubicBezTo>
                <a:cubicBezTo>
                  <a:pt x="2121370" y="550333"/>
                  <a:pt x="2115798" y="567961"/>
                  <a:pt x="2102555" y="578556"/>
                </a:cubicBezTo>
                <a:cubicBezTo>
                  <a:pt x="2090940" y="587848"/>
                  <a:pt x="2070740" y="582149"/>
                  <a:pt x="2060222" y="592667"/>
                </a:cubicBezTo>
                <a:cubicBezTo>
                  <a:pt x="2049704" y="603185"/>
                  <a:pt x="2055403" y="623385"/>
                  <a:pt x="2046111" y="635000"/>
                </a:cubicBezTo>
                <a:cubicBezTo>
                  <a:pt x="2035516" y="648243"/>
                  <a:pt x="2017578" y="653364"/>
                  <a:pt x="2003777" y="663222"/>
                </a:cubicBezTo>
                <a:cubicBezTo>
                  <a:pt x="1929024" y="716617"/>
                  <a:pt x="1973699" y="696767"/>
                  <a:pt x="1905000" y="719667"/>
                </a:cubicBezTo>
                <a:cubicBezTo>
                  <a:pt x="1878750" y="745916"/>
                  <a:pt x="1870045" y="758311"/>
                  <a:pt x="1834444" y="776111"/>
                </a:cubicBezTo>
                <a:cubicBezTo>
                  <a:pt x="1821140" y="782763"/>
                  <a:pt x="1805783" y="784363"/>
                  <a:pt x="1792111" y="790222"/>
                </a:cubicBezTo>
                <a:cubicBezTo>
                  <a:pt x="1772776" y="798508"/>
                  <a:pt x="1755001" y="810158"/>
                  <a:pt x="1735666" y="818444"/>
                </a:cubicBezTo>
                <a:cubicBezTo>
                  <a:pt x="1721994" y="824303"/>
                  <a:pt x="1707005" y="826697"/>
                  <a:pt x="1693333" y="832556"/>
                </a:cubicBezTo>
                <a:cubicBezTo>
                  <a:pt x="1673998" y="840842"/>
                  <a:pt x="1655153" y="850342"/>
                  <a:pt x="1636889" y="860778"/>
                </a:cubicBezTo>
                <a:cubicBezTo>
                  <a:pt x="1566036" y="901265"/>
                  <a:pt x="1623388" y="880675"/>
                  <a:pt x="1538111" y="917222"/>
                </a:cubicBezTo>
                <a:cubicBezTo>
                  <a:pt x="1524439" y="923081"/>
                  <a:pt x="1510127" y="927419"/>
                  <a:pt x="1495777" y="931333"/>
                </a:cubicBezTo>
                <a:cubicBezTo>
                  <a:pt x="1458356" y="941539"/>
                  <a:pt x="1382889" y="959556"/>
                  <a:pt x="1382889" y="959556"/>
                </a:cubicBezTo>
                <a:lnTo>
                  <a:pt x="719666" y="945444"/>
                </a:lnTo>
                <a:cubicBezTo>
                  <a:pt x="628204" y="941993"/>
                  <a:pt x="658048" y="933567"/>
                  <a:pt x="592666" y="917222"/>
                </a:cubicBezTo>
                <a:cubicBezTo>
                  <a:pt x="569398" y="911405"/>
                  <a:pt x="545629" y="907815"/>
                  <a:pt x="522111" y="903111"/>
                </a:cubicBezTo>
                <a:cubicBezTo>
                  <a:pt x="391875" y="837994"/>
                  <a:pt x="450037" y="856871"/>
                  <a:pt x="352777" y="832556"/>
                </a:cubicBezTo>
                <a:cubicBezTo>
                  <a:pt x="269724" y="791028"/>
                  <a:pt x="316290" y="810985"/>
                  <a:pt x="211666" y="776111"/>
                </a:cubicBezTo>
                <a:lnTo>
                  <a:pt x="169333" y="762000"/>
                </a:lnTo>
                <a:cubicBezTo>
                  <a:pt x="155222" y="747889"/>
                  <a:pt x="142331" y="732443"/>
                  <a:pt x="127000" y="719667"/>
                </a:cubicBezTo>
                <a:cubicBezTo>
                  <a:pt x="113971" y="708810"/>
                  <a:pt x="95261" y="704687"/>
                  <a:pt x="84666" y="691444"/>
                </a:cubicBezTo>
                <a:cubicBezTo>
                  <a:pt x="75374" y="679829"/>
                  <a:pt x="74641" y="663413"/>
                  <a:pt x="70555" y="649111"/>
                </a:cubicBezTo>
                <a:cubicBezTo>
                  <a:pt x="35115" y="525072"/>
                  <a:pt x="76168" y="651842"/>
                  <a:pt x="42333" y="550333"/>
                </a:cubicBezTo>
                <a:cubicBezTo>
                  <a:pt x="20557" y="310792"/>
                  <a:pt x="28222" y="447065"/>
                  <a:pt x="0" y="112889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14" idx="17"/>
          </p:cNvCxnSpPr>
          <p:nvPr/>
        </p:nvCxnSpPr>
        <p:spPr>
          <a:xfrm>
            <a:off x="2921388" y="2899956"/>
            <a:ext cx="679062" cy="20448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 flipV="1">
            <a:off x="2568804" y="3617384"/>
            <a:ext cx="692195" cy="604864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1506037" y="3945086"/>
            <a:ext cx="1757489" cy="166511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5588388" y="3573719"/>
            <a:ext cx="860390" cy="69219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7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30" y="-13779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Open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74520"/>
            <a:ext cx="818388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500" dirty="0" smtClean="0"/>
              <a:t>What happens in dim bigger than 2?</a:t>
            </a:r>
          </a:p>
          <a:p>
            <a:pPr marL="285750" indent="-285750">
              <a:buFont typeface="Arial" charset="0"/>
              <a:buChar char="•"/>
            </a:pPr>
            <a:endParaRPr lang="en-US" sz="1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500" dirty="0" smtClean="0"/>
              <a:t>Can we prove the approximate Markov property for general quantum states?</a:t>
            </a:r>
          </a:p>
          <a:p>
            <a:pPr marL="285750" indent="-285750">
              <a:buFont typeface="Arial" charset="0"/>
              <a:buChar char="•"/>
            </a:pPr>
            <a:endParaRPr lang="en-US" sz="1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500" dirty="0" smtClean="0"/>
              <a:t>Can we prove the converse, i.e. that approximate quantum Markov Networks are approximately thermal?</a:t>
            </a:r>
          </a:p>
          <a:p>
            <a:pPr marL="285750" indent="-285750">
              <a:buFont typeface="Arial" charset="0"/>
              <a:buChar char="•"/>
            </a:pPr>
            <a:endParaRPr lang="en-US" sz="1000" dirty="0"/>
          </a:p>
          <a:p>
            <a:pPr marL="285750" indent="-285750">
              <a:buFont typeface="Arial" charset="0"/>
              <a:buChar char="•"/>
            </a:pPr>
            <a:r>
              <a:rPr lang="en-US" sz="2500" dirty="0" smtClean="0"/>
              <a:t>Are two copies of the entanglement spectrum necessary to</a:t>
            </a:r>
            <a:r>
              <a:rPr lang="en-US" sz="2500" dirty="0"/>
              <a:t> </a:t>
            </a:r>
            <a:r>
              <a:rPr lang="en-US" sz="2500" dirty="0" smtClean="0"/>
              <a:t>get a local boundary model?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5406" y="538537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1929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56443" y="4007555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Entanglement as a resource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164" y="2465723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to information transmission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95" y="5723223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Quantum computers </a:t>
            </a:r>
            <a:r>
              <a:rPr lang="en-US" sz="2200" dirty="0"/>
              <a:t>a</a:t>
            </a:r>
            <a:r>
              <a:rPr lang="en-US" sz="2200" dirty="0" smtClean="0"/>
              <a:t>re digital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1778" y="2737555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Quantum algorithms with exponential speed-up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9554" y="5504118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for efficient computation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6321778" y="2582333"/>
            <a:ext cx="2667000" cy="1425222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3888" y="2420329"/>
            <a:ext cx="2485275" cy="1153390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9764" y="5656389"/>
            <a:ext cx="2628640" cy="959556"/>
          </a:xfrm>
          <a:custGeom>
            <a:avLst/>
            <a:gdLst>
              <a:gd name="connsiteX0" fmla="*/ 0 w 2628640"/>
              <a:gd name="connsiteY0" fmla="*/ 310444 h 959556"/>
              <a:gd name="connsiteX1" fmla="*/ 0 w 2628640"/>
              <a:gd name="connsiteY1" fmla="*/ 310444 h 959556"/>
              <a:gd name="connsiteX2" fmla="*/ 98778 w 2628640"/>
              <a:gd name="connsiteY2" fmla="*/ 155222 h 959556"/>
              <a:gd name="connsiteX3" fmla="*/ 127000 w 2628640"/>
              <a:gd name="connsiteY3" fmla="*/ 112889 h 959556"/>
              <a:gd name="connsiteX4" fmla="*/ 169334 w 2628640"/>
              <a:gd name="connsiteY4" fmla="*/ 84667 h 959556"/>
              <a:gd name="connsiteX5" fmla="*/ 197556 w 2628640"/>
              <a:gd name="connsiteY5" fmla="*/ 56444 h 959556"/>
              <a:gd name="connsiteX6" fmla="*/ 254000 w 2628640"/>
              <a:gd name="connsiteY6" fmla="*/ 28222 h 959556"/>
              <a:gd name="connsiteX7" fmla="*/ 296334 w 2628640"/>
              <a:gd name="connsiteY7" fmla="*/ 0 h 959556"/>
              <a:gd name="connsiteX8" fmla="*/ 903111 w 2628640"/>
              <a:gd name="connsiteY8" fmla="*/ 14111 h 959556"/>
              <a:gd name="connsiteX9" fmla="*/ 1030111 w 2628640"/>
              <a:gd name="connsiteY9" fmla="*/ 28222 h 959556"/>
              <a:gd name="connsiteX10" fmla="*/ 1143000 w 2628640"/>
              <a:gd name="connsiteY10" fmla="*/ 42333 h 959556"/>
              <a:gd name="connsiteX11" fmla="*/ 1213556 w 2628640"/>
              <a:gd name="connsiteY11" fmla="*/ 56444 h 959556"/>
              <a:gd name="connsiteX12" fmla="*/ 1453445 w 2628640"/>
              <a:gd name="connsiteY12" fmla="*/ 84667 h 959556"/>
              <a:gd name="connsiteX13" fmla="*/ 2187223 w 2628640"/>
              <a:gd name="connsiteY13" fmla="*/ 112889 h 959556"/>
              <a:gd name="connsiteX14" fmla="*/ 2300111 w 2628640"/>
              <a:gd name="connsiteY14" fmla="*/ 141111 h 959556"/>
              <a:gd name="connsiteX15" fmla="*/ 2427111 w 2628640"/>
              <a:gd name="connsiteY15" fmla="*/ 169333 h 959556"/>
              <a:gd name="connsiteX16" fmla="*/ 2525889 w 2628640"/>
              <a:gd name="connsiteY16" fmla="*/ 225778 h 959556"/>
              <a:gd name="connsiteX17" fmla="*/ 2554111 w 2628640"/>
              <a:gd name="connsiteY17" fmla="*/ 268111 h 959556"/>
              <a:gd name="connsiteX18" fmla="*/ 2610556 w 2628640"/>
              <a:gd name="connsiteY18" fmla="*/ 324556 h 959556"/>
              <a:gd name="connsiteX19" fmla="*/ 2610556 w 2628640"/>
              <a:gd name="connsiteY19" fmla="*/ 522111 h 959556"/>
              <a:gd name="connsiteX20" fmla="*/ 2582334 w 2628640"/>
              <a:gd name="connsiteY20" fmla="*/ 564444 h 959556"/>
              <a:gd name="connsiteX21" fmla="*/ 2540000 w 2628640"/>
              <a:gd name="connsiteY21" fmla="*/ 578556 h 959556"/>
              <a:gd name="connsiteX22" fmla="*/ 2497667 w 2628640"/>
              <a:gd name="connsiteY22" fmla="*/ 620889 h 959556"/>
              <a:gd name="connsiteX23" fmla="*/ 2455334 w 2628640"/>
              <a:gd name="connsiteY23" fmla="*/ 635000 h 959556"/>
              <a:gd name="connsiteX24" fmla="*/ 2413000 w 2628640"/>
              <a:gd name="connsiteY24" fmla="*/ 663222 h 959556"/>
              <a:gd name="connsiteX25" fmla="*/ 2356556 w 2628640"/>
              <a:gd name="connsiteY25" fmla="*/ 691444 h 959556"/>
              <a:gd name="connsiteX26" fmla="*/ 2187223 w 2628640"/>
              <a:gd name="connsiteY26" fmla="*/ 804333 h 959556"/>
              <a:gd name="connsiteX27" fmla="*/ 2074334 w 2628640"/>
              <a:gd name="connsiteY27" fmla="*/ 874889 h 959556"/>
              <a:gd name="connsiteX28" fmla="*/ 2003778 w 2628640"/>
              <a:gd name="connsiteY28" fmla="*/ 889000 h 959556"/>
              <a:gd name="connsiteX29" fmla="*/ 1947334 w 2628640"/>
              <a:gd name="connsiteY29" fmla="*/ 903111 h 959556"/>
              <a:gd name="connsiteX30" fmla="*/ 1905000 w 2628640"/>
              <a:gd name="connsiteY30" fmla="*/ 917222 h 959556"/>
              <a:gd name="connsiteX31" fmla="*/ 1721556 w 2628640"/>
              <a:gd name="connsiteY31" fmla="*/ 959556 h 959556"/>
              <a:gd name="connsiteX32" fmla="*/ 1044223 w 2628640"/>
              <a:gd name="connsiteY32" fmla="*/ 945444 h 959556"/>
              <a:gd name="connsiteX33" fmla="*/ 959556 w 2628640"/>
              <a:gd name="connsiteY33" fmla="*/ 931333 h 959556"/>
              <a:gd name="connsiteX34" fmla="*/ 832556 w 2628640"/>
              <a:gd name="connsiteY34" fmla="*/ 903111 h 959556"/>
              <a:gd name="connsiteX35" fmla="*/ 790223 w 2628640"/>
              <a:gd name="connsiteY35" fmla="*/ 889000 h 959556"/>
              <a:gd name="connsiteX36" fmla="*/ 677334 w 2628640"/>
              <a:gd name="connsiteY36" fmla="*/ 874889 h 959556"/>
              <a:gd name="connsiteX37" fmla="*/ 578556 w 2628640"/>
              <a:gd name="connsiteY37" fmla="*/ 846667 h 959556"/>
              <a:gd name="connsiteX38" fmla="*/ 465667 w 2628640"/>
              <a:gd name="connsiteY38" fmla="*/ 818444 h 959556"/>
              <a:gd name="connsiteX39" fmla="*/ 381000 w 2628640"/>
              <a:gd name="connsiteY39" fmla="*/ 790222 h 959556"/>
              <a:gd name="connsiteX40" fmla="*/ 282223 w 2628640"/>
              <a:gd name="connsiteY40" fmla="*/ 762000 h 959556"/>
              <a:gd name="connsiteX41" fmla="*/ 254000 w 2628640"/>
              <a:gd name="connsiteY41" fmla="*/ 733778 h 959556"/>
              <a:gd name="connsiteX42" fmla="*/ 197556 w 2628640"/>
              <a:gd name="connsiteY42" fmla="*/ 691444 h 959556"/>
              <a:gd name="connsiteX43" fmla="*/ 183445 w 2628640"/>
              <a:gd name="connsiteY43" fmla="*/ 649111 h 959556"/>
              <a:gd name="connsiteX44" fmla="*/ 98778 w 2628640"/>
              <a:gd name="connsiteY44" fmla="*/ 550333 h 959556"/>
              <a:gd name="connsiteX45" fmla="*/ 70556 w 2628640"/>
              <a:gd name="connsiteY45" fmla="*/ 508000 h 959556"/>
              <a:gd name="connsiteX46" fmla="*/ 56445 w 2628640"/>
              <a:gd name="connsiteY46" fmla="*/ 465667 h 959556"/>
              <a:gd name="connsiteX47" fmla="*/ 28223 w 2628640"/>
              <a:gd name="connsiteY47" fmla="*/ 437444 h 959556"/>
              <a:gd name="connsiteX48" fmla="*/ 14111 w 2628640"/>
              <a:gd name="connsiteY48" fmla="*/ 395111 h 959556"/>
              <a:gd name="connsiteX49" fmla="*/ 0 w 2628640"/>
              <a:gd name="connsiteY49" fmla="*/ 310444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28640" h="959556">
                <a:moveTo>
                  <a:pt x="0" y="310444"/>
                </a:moveTo>
                <a:lnTo>
                  <a:pt x="0" y="310444"/>
                </a:lnTo>
                <a:lnTo>
                  <a:pt x="98778" y="155222"/>
                </a:lnTo>
                <a:cubicBezTo>
                  <a:pt x="107949" y="140956"/>
                  <a:pt x="112889" y="122296"/>
                  <a:pt x="127000" y="112889"/>
                </a:cubicBezTo>
                <a:cubicBezTo>
                  <a:pt x="141111" y="103482"/>
                  <a:pt x="156091" y="95262"/>
                  <a:pt x="169334" y="84667"/>
                </a:cubicBezTo>
                <a:cubicBezTo>
                  <a:pt x="179723" y="76356"/>
                  <a:pt x="186486" y="63824"/>
                  <a:pt x="197556" y="56444"/>
                </a:cubicBezTo>
                <a:cubicBezTo>
                  <a:pt x="215058" y="44775"/>
                  <a:pt x="235736" y="38658"/>
                  <a:pt x="254000" y="28222"/>
                </a:cubicBezTo>
                <a:cubicBezTo>
                  <a:pt x="268725" y="19808"/>
                  <a:pt x="282223" y="9407"/>
                  <a:pt x="296334" y="0"/>
                </a:cubicBezTo>
                <a:lnTo>
                  <a:pt x="903111" y="14111"/>
                </a:lnTo>
                <a:cubicBezTo>
                  <a:pt x="945673" y="15748"/>
                  <a:pt x="987809" y="23245"/>
                  <a:pt x="1030111" y="28222"/>
                </a:cubicBezTo>
                <a:cubicBezTo>
                  <a:pt x="1067774" y="32653"/>
                  <a:pt x="1105518" y="36567"/>
                  <a:pt x="1143000" y="42333"/>
                </a:cubicBezTo>
                <a:cubicBezTo>
                  <a:pt x="1166706" y="45980"/>
                  <a:pt x="1189898" y="52501"/>
                  <a:pt x="1213556" y="56444"/>
                </a:cubicBezTo>
                <a:cubicBezTo>
                  <a:pt x="1276350" y="66910"/>
                  <a:pt x="1396892" y="81931"/>
                  <a:pt x="1453445" y="84667"/>
                </a:cubicBezTo>
                <a:lnTo>
                  <a:pt x="2187223" y="112889"/>
                </a:lnTo>
                <a:cubicBezTo>
                  <a:pt x="2224852" y="122296"/>
                  <a:pt x="2262077" y="133504"/>
                  <a:pt x="2300111" y="141111"/>
                </a:cubicBezTo>
                <a:cubicBezTo>
                  <a:pt x="2389684" y="159025"/>
                  <a:pt x="2347399" y="149405"/>
                  <a:pt x="2427111" y="169333"/>
                </a:cubicBezTo>
                <a:cubicBezTo>
                  <a:pt x="2449245" y="180400"/>
                  <a:pt x="2505944" y="205833"/>
                  <a:pt x="2525889" y="225778"/>
                </a:cubicBezTo>
                <a:cubicBezTo>
                  <a:pt x="2537881" y="237770"/>
                  <a:pt x="2543074" y="255235"/>
                  <a:pt x="2554111" y="268111"/>
                </a:cubicBezTo>
                <a:cubicBezTo>
                  <a:pt x="2571428" y="288314"/>
                  <a:pt x="2610556" y="324556"/>
                  <a:pt x="2610556" y="324556"/>
                </a:cubicBezTo>
                <a:cubicBezTo>
                  <a:pt x="2631657" y="408960"/>
                  <a:pt x="2637504" y="405334"/>
                  <a:pt x="2610556" y="522111"/>
                </a:cubicBezTo>
                <a:cubicBezTo>
                  <a:pt x="2606743" y="538636"/>
                  <a:pt x="2595577" y="553850"/>
                  <a:pt x="2582334" y="564444"/>
                </a:cubicBezTo>
                <a:cubicBezTo>
                  <a:pt x="2570719" y="573736"/>
                  <a:pt x="2554111" y="573852"/>
                  <a:pt x="2540000" y="578556"/>
                </a:cubicBezTo>
                <a:cubicBezTo>
                  <a:pt x="2525889" y="592667"/>
                  <a:pt x="2514271" y="609819"/>
                  <a:pt x="2497667" y="620889"/>
                </a:cubicBezTo>
                <a:cubicBezTo>
                  <a:pt x="2485291" y="629140"/>
                  <a:pt x="2468638" y="628348"/>
                  <a:pt x="2455334" y="635000"/>
                </a:cubicBezTo>
                <a:cubicBezTo>
                  <a:pt x="2440165" y="642584"/>
                  <a:pt x="2427725" y="654808"/>
                  <a:pt x="2413000" y="663222"/>
                </a:cubicBezTo>
                <a:cubicBezTo>
                  <a:pt x="2394736" y="673658"/>
                  <a:pt x="2375371" y="682037"/>
                  <a:pt x="2356556" y="691444"/>
                </a:cubicBezTo>
                <a:cubicBezTo>
                  <a:pt x="2227134" y="820866"/>
                  <a:pt x="2392259" y="667641"/>
                  <a:pt x="2187223" y="804333"/>
                </a:cubicBezTo>
                <a:cubicBezTo>
                  <a:pt x="2161534" y="821459"/>
                  <a:pt x="2095610" y="866379"/>
                  <a:pt x="2074334" y="874889"/>
                </a:cubicBezTo>
                <a:cubicBezTo>
                  <a:pt x="2052065" y="883797"/>
                  <a:pt x="2027191" y="883797"/>
                  <a:pt x="2003778" y="889000"/>
                </a:cubicBezTo>
                <a:cubicBezTo>
                  <a:pt x="1984846" y="893207"/>
                  <a:pt x="1965982" y="897783"/>
                  <a:pt x="1947334" y="903111"/>
                </a:cubicBezTo>
                <a:cubicBezTo>
                  <a:pt x="1933032" y="907197"/>
                  <a:pt x="1919351" y="913308"/>
                  <a:pt x="1905000" y="917222"/>
                </a:cubicBezTo>
                <a:cubicBezTo>
                  <a:pt x="1811400" y="942749"/>
                  <a:pt x="1803831" y="943100"/>
                  <a:pt x="1721556" y="959556"/>
                </a:cubicBezTo>
                <a:lnTo>
                  <a:pt x="1044223" y="945444"/>
                </a:lnTo>
                <a:cubicBezTo>
                  <a:pt x="1015631" y="944385"/>
                  <a:pt x="987706" y="936451"/>
                  <a:pt x="959556" y="931333"/>
                </a:cubicBezTo>
                <a:cubicBezTo>
                  <a:pt x="919544" y="924058"/>
                  <a:pt x="872193" y="914436"/>
                  <a:pt x="832556" y="903111"/>
                </a:cubicBezTo>
                <a:cubicBezTo>
                  <a:pt x="818254" y="899025"/>
                  <a:pt x="804857" y="891661"/>
                  <a:pt x="790223" y="889000"/>
                </a:cubicBezTo>
                <a:cubicBezTo>
                  <a:pt x="752912" y="882216"/>
                  <a:pt x="714964" y="879593"/>
                  <a:pt x="677334" y="874889"/>
                </a:cubicBezTo>
                <a:lnTo>
                  <a:pt x="578556" y="846667"/>
                </a:lnTo>
                <a:cubicBezTo>
                  <a:pt x="541078" y="836673"/>
                  <a:pt x="502464" y="830710"/>
                  <a:pt x="465667" y="818444"/>
                </a:cubicBezTo>
                <a:cubicBezTo>
                  <a:pt x="437445" y="809037"/>
                  <a:pt x="409861" y="797437"/>
                  <a:pt x="381000" y="790222"/>
                </a:cubicBezTo>
                <a:cubicBezTo>
                  <a:pt x="310126" y="772503"/>
                  <a:pt x="342954" y="782244"/>
                  <a:pt x="282223" y="762000"/>
                </a:cubicBezTo>
                <a:cubicBezTo>
                  <a:pt x="272815" y="752593"/>
                  <a:pt x="264221" y="742295"/>
                  <a:pt x="254000" y="733778"/>
                </a:cubicBezTo>
                <a:cubicBezTo>
                  <a:pt x="235933" y="718722"/>
                  <a:pt x="212612" y="709512"/>
                  <a:pt x="197556" y="691444"/>
                </a:cubicBezTo>
                <a:cubicBezTo>
                  <a:pt x="188034" y="680017"/>
                  <a:pt x="190097" y="662415"/>
                  <a:pt x="183445" y="649111"/>
                </a:cubicBezTo>
                <a:cubicBezTo>
                  <a:pt x="139826" y="561872"/>
                  <a:pt x="168216" y="654489"/>
                  <a:pt x="98778" y="550333"/>
                </a:cubicBezTo>
                <a:cubicBezTo>
                  <a:pt x="89371" y="536222"/>
                  <a:pt x="78140" y="523169"/>
                  <a:pt x="70556" y="508000"/>
                </a:cubicBezTo>
                <a:cubicBezTo>
                  <a:pt x="63904" y="494696"/>
                  <a:pt x="64098" y="478422"/>
                  <a:pt x="56445" y="465667"/>
                </a:cubicBezTo>
                <a:cubicBezTo>
                  <a:pt x="49600" y="454259"/>
                  <a:pt x="37630" y="446852"/>
                  <a:pt x="28223" y="437444"/>
                </a:cubicBezTo>
                <a:cubicBezTo>
                  <a:pt x="23519" y="423333"/>
                  <a:pt x="14111" y="409985"/>
                  <a:pt x="14111" y="395111"/>
                </a:cubicBezTo>
                <a:cubicBezTo>
                  <a:pt x="14111" y="347939"/>
                  <a:pt x="19903" y="346987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0800000">
            <a:off x="5926667" y="5400834"/>
            <a:ext cx="3062111" cy="1074129"/>
          </a:xfrm>
          <a:custGeom>
            <a:avLst/>
            <a:gdLst>
              <a:gd name="connsiteX0" fmla="*/ 0 w 2628640"/>
              <a:gd name="connsiteY0" fmla="*/ 310444 h 959556"/>
              <a:gd name="connsiteX1" fmla="*/ 0 w 2628640"/>
              <a:gd name="connsiteY1" fmla="*/ 310444 h 959556"/>
              <a:gd name="connsiteX2" fmla="*/ 98778 w 2628640"/>
              <a:gd name="connsiteY2" fmla="*/ 155222 h 959556"/>
              <a:gd name="connsiteX3" fmla="*/ 127000 w 2628640"/>
              <a:gd name="connsiteY3" fmla="*/ 112889 h 959556"/>
              <a:gd name="connsiteX4" fmla="*/ 169334 w 2628640"/>
              <a:gd name="connsiteY4" fmla="*/ 84667 h 959556"/>
              <a:gd name="connsiteX5" fmla="*/ 197556 w 2628640"/>
              <a:gd name="connsiteY5" fmla="*/ 56444 h 959556"/>
              <a:gd name="connsiteX6" fmla="*/ 254000 w 2628640"/>
              <a:gd name="connsiteY6" fmla="*/ 28222 h 959556"/>
              <a:gd name="connsiteX7" fmla="*/ 296334 w 2628640"/>
              <a:gd name="connsiteY7" fmla="*/ 0 h 959556"/>
              <a:gd name="connsiteX8" fmla="*/ 903111 w 2628640"/>
              <a:gd name="connsiteY8" fmla="*/ 14111 h 959556"/>
              <a:gd name="connsiteX9" fmla="*/ 1030111 w 2628640"/>
              <a:gd name="connsiteY9" fmla="*/ 28222 h 959556"/>
              <a:gd name="connsiteX10" fmla="*/ 1143000 w 2628640"/>
              <a:gd name="connsiteY10" fmla="*/ 42333 h 959556"/>
              <a:gd name="connsiteX11" fmla="*/ 1213556 w 2628640"/>
              <a:gd name="connsiteY11" fmla="*/ 56444 h 959556"/>
              <a:gd name="connsiteX12" fmla="*/ 1453445 w 2628640"/>
              <a:gd name="connsiteY12" fmla="*/ 84667 h 959556"/>
              <a:gd name="connsiteX13" fmla="*/ 2187223 w 2628640"/>
              <a:gd name="connsiteY13" fmla="*/ 112889 h 959556"/>
              <a:gd name="connsiteX14" fmla="*/ 2300111 w 2628640"/>
              <a:gd name="connsiteY14" fmla="*/ 141111 h 959556"/>
              <a:gd name="connsiteX15" fmla="*/ 2427111 w 2628640"/>
              <a:gd name="connsiteY15" fmla="*/ 169333 h 959556"/>
              <a:gd name="connsiteX16" fmla="*/ 2525889 w 2628640"/>
              <a:gd name="connsiteY16" fmla="*/ 225778 h 959556"/>
              <a:gd name="connsiteX17" fmla="*/ 2554111 w 2628640"/>
              <a:gd name="connsiteY17" fmla="*/ 268111 h 959556"/>
              <a:gd name="connsiteX18" fmla="*/ 2610556 w 2628640"/>
              <a:gd name="connsiteY18" fmla="*/ 324556 h 959556"/>
              <a:gd name="connsiteX19" fmla="*/ 2610556 w 2628640"/>
              <a:gd name="connsiteY19" fmla="*/ 522111 h 959556"/>
              <a:gd name="connsiteX20" fmla="*/ 2582334 w 2628640"/>
              <a:gd name="connsiteY20" fmla="*/ 564444 h 959556"/>
              <a:gd name="connsiteX21" fmla="*/ 2540000 w 2628640"/>
              <a:gd name="connsiteY21" fmla="*/ 578556 h 959556"/>
              <a:gd name="connsiteX22" fmla="*/ 2497667 w 2628640"/>
              <a:gd name="connsiteY22" fmla="*/ 620889 h 959556"/>
              <a:gd name="connsiteX23" fmla="*/ 2455334 w 2628640"/>
              <a:gd name="connsiteY23" fmla="*/ 635000 h 959556"/>
              <a:gd name="connsiteX24" fmla="*/ 2413000 w 2628640"/>
              <a:gd name="connsiteY24" fmla="*/ 663222 h 959556"/>
              <a:gd name="connsiteX25" fmla="*/ 2356556 w 2628640"/>
              <a:gd name="connsiteY25" fmla="*/ 691444 h 959556"/>
              <a:gd name="connsiteX26" fmla="*/ 2187223 w 2628640"/>
              <a:gd name="connsiteY26" fmla="*/ 804333 h 959556"/>
              <a:gd name="connsiteX27" fmla="*/ 2074334 w 2628640"/>
              <a:gd name="connsiteY27" fmla="*/ 874889 h 959556"/>
              <a:gd name="connsiteX28" fmla="*/ 2003778 w 2628640"/>
              <a:gd name="connsiteY28" fmla="*/ 889000 h 959556"/>
              <a:gd name="connsiteX29" fmla="*/ 1947334 w 2628640"/>
              <a:gd name="connsiteY29" fmla="*/ 903111 h 959556"/>
              <a:gd name="connsiteX30" fmla="*/ 1905000 w 2628640"/>
              <a:gd name="connsiteY30" fmla="*/ 917222 h 959556"/>
              <a:gd name="connsiteX31" fmla="*/ 1721556 w 2628640"/>
              <a:gd name="connsiteY31" fmla="*/ 959556 h 959556"/>
              <a:gd name="connsiteX32" fmla="*/ 1044223 w 2628640"/>
              <a:gd name="connsiteY32" fmla="*/ 945444 h 959556"/>
              <a:gd name="connsiteX33" fmla="*/ 959556 w 2628640"/>
              <a:gd name="connsiteY33" fmla="*/ 931333 h 959556"/>
              <a:gd name="connsiteX34" fmla="*/ 832556 w 2628640"/>
              <a:gd name="connsiteY34" fmla="*/ 903111 h 959556"/>
              <a:gd name="connsiteX35" fmla="*/ 790223 w 2628640"/>
              <a:gd name="connsiteY35" fmla="*/ 889000 h 959556"/>
              <a:gd name="connsiteX36" fmla="*/ 677334 w 2628640"/>
              <a:gd name="connsiteY36" fmla="*/ 874889 h 959556"/>
              <a:gd name="connsiteX37" fmla="*/ 578556 w 2628640"/>
              <a:gd name="connsiteY37" fmla="*/ 846667 h 959556"/>
              <a:gd name="connsiteX38" fmla="*/ 465667 w 2628640"/>
              <a:gd name="connsiteY38" fmla="*/ 818444 h 959556"/>
              <a:gd name="connsiteX39" fmla="*/ 381000 w 2628640"/>
              <a:gd name="connsiteY39" fmla="*/ 790222 h 959556"/>
              <a:gd name="connsiteX40" fmla="*/ 282223 w 2628640"/>
              <a:gd name="connsiteY40" fmla="*/ 762000 h 959556"/>
              <a:gd name="connsiteX41" fmla="*/ 254000 w 2628640"/>
              <a:gd name="connsiteY41" fmla="*/ 733778 h 959556"/>
              <a:gd name="connsiteX42" fmla="*/ 197556 w 2628640"/>
              <a:gd name="connsiteY42" fmla="*/ 691444 h 959556"/>
              <a:gd name="connsiteX43" fmla="*/ 183445 w 2628640"/>
              <a:gd name="connsiteY43" fmla="*/ 649111 h 959556"/>
              <a:gd name="connsiteX44" fmla="*/ 98778 w 2628640"/>
              <a:gd name="connsiteY44" fmla="*/ 550333 h 959556"/>
              <a:gd name="connsiteX45" fmla="*/ 70556 w 2628640"/>
              <a:gd name="connsiteY45" fmla="*/ 508000 h 959556"/>
              <a:gd name="connsiteX46" fmla="*/ 56445 w 2628640"/>
              <a:gd name="connsiteY46" fmla="*/ 465667 h 959556"/>
              <a:gd name="connsiteX47" fmla="*/ 28223 w 2628640"/>
              <a:gd name="connsiteY47" fmla="*/ 437444 h 959556"/>
              <a:gd name="connsiteX48" fmla="*/ 14111 w 2628640"/>
              <a:gd name="connsiteY48" fmla="*/ 395111 h 959556"/>
              <a:gd name="connsiteX49" fmla="*/ 0 w 2628640"/>
              <a:gd name="connsiteY49" fmla="*/ 310444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28640" h="959556">
                <a:moveTo>
                  <a:pt x="0" y="310444"/>
                </a:moveTo>
                <a:lnTo>
                  <a:pt x="0" y="310444"/>
                </a:lnTo>
                <a:lnTo>
                  <a:pt x="98778" y="155222"/>
                </a:lnTo>
                <a:cubicBezTo>
                  <a:pt x="107949" y="140956"/>
                  <a:pt x="112889" y="122296"/>
                  <a:pt x="127000" y="112889"/>
                </a:cubicBezTo>
                <a:cubicBezTo>
                  <a:pt x="141111" y="103482"/>
                  <a:pt x="156091" y="95262"/>
                  <a:pt x="169334" y="84667"/>
                </a:cubicBezTo>
                <a:cubicBezTo>
                  <a:pt x="179723" y="76356"/>
                  <a:pt x="186486" y="63824"/>
                  <a:pt x="197556" y="56444"/>
                </a:cubicBezTo>
                <a:cubicBezTo>
                  <a:pt x="215058" y="44775"/>
                  <a:pt x="235736" y="38658"/>
                  <a:pt x="254000" y="28222"/>
                </a:cubicBezTo>
                <a:cubicBezTo>
                  <a:pt x="268725" y="19808"/>
                  <a:pt x="282223" y="9407"/>
                  <a:pt x="296334" y="0"/>
                </a:cubicBezTo>
                <a:lnTo>
                  <a:pt x="903111" y="14111"/>
                </a:lnTo>
                <a:cubicBezTo>
                  <a:pt x="945673" y="15748"/>
                  <a:pt x="987809" y="23245"/>
                  <a:pt x="1030111" y="28222"/>
                </a:cubicBezTo>
                <a:cubicBezTo>
                  <a:pt x="1067774" y="32653"/>
                  <a:pt x="1105518" y="36567"/>
                  <a:pt x="1143000" y="42333"/>
                </a:cubicBezTo>
                <a:cubicBezTo>
                  <a:pt x="1166706" y="45980"/>
                  <a:pt x="1189898" y="52501"/>
                  <a:pt x="1213556" y="56444"/>
                </a:cubicBezTo>
                <a:cubicBezTo>
                  <a:pt x="1276350" y="66910"/>
                  <a:pt x="1396892" y="81931"/>
                  <a:pt x="1453445" y="84667"/>
                </a:cubicBezTo>
                <a:lnTo>
                  <a:pt x="2187223" y="112889"/>
                </a:lnTo>
                <a:cubicBezTo>
                  <a:pt x="2224852" y="122296"/>
                  <a:pt x="2262077" y="133504"/>
                  <a:pt x="2300111" y="141111"/>
                </a:cubicBezTo>
                <a:cubicBezTo>
                  <a:pt x="2389684" y="159025"/>
                  <a:pt x="2347399" y="149405"/>
                  <a:pt x="2427111" y="169333"/>
                </a:cubicBezTo>
                <a:cubicBezTo>
                  <a:pt x="2449245" y="180400"/>
                  <a:pt x="2505944" y="205833"/>
                  <a:pt x="2525889" y="225778"/>
                </a:cubicBezTo>
                <a:cubicBezTo>
                  <a:pt x="2537881" y="237770"/>
                  <a:pt x="2543074" y="255235"/>
                  <a:pt x="2554111" y="268111"/>
                </a:cubicBezTo>
                <a:cubicBezTo>
                  <a:pt x="2571428" y="288314"/>
                  <a:pt x="2610556" y="324556"/>
                  <a:pt x="2610556" y="324556"/>
                </a:cubicBezTo>
                <a:cubicBezTo>
                  <a:pt x="2631657" y="408960"/>
                  <a:pt x="2637504" y="405334"/>
                  <a:pt x="2610556" y="522111"/>
                </a:cubicBezTo>
                <a:cubicBezTo>
                  <a:pt x="2606743" y="538636"/>
                  <a:pt x="2595577" y="553850"/>
                  <a:pt x="2582334" y="564444"/>
                </a:cubicBezTo>
                <a:cubicBezTo>
                  <a:pt x="2570719" y="573736"/>
                  <a:pt x="2554111" y="573852"/>
                  <a:pt x="2540000" y="578556"/>
                </a:cubicBezTo>
                <a:cubicBezTo>
                  <a:pt x="2525889" y="592667"/>
                  <a:pt x="2514271" y="609819"/>
                  <a:pt x="2497667" y="620889"/>
                </a:cubicBezTo>
                <a:cubicBezTo>
                  <a:pt x="2485291" y="629140"/>
                  <a:pt x="2468638" y="628348"/>
                  <a:pt x="2455334" y="635000"/>
                </a:cubicBezTo>
                <a:cubicBezTo>
                  <a:pt x="2440165" y="642584"/>
                  <a:pt x="2427725" y="654808"/>
                  <a:pt x="2413000" y="663222"/>
                </a:cubicBezTo>
                <a:cubicBezTo>
                  <a:pt x="2394736" y="673658"/>
                  <a:pt x="2375371" y="682037"/>
                  <a:pt x="2356556" y="691444"/>
                </a:cubicBezTo>
                <a:cubicBezTo>
                  <a:pt x="2227134" y="820866"/>
                  <a:pt x="2392259" y="667641"/>
                  <a:pt x="2187223" y="804333"/>
                </a:cubicBezTo>
                <a:cubicBezTo>
                  <a:pt x="2161534" y="821459"/>
                  <a:pt x="2095610" y="866379"/>
                  <a:pt x="2074334" y="874889"/>
                </a:cubicBezTo>
                <a:cubicBezTo>
                  <a:pt x="2052065" y="883797"/>
                  <a:pt x="2027191" y="883797"/>
                  <a:pt x="2003778" y="889000"/>
                </a:cubicBezTo>
                <a:cubicBezTo>
                  <a:pt x="1984846" y="893207"/>
                  <a:pt x="1965982" y="897783"/>
                  <a:pt x="1947334" y="903111"/>
                </a:cubicBezTo>
                <a:cubicBezTo>
                  <a:pt x="1933032" y="907197"/>
                  <a:pt x="1919351" y="913308"/>
                  <a:pt x="1905000" y="917222"/>
                </a:cubicBezTo>
                <a:cubicBezTo>
                  <a:pt x="1811400" y="942749"/>
                  <a:pt x="1803831" y="943100"/>
                  <a:pt x="1721556" y="959556"/>
                </a:cubicBezTo>
                <a:lnTo>
                  <a:pt x="1044223" y="945444"/>
                </a:lnTo>
                <a:cubicBezTo>
                  <a:pt x="1015631" y="944385"/>
                  <a:pt x="987706" y="936451"/>
                  <a:pt x="959556" y="931333"/>
                </a:cubicBezTo>
                <a:cubicBezTo>
                  <a:pt x="919544" y="924058"/>
                  <a:pt x="872193" y="914436"/>
                  <a:pt x="832556" y="903111"/>
                </a:cubicBezTo>
                <a:cubicBezTo>
                  <a:pt x="818254" y="899025"/>
                  <a:pt x="804857" y="891661"/>
                  <a:pt x="790223" y="889000"/>
                </a:cubicBezTo>
                <a:cubicBezTo>
                  <a:pt x="752912" y="882216"/>
                  <a:pt x="714964" y="879593"/>
                  <a:pt x="677334" y="874889"/>
                </a:cubicBezTo>
                <a:lnTo>
                  <a:pt x="578556" y="846667"/>
                </a:lnTo>
                <a:cubicBezTo>
                  <a:pt x="541078" y="836673"/>
                  <a:pt x="502464" y="830710"/>
                  <a:pt x="465667" y="818444"/>
                </a:cubicBezTo>
                <a:cubicBezTo>
                  <a:pt x="437445" y="809037"/>
                  <a:pt x="409861" y="797437"/>
                  <a:pt x="381000" y="790222"/>
                </a:cubicBezTo>
                <a:cubicBezTo>
                  <a:pt x="310126" y="772503"/>
                  <a:pt x="342954" y="782244"/>
                  <a:pt x="282223" y="762000"/>
                </a:cubicBezTo>
                <a:cubicBezTo>
                  <a:pt x="272815" y="752593"/>
                  <a:pt x="264221" y="742295"/>
                  <a:pt x="254000" y="733778"/>
                </a:cubicBezTo>
                <a:cubicBezTo>
                  <a:pt x="235933" y="718722"/>
                  <a:pt x="212612" y="709512"/>
                  <a:pt x="197556" y="691444"/>
                </a:cubicBezTo>
                <a:cubicBezTo>
                  <a:pt x="188034" y="680017"/>
                  <a:pt x="190097" y="662415"/>
                  <a:pt x="183445" y="649111"/>
                </a:cubicBezTo>
                <a:cubicBezTo>
                  <a:pt x="139826" y="561872"/>
                  <a:pt x="168216" y="654489"/>
                  <a:pt x="98778" y="550333"/>
                </a:cubicBezTo>
                <a:cubicBezTo>
                  <a:pt x="89371" y="536222"/>
                  <a:pt x="78140" y="523169"/>
                  <a:pt x="70556" y="508000"/>
                </a:cubicBezTo>
                <a:cubicBezTo>
                  <a:pt x="63904" y="494696"/>
                  <a:pt x="64098" y="478422"/>
                  <a:pt x="56445" y="465667"/>
                </a:cubicBezTo>
                <a:cubicBezTo>
                  <a:pt x="49600" y="454259"/>
                  <a:pt x="37630" y="446852"/>
                  <a:pt x="28223" y="437444"/>
                </a:cubicBezTo>
                <a:cubicBezTo>
                  <a:pt x="23519" y="423333"/>
                  <a:pt x="14111" y="409985"/>
                  <a:pt x="14111" y="395111"/>
                </a:cubicBezTo>
                <a:cubicBezTo>
                  <a:pt x="14111" y="347939"/>
                  <a:pt x="19903" y="346987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0025" y="3898900"/>
            <a:ext cx="2342444" cy="959556"/>
          </a:xfrm>
          <a:custGeom>
            <a:avLst/>
            <a:gdLst>
              <a:gd name="connsiteX0" fmla="*/ 0 w 2342444"/>
              <a:gd name="connsiteY0" fmla="*/ 112889 h 959556"/>
              <a:gd name="connsiteX1" fmla="*/ 0 w 2342444"/>
              <a:gd name="connsiteY1" fmla="*/ 112889 h 959556"/>
              <a:gd name="connsiteX2" fmla="*/ 225777 w 2342444"/>
              <a:gd name="connsiteY2" fmla="*/ 84667 h 959556"/>
              <a:gd name="connsiteX3" fmla="*/ 296333 w 2342444"/>
              <a:gd name="connsiteY3" fmla="*/ 70556 h 959556"/>
              <a:gd name="connsiteX4" fmla="*/ 437444 w 2342444"/>
              <a:gd name="connsiteY4" fmla="*/ 56444 h 959556"/>
              <a:gd name="connsiteX5" fmla="*/ 479777 w 2342444"/>
              <a:gd name="connsiteY5" fmla="*/ 42333 h 959556"/>
              <a:gd name="connsiteX6" fmla="*/ 677333 w 2342444"/>
              <a:gd name="connsiteY6" fmla="*/ 14111 h 959556"/>
              <a:gd name="connsiteX7" fmla="*/ 790222 w 2342444"/>
              <a:gd name="connsiteY7" fmla="*/ 0 h 959556"/>
              <a:gd name="connsiteX8" fmla="*/ 1693333 w 2342444"/>
              <a:gd name="connsiteY8" fmla="*/ 14111 h 959556"/>
              <a:gd name="connsiteX9" fmla="*/ 1890889 w 2342444"/>
              <a:gd name="connsiteY9" fmla="*/ 28222 h 959556"/>
              <a:gd name="connsiteX10" fmla="*/ 2088444 w 2342444"/>
              <a:gd name="connsiteY10" fmla="*/ 84667 h 959556"/>
              <a:gd name="connsiteX11" fmla="*/ 2144889 w 2342444"/>
              <a:gd name="connsiteY11" fmla="*/ 98778 h 959556"/>
              <a:gd name="connsiteX12" fmla="*/ 2229555 w 2342444"/>
              <a:gd name="connsiteY12" fmla="*/ 127000 h 959556"/>
              <a:gd name="connsiteX13" fmla="*/ 2271889 w 2342444"/>
              <a:gd name="connsiteY13" fmla="*/ 141111 h 959556"/>
              <a:gd name="connsiteX14" fmla="*/ 2314222 w 2342444"/>
              <a:gd name="connsiteY14" fmla="*/ 169333 h 959556"/>
              <a:gd name="connsiteX15" fmla="*/ 2342444 w 2342444"/>
              <a:gd name="connsiteY15" fmla="*/ 254000 h 959556"/>
              <a:gd name="connsiteX16" fmla="*/ 2328333 w 2342444"/>
              <a:gd name="connsiteY16" fmla="*/ 324556 h 959556"/>
              <a:gd name="connsiteX17" fmla="*/ 2215444 w 2342444"/>
              <a:gd name="connsiteY17" fmla="*/ 451556 h 959556"/>
              <a:gd name="connsiteX18" fmla="*/ 2130777 w 2342444"/>
              <a:gd name="connsiteY18" fmla="*/ 536222 h 959556"/>
              <a:gd name="connsiteX19" fmla="*/ 2102555 w 2342444"/>
              <a:gd name="connsiteY19" fmla="*/ 578556 h 959556"/>
              <a:gd name="connsiteX20" fmla="*/ 2060222 w 2342444"/>
              <a:gd name="connsiteY20" fmla="*/ 592667 h 959556"/>
              <a:gd name="connsiteX21" fmla="*/ 2046111 w 2342444"/>
              <a:gd name="connsiteY21" fmla="*/ 635000 h 959556"/>
              <a:gd name="connsiteX22" fmla="*/ 2003777 w 2342444"/>
              <a:gd name="connsiteY22" fmla="*/ 663222 h 959556"/>
              <a:gd name="connsiteX23" fmla="*/ 1905000 w 2342444"/>
              <a:gd name="connsiteY23" fmla="*/ 719667 h 959556"/>
              <a:gd name="connsiteX24" fmla="*/ 1834444 w 2342444"/>
              <a:gd name="connsiteY24" fmla="*/ 776111 h 959556"/>
              <a:gd name="connsiteX25" fmla="*/ 1792111 w 2342444"/>
              <a:gd name="connsiteY25" fmla="*/ 790222 h 959556"/>
              <a:gd name="connsiteX26" fmla="*/ 1735666 w 2342444"/>
              <a:gd name="connsiteY26" fmla="*/ 818444 h 959556"/>
              <a:gd name="connsiteX27" fmla="*/ 1693333 w 2342444"/>
              <a:gd name="connsiteY27" fmla="*/ 832556 h 959556"/>
              <a:gd name="connsiteX28" fmla="*/ 1636889 w 2342444"/>
              <a:gd name="connsiteY28" fmla="*/ 860778 h 959556"/>
              <a:gd name="connsiteX29" fmla="*/ 1538111 w 2342444"/>
              <a:gd name="connsiteY29" fmla="*/ 917222 h 959556"/>
              <a:gd name="connsiteX30" fmla="*/ 1495777 w 2342444"/>
              <a:gd name="connsiteY30" fmla="*/ 931333 h 959556"/>
              <a:gd name="connsiteX31" fmla="*/ 1382889 w 2342444"/>
              <a:gd name="connsiteY31" fmla="*/ 959556 h 959556"/>
              <a:gd name="connsiteX32" fmla="*/ 719666 w 2342444"/>
              <a:gd name="connsiteY32" fmla="*/ 945444 h 959556"/>
              <a:gd name="connsiteX33" fmla="*/ 592666 w 2342444"/>
              <a:gd name="connsiteY33" fmla="*/ 917222 h 959556"/>
              <a:gd name="connsiteX34" fmla="*/ 522111 w 2342444"/>
              <a:gd name="connsiteY34" fmla="*/ 903111 h 959556"/>
              <a:gd name="connsiteX35" fmla="*/ 352777 w 2342444"/>
              <a:gd name="connsiteY35" fmla="*/ 832556 h 959556"/>
              <a:gd name="connsiteX36" fmla="*/ 211666 w 2342444"/>
              <a:gd name="connsiteY36" fmla="*/ 776111 h 959556"/>
              <a:gd name="connsiteX37" fmla="*/ 169333 w 2342444"/>
              <a:gd name="connsiteY37" fmla="*/ 762000 h 959556"/>
              <a:gd name="connsiteX38" fmla="*/ 127000 w 2342444"/>
              <a:gd name="connsiteY38" fmla="*/ 719667 h 959556"/>
              <a:gd name="connsiteX39" fmla="*/ 84666 w 2342444"/>
              <a:gd name="connsiteY39" fmla="*/ 691444 h 959556"/>
              <a:gd name="connsiteX40" fmla="*/ 70555 w 2342444"/>
              <a:gd name="connsiteY40" fmla="*/ 649111 h 959556"/>
              <a:gd name="connsiteX41" fmla="*/ 42333 w 2342444"/>
              <a:gd name="connsiteY41" fmla="*/ 550333 h 959556"/>
              <a:gd name="connsiteX42" fmla="*/ 0 w 2342444"/>
              <a:gd name="connsiteY42" fmla="*/ 112889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42444" h="959556">
                <a:moveTo>
                  <a:pt x="0" y="112889"/>
                </a:moveTo>
                <a:lnTo>
                  <a:pt x="0" y="112889"/>
                </a:lnTo>
                <a:lnTo>
                  <a:pt x="225777" y="84667"/>
                </a:lnTo>
                <a:cubicBezTo>
                  <a:pt x="249520" y="81275"/>
                  <a:pt x="272559" y="73726"/>
                  <a:pt x="296333" y="70556"/>
                </a:cubicBezTo>
                <a:cubicBezTo>
                  <a:pt x="343190" y="64308"/>
                  <a:pt x="390407" y="61148"/>
                  <a:pt x="437444" y="56444"/>
                </a:cubicBezTo>
                <a:cubicBezTo>
                  <a:pt x="451555" y="51740"/>
                  <a:pt x="465347" y="45941"/>
                  <a:pt x="479777" y="42333"/>
                </a:cubicBezTo>
                <a:cubicBezTo>
                  <a:pt x="553860" y="23812"/>
                  <a:pt x="594405" y="23867"/>
                  <a:pt x="677333" y="14111"/>
                </a:cubicBezTo>
                <a:lnTo>
                  <a:pt x="790222" y="0"/>
                </a:lnTo>
                <a:lnTo>
                  <a:pt x="1693333" y="14111"/>
                </a:lnTo>
                <a:cubicBezTo>
                  <a:pt x="1759331" y="15803"/>
                  <a:pt x="1825475" y="19302"/>
                  <a:pt x="1890889" y="28222"/>
                </a:cubicBezTo>
                <a:cubicBezTo>
                  <a:pt x="2007040" y="44061"/>
                  <a:pt x="1986613" y="59210"/>
                  <a:pt x="2088444" y="84667"/>
                </a:cubicBezTo>
                <a:cubicBezTo>
                  <a:pt x="2107259" y="89371"/>
                  <a:pt x="2126313" y="93205"/>
                  <a:pt x="2144889" y="98778"/>
                </a:cubicBezTo>
                <a:cubicBezTo>
                  <a:pt x="2173383" y="107326"/>
                  <a:pt x="2201333" y="117593"/>
                  <a:pt x="2229555" y="127000"/>
                </a:cubicBezTo>
                <a:lnTo>
                  <a:pt x="2271889" y="141111"/>
                </a:lnTo>
                <a:cubicBezTo>
                  <a:pt x="2286000" y="150518"/>
                  <a:pt x="2305234" y="154951"/>
                  <a:pt x="2314222" y="169333"/>
                </a:cubicBezTo>
                <a:cubicBezTo>
                  <a:pt x="2329989" y="194560"/>
                  <a:pt x="2342444" y="254000"/>
                  <a:pt x="2342444" y="254000"/>
                </a:cubicBezTo>
                <a:cubicBezTo>
                  <a:pt x="2337740" y="277519"/>
                  <a:pt x="2336754" y="302099"/>
                  <a:pt x="2328333" y="324556"/>
                </a:cubicBezTo>
                <a:cubicBezTo>
                  <a:pt x="2311770" y="368724"/>
                  <a:pt x="2232561" y="428734"/>
                  <a:pt x="2215444" y="451556"/>
                </a:cubicBezTo>
                <a:cubicBezTo>
                  <a:pt x="2162935" y="521568"/>
                  <a:pt x="2192680" y="494955"/>
                  <a:pt x="2130777" y="536222"/>
                </a:cubicBezTo>
                <a:cubicBezTo>
                  <a:pt x="2121370" y="550333"/>
                  <a:pt x="2115798" y="567961"/>
                  <a:pt x="2102555" y="578556"/>
                </a:cubicBezTo>
                <a:cubicBezTo>
                  <a:pt x="2090940" y="587848"/>
                  <a:pt x="2070740" y="582149"/>
                  <a:pt x="2060222" y="592667"/>
                </a:cubicBezTo>
                <a:cubicBezTo>
                  <a:pt x="2049704" y="603185"/>
                  <a:pt x="2055403" y="623385"/>
                  <a:pt x="2046111" y="635000"/>
                </a:cubicBezTo>
                <a:cubicBezTo>
                  <a:pt x="2035516" y="648243"/>
                  <a:pt x="2017578" y="653364"/>
                  <a:pt x="2003777" y="663222"/>
                </a:cubicBezTo>
                <a:cubicBezTo>
                  <a:pt x="1929024" y="716617"/>
                  <a:pt x="1973699" y="696767"/>
                  <a:pt x="1905000" y="719667"/>
                </a:cubicBezTo>
                <a:cubicBezTo>
                  <a:pt x="1878750" y="745916"/>
                  <a:pt x="1870045" y="758311"/>
                  <a:pt x="1834444" y="776111"/>
                </a:cubicBezTo>
                <a:cubicBezTo>
                  <a:pt x="1821140" y="782763"/>
                  <a:pt x="1805783" y="784363"/>
                  <a:pt x="1792111" y="790222"/>
                </a:cubicBezTo>
                <a:cubicBezTo>
                  <a:pt x="1772776" y="798508"/>
                  <a:pt x="1755001" y="810158"/>
                  <a:pt x="1735666" y="818444"/>
                </a:cubicBezTo>
                <a:cubicBezTo>
                  <a:pt x="1721994" y="824303"/>
                  <a:pt x="1707005" y="826697"/>
                  <a:pt x="1693333" y="832556"/>
                </a:cubicBezTo>
                <a:cubicBezTo>
                  <a:pt x="1673998" y="840842"/>
                  <a:pt x="1655153" y="850342"/>
                  <a:pt x="1636889" y="860778"/>
                </a:cubicBezTo>
                <a:cubicBezTo>
                  <a:pt x="1566036" y="901265"/>
                  <a:pt x="1623388" y="880675"/>
                  <a:pt x="1538111" y="917222"/>
                </a:cubicBezTo>
                <a:cubicBezTo>
                  <a:pt x="1524439" y="923081"/>
                  <a:pt x="1510127" y="927419"/>
                  <a:pt x="1495777" y="931333"/>
                </a:cubicBezTo>
                <a:cubicBezTo>
                  <a:pt x="1458356" y="941539"/>
                  <a:pt x="1382889" y="959556"/>
                  <a:pt x="1382889" y="959556"/>
                </a:cubicBezTo>
                <a:lnTo>
                  <a:pt x="719666" y="945444"/>
                </a:lnTo>
                <a:cubicBezTo>
                  <a:pt x="628204" y="941993"/>
                  <a:pt x="658048" y="933567"/>
                  <a:pt x="592666" y="917222"/>
                </a:cubicBezTo>
                <a:cubicBezTo>
                  <a:pt x="569398" y="911405"/>
                  <a:pt x="545629" y="907815"/>
                  <a:pt x="522111" y="903111"/>
                </a:cubicBezTo>
                <a:cubicBezTo>
                  <a:pt x="391875" y="837994"/>
                  <a:pt x="450037" y="856871"/>
                  <a:pt x="352777" y="832556"/>
                </a:cubicBezTo>
                <a:cubicBezTo>
                  <a:pt x="269724" y="791028"/>
                  <a:pt x="316290" y="810985"/>
                  <a:pt x="211666" y="776111"/>
                </a:cubicBezTo>
                <a:lnTo>
                  <a:pt x="169333" y="762000"/>
                </a:lnTo>
                <a:cubicBezTo>
                  <a:pt x="155222" y="747889"/>
                  <a:pt x="142331" y="732443"/>
                  <a:pt x="127000" y="719667"/>
                </a:cubicBezTo>
                <a:cubicBezTo>
                  <a:pt x="113971" y="708810"/>
                  <a:pt x="95261" y="704687"/>
                  <a:pt x="84666" y="691444"/>
                </a:cubicBezTo>
                <a:cubicBezTo>
                  <a:pt x="75374" y="679829"/>
                  <a:pt x="74641" y="663413"/>
                  <a:pt x="70555" y="649111"/>
                </a:cubicBezTo>
                <a:cubicBezTo>
                  <a:pt x="35115" y="525072"/>
                  <a:pt x="76168" y="651842"/>
                  <a:pt x="42333" y="550333"/>
                </a:cubicBezTo>
                <a:cubicBezTo>
                  <a:pt x="20557" y="310792"/>
                  <a:pt x="28222" y="447065"/>
                  <a:pt x="0" y="112889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14" idx="17"/>
          </p:cNvCxnSpPr>
          <p:nvPr/>
        </p:nvCxnSpPr>
        <p:spPr>
          <a:xfrm>
            <a:off x="2921388" y="2899956"/>
            <a:ext cx="679062" cy="20448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 flipV="1">
            <a:off x="2568804" y="3617384"/>
            <a:ext cx="692195" cy="604864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1506037" y="3945086"/>
            <a:ext cx="1757489" cy="166511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5588388" y="3573719"/>
            <a:ext cx="860390" cy="69219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6082083" y="4661892"/>
            <a:ext cx="733390" cy="67210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053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QIT Connections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4148667" y="2260501"/>
            <a:ext cx="691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QIT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0" y="1567883"/>
            <a:ext cx="3189111" cy="1728547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126999" y="1880361"/>
            <a:ext cx="30621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Strongly corr. systems</a:t>
            </a:r>
          </a:p>
          <a:p>
            <a:pPr algn="ctr"/>
            <a:r>
              <a:rPr lang="en-US" sz="2500" dirty="0" smtClean="0"/>
              <a:t>Topological order</a:t>
            </a:r>
          </a:p>
          <a:p>
            <a:pPr algn="ctr"/>
            <a:r>
              <a:rPr lang="en-US" sz="2500" dirty="0" smtClean="0"/>
              <a:t>Spin glasses </a:t>
            </a:r>
          </a:p>
          <a:p>
            <a:pPr algn="ctr"/>
            <a:endParaRPr lang="en-US" sz="2500" dirty="0" smtClean="0"/>
          </a:p>
          <a:p>
            <a:pPr algn="ctr"/>
            <a:endParaRPr lang="en-US" sz="25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65289" y="1050018"/>
            <a:ext cx="354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Condensed Matter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8667" y="2260501"/>
            <a:ext cx="691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QIT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2853220" y="2370619"/>
            <a:ext cx="841119" cy="620886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2625776" y="2581592"/>
            <a:ext cx="1059918" cy="5465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2372968" y="3030765"/>
            <a:ext cx="1230120" cy="500943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6200000" flipH="1">
            <a:off x="1791908" y="3551288"/>
            <a:ext cx="1786998" cy="3941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QIT Connections </a:t>
            </a:r>
          </a:p>
        </p:txBody>
      </p:sp>
    </p:spTree>
    <p:extLst>
      <p:ext uri="{BB962C8B-B14F-4D97-AF65-F5344CB8AC3E}">
        <p14:creationId xmlns:p14="http://schemas.microsoft.com/office/powerpoint/2010/main" val="20542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100380</TotalTime>
  <Words>2224</Words>
  <Application>Microsoft Macintosh PowerPoint</Application>
  <PresentationFormat>On-screen Show (4:3)</PresentationFormat>
  <Paragraphs>691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Calibri</vt:lpstr>
      <vt:lpstr>Cambria Math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996</cp:revision>
  <dcterms:created xsi:type="dcterms:W3CDTF">2010-12-27T22:23:58Z</dcterms:created>
  <dcterms:modified xsi:type="dcterms:W3CDTF">2016-01-27T22:08:06Z</dcterms:modified>
</cp:coreProperties>
</file>