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0" r:id="rId2"/>
    <p:sldId id="345" r:id="rId3"/>
    <p:sldId id="478" r:id="rId4"/>
    <p:sldId id="522" r:id="rId5"/>
    <p:sldId id="489" r:id="rId6"/>
    <p:sldId id="498" r:id="rId7"/>
    <p:sldId id="451" r:id="rId8"/>
    <p:sldId id="499" r:id="rId9"/>
    <p:sldId id="500" r:id="rId10"/>
    <p:sldId id="501" r:id="rId11"/>
    <p:sldId id="480" r:id="rId12"/>
    <p:sldId id="491" r:id="rId13"/>
    <p:sldId id="524" r:id="rId14"/>
    <p:sldId id="502" r:id="rId15"/>
    <p:sldId id="503" r:id="rId16"/>
    <p:sldId id="504" r:id="rId17"/>
    <p:sldId id="490" r:id="rId18"/>
    <p:sldId id="481" r:id="rId19"/>
    <p:sldId id="505" r:id="rId20"/>
    <p:sldId id="523" r:id="rId21"/>
    <p:sldId id="506" r:id="rId22"/>
    <p:sldId id="517" r:id="rId23"/>
    <p:sldId id="520" r:id="rId24"/>
    <p:sldId id="519" r:id="rId25"/>
    <p:sldId id="518" r:id="rId26"/>
    <p:sldId id="455" r:id="rId27"/>
    <p:sldId id="521" r:id="rId28"/>
    <p:sldId id="456" r:id="rId29"/>
    <p:sldId id="486" r:id="rId30"/>
    <p:sldId id="508" r:id="rId31"/>
    <p:sldId id="507" r:id="rId32"/>
    <p:sldId id="482" r:id="rId33"/>
    <p:sldId id="485" r:id="rId34"/>
    <p:sldId id="484" r:id="rId35"/>
    <p:sldId id="487" r:id="rId36"/>
    <p:sldId id="463" r:id="rId37"/>
    <p:sldId id="510" r:id="rId38"/>
    <p:sldId id="488" r:id="rId39"/>
    <p:sldId id="516" r:id="rId40"/>
    <p:sldId id="515" r:id="rId41"/>
    <p:sldId id="525" r:id="rId42"/>
    <p:sldId id="492" r:id="rId43"/>
    <p:sldId id="257" r:id="rId44"/>
    <p:sldId id="47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8" autoAdjust="0"/>
    <p:restoredTop sz="82806" autoAdjust="0"/>
  </p:normalViewPr>
  <p:slideViewPr>
    <p:cSldViewPr snapToGrid="0" snapToObjects="1">
      <p:cViewPr>
        <p:scale>
          <a:sx n="90" d="100"/>
          <a:sy n="90" d="100"/>
        </p:scale>
        <p:origin x="-8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46.emf"/><Relationship Id="rId3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46.emf"/><Relationship Id="rId3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7.emf"/><Relationship Id="rId1" Type="http://schemas.openxmlformats.org/officeDocument/2006/relationships/image" Target="../media/image17.emf"/><Relationship Id="rId2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4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4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4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image" Target="../media/image52.emf"/><Relationship Id="rId2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1" Type="http://schemas.openxmlformats.org/officeDocument/2006/relationships/image" Target="../media/image52.emf"/><Relationship Id="rId2" Type="http://schemas.openxmlformats.org/officeDocument/2006/relationships/image" Target="../media/image55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1" Type="http://schemas.openxmlformats.org/officeDocument/2006/relationships/image" Target="../media/image55.emf"/><Relationship Id="rId2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31.bin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38.bin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17.emf"/><Relationship Id="rId16" Type="http://schemas.openxmlformats.org/officeDocument/2006/relationships/oleObject" Target="../embeddings/oleObject40.bin"/><Relationship Id="rId17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5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5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3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1.bin"/><Relationship Id="rId12" Type="http://schemas.openxmlformats.org/officeDocument/2006/relationships/image" Target="../media/image3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70.bin"/><Relationship Id="rId10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oleObject" Target="../embeddings/oleObject72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74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75.bin"/><Relationship Id="rId11" Type="http://schemas.openxmlformats.org/officeDocument/2006/relationships/image" Target="../media/image4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4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4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83.bin"/><Relationship Id="rId6" Type="http://schemas.openxmlformats.org/officeDocument/2006/relationships/oleObject" Target="../embeddings/oleObject84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85.bin"/><Relationship Id="rId9" Type="http://schemas.openxmlformats.org/officeDocument/2006/relationships/image" Target="../media/image4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87.bin"/><Relationship Id="rId6" Type="http://schemas.openxmlformats.org/officeDocument/2006/relationships/oleObject" Target="../embeddings/oleObject88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89.bin"/><Relationship Id="rId9" Type="http://schemas.openxmlformats.org/officeDocument/2006/relationships/image" Target="../media/image45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1.bin"/><Relationship Id="rId6" Type="http://schemas.openxmlformats.org/officeDocument/2006/relationships/oleObject" Target="../embeddings/oleObject92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93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94.bin"/><Relationship Id="rId11" Type="http://schemas.openxmlformats.org/officeDocument/2006/relationships/image" Target="../media/image4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06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107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54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112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113.bin"/><Relationship Id="rId8" Type="http://schemas.openxmlformats.org/officeDocument/2006/relationships/image" Target="../media/image5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115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116.bin"/><Relationship Id="rId8" Type="http://schemas.openxmlformats.org/officeDocument/2006/relationships/image" Target="../media/image56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1.bin"/><Relationship Id="rId12" Type="http://schemas.openxmlformats.org/officeDocument/2006/relationships/image" Target="../media/image58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118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120.bin"/><Relationship Id="rId10" Type="http://schemas.openxmlformats.org/officeDocument/2006/relationships/image" Target="../media/image57.emf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6.bin"/><Relationship Id="rId12" Type="http://schemas.openxmlformats.org/officeDocument/2006/relationships/image" Target="../media/image61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2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123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124.bin"/><Relationship Id="rId8" Type="http://schemas.openxmlformats.org/officeDocument/2006/relationships/image" Target="../media/image59.emf"/><Relationship Id="rId9" Type="http://schemas.openxmlformats.org/officeDocument/2006/relationships/oleObject" Target="../embeddings/oleObject125.bin"/><Relationship Id="rId10" Type="http://schemas.openxmlformats.org/officeDocument/2006/relationships/image" Target="../media/image60.emf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1.bin"/><Relationship Id="rId12" Type="http://schemas.openxmlformats.org/officeDocument/2006/relationships/image" Target="../media/image65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27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128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129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130.bin"/><Relationship Id="rId10" Type="http://schemas.openxmlformats.org/officeDocument/2006/relationships/image" Target="../media/image6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438231"/>
            <a:ext cx="9058594" cy="200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300" b="1" dirty="0" smtClean="0">
                <a:solidFill>
                  <a:srgbClr val="EB0000"/>
                </a:solidFill>
                <a:latin typeface="Calibri"/>
                <a:cs typeface="Calibri"/>
              </a:rPr>
              <a:t>Exponential Decay of Correlations Implies Area Law: </a:t>
            </a:r>
          </a:p>
          <a:p>
            <a:r>
              <a:rPr lang="en-GB" sz="5000" b="1" dirty="0" smtClean="0">
                <a:solidFill>
                  <a:srgbClr val="EB0000"/>
                </a:solidFill>
                <a:latin typeface="Calibri"/>
                <a:cs typeface="Calibri"/>
              </a:rPr>
              <a:t>Single-Shot Techniques</a:t>
            </a:r>
          </a:p>
          <a:p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9764" y="2892778"/>
            <a:ext cx="8964613" cy="492477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3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300" dirty="0" err="1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endParaRPr lang="en-US" sz="10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ETH Zürich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800" dirty="0" smtClean="0">
                <a:latin typeface="Calibri"/>
                <a:cs typeface="Calibri"/>
              </a:rPr>
              <a:t>Based on joint work with </a:t>
            </a:r>
            <a:r>
              <a:rPr lang="en-US" sz="3300" dirty="0" err="1" smtClean="0">
                <a:solidFill>
                  <a:srgbClr val="000090"/>
                </a:solidFill>
                <a:latin typeface="Calibri"/>
                <a:cs typeface="Calibri"/>
              </a:rPr>
              <a:t>Michał</a:t>
            </a: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300" dirty="0" err="1" smtClean="0">
                <a:solidFill>
                  <a:srgbClr val="000090"/>
                </a:solidFill>
                <a:latin typeface="Calibri"/>
                <a:cs typeface="Calibri"/>
              </a:rPr>
              <a:t>Horodecki</a:t>
            </a:r>
            <a:endParaRPr lang="en-US" sz="33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Arxiv:1206.2947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4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Beyond </a:t>
            </a:r>
            <a:r>
              <a:rPr lang="en-US" sz="2500" dirty="0" err="1" smtClean="0">
                <a:latin typeface="Calibri"/>
                <a:cs typeface="Calibri"/>
              </a:rPr>
              <a:t>i.i.d</a:t>
            </a:r>
            <a:r>
              <a:rPr lang="en-US" sz="2500" dirty="0" smtClean="0">
                <a:latin typeface="Calibri"/>
                <a:cs typeface="Calibri"/>
              </a:rPr>
              <a:t>. in Info. Theory, Cambridge 08/01/2012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ular Callout 21"/>
          <p:cNvSpPr/>
          <p:nvPr/>
        </p:nvSpPr>
        <p:spPr>
          <a:xfrm>
            <a:off x="380999" y="5671023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380998" y="4398810"/>
            <a:ext cx="8240891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80999" y="2994747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ular Callout 18"/>
          <p:cNvSpPr/>
          <p:nvPr/>
        </p:nvSpPr>
        <p:spPr>
          <a:xfrm>
            <a:off x="341136" y="1605319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0999" y="1605320"/>
            <a:ext cx="846666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Conditional min-entropy </a:t>
            </a:r>
            <a:r>
              <a:rPr lang="en-US" sz="2200" dirty="0" smtClean="0">
                <a:solidFill>
                  <a:srgbClr val="000090"/>
                </a:solidFill>
              </a:rPr>
              <a:t>(Renner ‘05)</a:t>
            </a:r>
          </a:p>
          <a:p>
            <a:pPr marL="457200" indent="-457200">
              <a:buAutoNum type="arabicPeriod"/>
            </a:pPr>
            <a:endParaRPr lang="en-US" sz="2200" dirty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200" dirty="0" smtClean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500" dirty="0" smtClean="0"/>
              <a:t>Smooth conditional min entropy</a:t>
            </a:r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endParaRPr lang="en-US" sz="1000" dirty="0" smtClean="0"/>
          </a:p>
          <a:p>
            <a:pPr marL="457200" indent="-457200">
              <a:buAutoNum type="arabicPeriod"/>
            </a:pPr>
            <a:endParaRPr lang="en-US" sz="1000" dirty="0"/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Smooth cond. max entropy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Tomamichel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Colbeck</a:t>
            </a:r>
            <a:r>
              <a:rPr lang="en-US" sz="2200" dirty="0" smtClean="0">
                <a:solidFill>
                  <a:srgbClr val="000090"/>
                </a:solidFill>
              </a:rPr>
              <a:t>, Renner ‘09)</a:t>
            </a:r>
          </a:p>
          <a:p>
            <a:pPr marL="457200" indent="-457200">
              <a:buAutoNum type="arabicPeriod"/>
            </a:pPr>
            <a:endParaRPr lang="en-US" sz="2200" dirty="0" smtClean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1000" dirty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Smooth max mutual info</a:t>
            </a:r>
            <a:endParaRPr lang="en-US" sz="2500" dirty="0"/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Single-Shot Entropies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390254"/>
              </p:ext>
            </p:extLst>
          </p:nvPr>
        </p:nvGraphicFramePr>
        <p:xfrm>
          <a:off x="643379" y="2253157"/>
          <a:ext cx="7192147" cy="77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02" name="Equation" r:id="rId3" imgW="2819400" imgH="304800" progId="Equation.3">
                  <p:embed/>
                </p:oleObj>
              </mc:Choice>
              <mc:Fallback>
                <p:oleObj name="Equation" r:id="rId3" imgW="2819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379" y="2253157"/>
                        <a:ext cx="7192147" cy="775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666943"/>
              </p:ext>
            </p:extLst>
          </p:nvPr>
        </p:nvGraphicFramePr>
        <p:xfrm>
          <a:off x="658813" y="5019675"/>
          <a:ext cx="6169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03" name="Equation" r:id="rId5" imgW="2413000" imgH="254000" progId="Equation.3">
                  <p:embed/>
                </p:oleObj>
              </mc:Choice>
              <mc:Fallback>
                <p:oleObj name="Equation" r:id="rId5" imgW="2413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813" y="5019675"/>
                        <a:ext cx="616902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61111"/>
              </p:ext>
            </p:extLst>
          </p:nvPr>
        </p:nvGraphicFramePr>
        <p:xfrm>
          <a:off x="643379" y="3647206"/>
          <a:ext cx="50530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04" name="Equation" r:id="rId7" imgW="1981200" imgH="304800" progId="Equation.3">
                  <p:embed/>
                </p:oleObj>
              </mc:Choice>
              <mc:Fallback>
                <p:oleObj name="Equation" r:id="rId7" imgW="1981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379" y="3647206"/>
                        <a:ext cx="5053013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59152"/>
              </p:ext>
            </p:extLst>
          </p:nvPr>
        </p:nvGraphicFramePr>
        <p:xfrm>
          <a:off x="784491" y="6228056"/>
          <a:ext cx="54562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05" name="Equation" r:id="rId9" imgW="2133600" imgH="241300" progId="Equation.3">
                  <p:embed/>
                </p:oleObj>
              </mc:Choice>
              <mc:Fallback>
                <p:oleObj name="Equation" r:id="rId9" imgW="2133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4491" y="6228056"/>
                        <a:ext cx="5456238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12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6667" y="3184916"/>
            <a:ext cx="8285508" cy="3391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984249" y="5260939"/>
            <a:ext cx="7303206" cy="1197011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984251" y="3809964"/>
            <a:ext cx="7303206" cy="1197011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984249" y="2239966"/>
            <a:ext cx="7436043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Single-Shot Counterparts 1: Correlations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Entropies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71151"/>
              </p:ext>
            </p:extLst>
          </p:nvPr>
        </p:nvGraphicFramePr>
        <p:xfrm>
          <a:off x="1116719" y="3781425"/>
          <a:ext cx="598328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49" name="Equation" r:id="rId3" imgW="2362200" imgH="482600" progId="Equation.3">
                  <p:embed/>
                </p:oleObj>
              </mc:Choice>
              <mc:Fallback>
                <p:oleObj name="Equation" r:id="rId3" imgW="236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719" y="3781425"/>
                        <a:ext cx="5983287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83036"/>
              </p:ext>
            </p:extLst>
          </p:nvPr>
        </p:nvGraphicFramePr>
        <p:xfrm>
          <a:off x="1116719" y="5232400"/>
          <a:ext cx="71707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50" name="Equation" r:id="rId5" imgW="2832100" imgH="482600" progId="Equation.3">
                  <p:embed/>
                </p:oleObj>
              </mc:Choice>
              <mc:Fallback>
                <p:oleObj name="Equation" r:id="rId5" imgW="2832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719" y="5232400"/>
                        <a:ext cx="7170737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80736"/>
              </p:ext>
            </p:extLst>
          </p:nvPr>
        </p:nvGraphicFramePr>
        <p:xfrm>
          <a:off x="1017588" y="2235200"/>
          <a:ext cx="2724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51" name="Equation" r:id="rId7" imgW="1041400" imgH="203200" progId="Equation.3">
                  <p:embed/>
                </p:oleObj>
              </mc:Choice>
              <mc:Fallback>
                <p:oleObj name="Equation" r:id="rId7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588" y="2235200"/>
                        <a:ext cx="272415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261159"/>
              </p:ext>
            </p:extLst>
          </p:nvPr>
        </p:nvGraphicFramePr>
        <p:xfrm>
          <a:off x="3741738" y="2208212"/>
          <a:ext cx="4660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52" name="Equation" r:id="rId9" imgW="1701800" imgH="203200" progId="Equation.3">
                  <p:embed/>
                </p:oleObj>
              </mc:Choice>
              <mc:Fallback>
                <p:oleObj name="Equation" r:id="rId9" imgW="170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41738" y="2208212"/>
                        <a:ext cx="46609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6667" y="1509976"/>
            <a:ext cx="69567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From </a:t>
            </a:r>
            <a:r>
              <a:rPr lang="en-US" sz="2500" dirty="0" err="1" smtClean="0">
                <a:solidFill>
                  <a:srgbClr val="000090"/>
                </a:solidFill>
              </a:rPr>
              <a:t>i.i.d</a:t>
            </a:r>
            <a:r>
              <a:rPr lang="en-US" sz="2500" dirty="0" smtClean="0">
                <a:solidFill>
                  <a:srgbClr val="000090"/>
                </a:solidFill>
              </a:rPr>
              <a:t>. merging</a:t>
            </a:r>
            <a:r>
              <a:rPr lang="en-US" sz="2500" dirty="0" smtClean="0"/>
              <a:t>: For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475738" y="3177371"/>
            <a:ext cx="7944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Lemma</a:t>
            </a:r>
            <a:r>
              <a:rPr lang="en-US" sz="2500" dirty="0" smtClean="0"/>
              <a:t>: For              and </a:t>
            </a:r>
            <a:r>
              <a:rPr lang="en-US" sz="2500" dirty="0" err="1" smtClean="0"/>
              <a:t>δ</a:t>
            </a:r>
            <a:r>
              <a:rPr lang="en-US" sz="2500" dirty="0" smtClean="0"/>
              <a:t>, </a:t>
            </a:r>
            <a:r>
              <a:rPr lang="en-US" sz="2500" dirty="0" err="1" smtClean="0"/>
              <a:t>ν</a:t>
            </a:r>
            <a:r>
              <a:rPr lang="en-US" sz="2500" dirty="0" smtClean="0"/>
              <a:t> &gt; 0,</a:t>
            </a:r>
            <a:endParaRPr lang="en-US" sz="25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3438"/>
              </p:ext>
            </p:extLst>
          </p:nvPr>
        </p:nvGraphicFramePr>
        <p:xfrm>
          <a:off x="2153533" y="3144828"/>
          <a:ext cx="886981" cy="50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53" name="Equation" r:id="rId11" imgW="419100" imgH="241300" progId="Equation.3">
                  <p:embed/>
                </p:oleObj>
              </mc:Choice>
              <mc:Fallback>
                <p:oleObj name="Equation" r:id="rId11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53533" y="3144828"/>
                        <a:ext cx="886981" cy="50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738" y="3781425"/>
            <a:ext cx="903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0"/>
                </a:solidFill>
              </a:rPr>
              <a:t>1.</a:t>
            </a:r>
            <a:endParaRPr lang="en-US" sz="3000" b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738" y="5232400"/>
            <a:ext cx="903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90"/>
                </a:solidFill>
              </a:rPr>
              <a:t>2</a:t>
            </a:r>
            <a:r>
              <a:rPr lang="en-US" sz="3000" b="1" dirty="0" smtClean="0">
                <a:solidFill>
                  <a:srgbClr val="000090"/>
                </a:solidFill>
              </a:rPr>
              <a:t>.</a:t>
            </a:r>
            <a:endParaRPr lang="en-US" sz="3000" b="1" dirty="0">
              <a:solidFill>
                <a:srgbClr val="00009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827897"/>
              </p:ext>
            </p:extLst>
          </p:nvPr>
        </p:nvGraphicFramePr>
        <p:xfrm>
          <a:off x="3533599" y="1500883"/>
          <a:ext cx="886981" cy="50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54" name="Equation" r:id="rId13" imgW="419100" imgH="241300" progId="Equation.3">
                  <p:embed/>
                </p:oleObj>
              </mc:Choice>
              <mc:Fallback>
                <p:oleObj name="Equation" r:id="rId1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3599" y="1500883"/>
                        <a:ext cx="886981" cy="50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59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984249" y="5260939"/>
            <a:ext cx="7303206" cy="1197011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984251" y="3809964"/>
            <a:ext cx="7303206" cy="1197011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984249" y="2239966"/>
            <a:ext cx="7436043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Single-Shot Counterparts 1: Correlations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Entropies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809631"/>
              </p:ext>
            </p:extLst>
          </p:nvPr>
        </p:nvGraphicFramePr>
        <p:xfrm>
          <a:off x="1116719" y="3781425"/>
          <a:ext cx="598328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16" name="Equation" r:id="rId3" imgW="2362200" imgH="482600" progId="Equation.3">
                  <p:embed/>
                </p:oleObj>
              </mc:Choice>
              <mc:Fallback>
                <p:oleObj name="Equation" r:id="rId3" imgW="236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719" y="3781425"/>
                        <a:ext cx="5983287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42936"/>
              </p:ext>
            </p:extLst>
          </p:nvPr>
        </p:nvGraphicFramePr>
        <p:xfrm>
          <a:off x="1116719" y="5232400"/>
          <a:ext cx="71707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17" name="Equation" r:id="rId5" imgW="2832100" imgH="482600" progId="Equation.3">
                  <p:embed/>
                </p:oleObj>
              </mc:Choice>
              <mc:Fallback>
                <p:oleObj name="Equation" r:id="rId5" imgW="2832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719" y="5232400"/>
                        <a:ext cx="7170737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28563"/>
              </p:ext>
            </p:extLst>
          </p:nvPr>
        </p:nvGraphicFramePr>
        <p:xfrm>
          <a:off x="1017588" y="2235200"/>
          <a:ext cx="2724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18" name="Equation" r:id="rId7" imgW="1041400" imgH="203200" progId="Equation.3">
                  <p:embed/>
                </p:oleObj>
              </mc:Choice>
              <mc:Fallback>
                <p:oleObj name="Equation" r:id="rId7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588" y="2235200"/>
                        <a:ext cx="272415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90943"/>
              </p:ext>
            </p:extLst>
          </p:nvPr>
        </p:nvGraphicFramePr>
        <p:xfrm>
          <a:off x="3741738" y="2208212"/>
          <a:ext cx="4660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19" name="Equation" r:id="rId9" imgW="1701800" imgH="203200" progId="Equation.3">
                  <p:embed/>
                </p:oleObj>
              </mc:Choice>
              <mc:Fallback>
                <p:oleObj name="Equation" r:id="rId9" imgW="170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41738" y="2208212"/>
                        <a:ext cx="46609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6667" y="1509976"/>
            <a:ext cx="69567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From </a:t>
            </a:r>
            <a:r>
              <a:rPr lang="en-US" sz="2500" dirty="0" err="1" smtClean="0">
                <a:solidFill>
                  <a:srgbClr val="000090"/>
                </a:solidFill>
              </a:rPr>
              <a:t>i.i.d</a:t>
            </a:r>
            <a:r>
              <a:rPr lang="en-US" sz="2500" dirty="0" smtClean="0">
                <a:solidFill>
                  <a:srgbClr val="000090"/>
                </a:solidFill>
              </a:rPr>
              <a:t>. merging</a:t>
            </a:r>
            <a:r>
              <a:rPr lang="en-US" sz="2500" dirty="0" smtClean="0"/>
              <a:t>: For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475738" y="3177371"/>
            <a:ext cx="7944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Lemma</a:t>
            </a:r>
            <a:r>
              <a:rPr lang="en-US" sz="2500" dirty="0" smtClean="0"/>
              <a:t>: For              and </a:t>
            </a:r>
            <a:r>
              <a:rPr lang="en-US" sz="2500" dirty="0" err="1" smtClean="0"/>
              <a:t>δ</a:t>
            </a:r>
            <a:r>
              <a:rPr lang="en-US" sz="2500" dirty="0" smtClean="0"/>
              <a:t>, </a:t>
            </a:r>
            <a:r>
              <a:rPr lang="en-US" sz="2500" dirty="0" err="1" smtClean="0"/>
              <a:t>ν</a:t>
            </a:r>
            <a:r>
              <a:rPr lang="en-US" sz="2500" dirty="0" smtClean="0"/>
              <a:t> &gt; 0,</a:t>
            </a:r>
            <a:endParaRPr lang="en-US" sz="25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77717"/>
              </p:ext>
            </p:extLst>
          </p:nvPr>
        </p:nvGraphicFramePr>
        <p:xfrm>
          <a:off x="2153533" y="3144828"/>
          <a:ext cx="886981" cy="50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20" name="Equation" r:id="rId11" imgW="419100" imgH="241300" progId="Equation.3">
                  <p:embed/>
                </p:oleObj>
              </mc:Choice>
              <mc:Fallback>
                <p:oleObj name="Equation" r:id="rId11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53533" y="3144828"/>
                        <a:ext cx="886981" cy="50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738" y="3781425"/>
            <a:ext cx="903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0"/>
                </a:solidFill>
              </a:rPr>
              <a:t>1.</a:t>
            </a:r>
            <a:endParaRPr lang="en-US" sz="3000" b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738" y="5232400"/>
            <a:ext cx="903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90"/>
                </a:solidFill>
              </a:rPr>
              <a:t>2</a:t>
            </a:r>
            <a:r>
              <a:rPr lang="en-US" sz="3000" b="1" dirty="0" smtClean="0">
                <a:solidFill>
                  <a:srgbClr val="000090"/>
                </a:solidFill>
              </a:rPr>
              <a:t>.</a:t>
            </a:r>
            <a:endParaRPr lang="en-US" sz="3000" b="1" dirty="0">
              <a:solidFill>
                <a:srgbClr val="00009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378027"/>
              </p:ext>
            </p:extLst>
          </p:nvPr>
        </p:nvGraphicFramePr>
        <p:xfrm>
          <a:off x="3533599" y="1500883"/>
          <a:ext cx="886981" cy="50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21" name="Equation" r:id="rId13" imgW="419100" imgH="241300" progId="Equation.3">
                  <p:embed/>
                </p:oleObj>
              </mc:Choice>
              <mc:Fallback>
                <p:oleObj name="Equation" r:id="rId1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3599" y="1500883"/>
                        <a:ext cx="886981" cy="50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4308475" y="1058332"/>
            <a:ext cx="4835525" cy="928697"/>
          </a:xfrm>
          <a:prstGeom prst="wedgeRectCallout">
            <a:avLst>
              <a:gd name="adj1" fmla="val -80270"/>
              <a:gd name="adj2" fmla="val 845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98703"/>
              </p:ext>
            </p:extLst>
          </p:nvPr>
        </p:nvGraphicFramePr>
        <p:xfrm>
          <a:off x="4308475" y="1254125"/>
          <a:ext cx="48863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22" name="Equation" r:id="rId14" imgW="1930400" imgH="203200" progId="Equation.3">
                  <p:embed/>
                </p:oleObj>
              </mc:Choice>
              <mc:Fallback>
                <p:oleObj name="Equation" r:id="rId14" imgW="1930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08475" y="1254125"/>
                        <a:ext cx="4886325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56667" y="3184916"/>
            <a:ext cx="8285508" cy="3391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6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6667" y="3184916"/>
            <a:ext cx="8285508" cy="3391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984249" y="5260939"/>
            <a:ext cx="7303206" cy="1197011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984251" y="3809964"/>
            <a:ext cx="7303206" cy="1197011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984249" y="2239966"/>
            <a:ext cx="7436043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Single-Shot Counterparts 1: Correlations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Entropies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11112"/>
              </p:ext>
            </p:extLst>
          </p:nvPr>
        </p:nvGraphicFramePr>
        <p:xfrm>
          <a:off x="1116719" y="3781425"/>
          <a:ext cx="598328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4" name="Equation" r:id="rId3" imgW="2362200" imgH="482600" progId="Equation.3">
                  <p:embed/>
                </p:oleObj>
              </mc:Choice>
              <mc:Fallback>
                <p:oleObj name="Equation" r:id="rId3" imgW="236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719" y="3781425"/>
                        <a:ext cx="5983287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77756"/>
              </p:ext>
            </p:extLst>
          </p:nvPr>
        </p:nvGraphicFramePr>
        <p:xfrm>
          <a:off x="1116719" y="5232400"/>
          <a:ext cx="71707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5" name="Equation" r:id="rId5" imgW="2832100" imgH="482600" progId="Equation.3">
                  <p:embed/>
                </p:oleObj>
              </mc:Choice>
              <mc:Fallback>
                <p:oleObj name="Equation" r:id="rId5" imgW="2832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719" y="5232400"/>
                        <a:ext cx="7170737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479707"/>
              </p:ext>
            </p:extLst>
          </p:nvPr>
        </p:nvGraphicFramePr>
        <p:xfrm>
          <a:off x="1017588" y="2235200"/>
          <a:ext cx="2724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6" name="Equation" r:id="rId7" imgW="1041400" imgH="203200" progId="Equation.3">
                  <p:embed/>
                </p:oleObj>
              </mc:Choice>
              <mc:Fallback>
                <p:oleObj name="Equation" r:id="rId7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588" y="2235200"/>
                        <a:ext cx="272415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835"/>
              </p:ext>
            </p:extLst>
          </p:nvPr>
        </p:nvGraphicFramePr>
        <p:xfrm>
          <a:off x="3741738" y="2208212"/>
          <a:ext cx="4660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7" name="Equation" r:id="rId9" imgW="1701800" imgH="203200" progId="Equation.3">
                  <p:embed/>
                </p:oleObj>
              </mc:Choice>
              <mc:Fallback>
                <p:oleObj name="Equation" r:id="rId9" imgW="170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41738" y="2208212"/>
                        <a:ext cx="46609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6667" y="1509976"/>
            <a:ext cx="69567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From </a:t>
            </a:r>
            <a:r>
              <a:rPr lang="en-US" sz="2500" dirty="0" err="1" smtClean="0">
                <a:solidFill>
                  <a:srgbClr val="000090"/>
                </a:solidFill>
              </a:rPr>
              <a:t>i.i.d</a:t>
            </a:r>
            <a:r>
              <a:rPr lang="en-US" sz="2500" dirty="0" smtClean="0">
                <a:solidFill>
                  <a:srgbClr val="000090"/>
                </a:solidFill>
              </a:rPr>
              <a:t>. merging</a:t>
            </a:r>
            <a:r>
              <a:rPr lang="en-US" sz="2500" dirty="0" smtClean="0"/>
              <a:t>: For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475738" y="3177371"/>
            <a:ext cx="7944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Lemma</a:t>
            </a:r>
            <a:r>
              <a:rPr lang="en-US" sz="2500" dirty="0" smtClean="0"/>
              <a:t>: For              and </a:t>
            </a:r>
            <a:r>
              <a:rPr lang="en-US" sz="2500" dirty="0" err="1" smtClean="0"/>
              <a:t>δ</a:t>
            </a:r>
            <a:r>
              <a:rPr lang="en-US" sz="2500" dirty="0" smtClean="0"/>
              <a:t>, </a:t>
            </a:r>
            <a:r>
              <a:rPr lang="en-US" sz="2500" dirty="0" err="1" smtClean="0"/>
              <a:t>ν</a:t>
            </a:r>
            <a:r>
              <a:rPr lang="en-US" sz="2500" dirty="0" smtClean="0"/>
              <a:t> &gt; 0,</a:t>
            </a:r>
            <a:endParaRPr lang="en-US" sz="25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935562"/>
              </p:ext>
            </p:extLst>
          </p:nvPr>
        </p:nvGraphicFramePr>
        <p:xfrm>
          <a:off x="2153533" y="3144828"/>
          <a:ext cx="886981" cy="50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8" name="Equation" r:id="rId11" imgW="419100" imgH="241300" progId="Equation.3">
                  <p:embed/>
                </p:oleObj>
              </mc:Choice>
              <mc:Fallback>
                <p:oleObj name="Equation" r:id="rId11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53533" y="3144828"/>
                        <a:ext cx="886981" cy="50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738" y="3781425"/>
            <a:ext cx="903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0"/>
                </a:solidFill>
              </a:rPr>
              <a:t>1.</a:t>
            </a:r>
            <a:endParaRPr lang="en-US" sz="3000" b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738" y="5232400"/>
            <a:ext cx="903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90"/>
                </a:solidFill>
              </a:rPr>
              <a:t>2</a:t>
            </a:r>
            <a:r>
              <a:rPr lang="en-US" sz="3000" b="1" dirty="0" smtClean="0">
                <a:solidFill>
                  <a:srgbClr val="000090"/>
                </a:solidFill>
              </a:rPr>
              <a:t>.</a:t>
            </a:r>
            <a:endParaRPr lang="en-US" sz="3000" b="1" dirty="0">
              <a:solidFill>
                <a:srgbClr val="00009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970834"/>
              </p:ext>
            </p:extLst>
          </p:nvPr>
        </p:nvGraphicFramePr>
        <p:xfrm>
          <a:off x="3533599" y="1500883"/>
          <a:ext cx="886981" cy="50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9" name="Equation" r:id="rId13" imgW="419100" imgH="241300" progId="Equation.3">
                  <p:embed/>
                </p:oleObj>
              </mc:Choice>
              <mc:Fallback>
                <p:oleObj name="Equation" r:id="rId1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3599" y="1500883"/>
                        <a:ext cx="886981" cy="50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82622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0" name="Equation" r:id="rId14" imgW="419100" imgH="241300" progId="Equation.3">
                  <p:embed/>
                </p:oleObj>
              </mc:Choice>
              <mc:Fallback>
                <p:oleObj name="Equation" r:id="rId14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567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726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885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044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203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362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21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680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839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998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157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316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475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634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793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ular Callout 38"/>
          <p:cNvSpPr/>
          <p:nvPr/>
        </p:nvSpPr>
        <p:spPr>
          <a:xfrm>
            <a:off x="3575408" y="960803"/>
            <a:ext cx="5151051" cy="1903754"/>
          </a:xfrm>
          <a:prstGeom prst="wedgeRoundRectCallout">
            <a:avLst>
              <a:gd name="adj1" fmla="val 36133"/>
              <a:gd name="adj2" fmla="val 1679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79016" y="1237512"/>
            <a:ext cx="4305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Independent bounds </a:t>
            </a:r>
            <a:r>
              <a:rPr lang="en-US" sz="2800" dirty="0" smtClean="0"/>
              <a:t>since</a:t>
            </a:r>
            <a:endParaRPr lang="en-US" sz="2800" dirty="0" smtClean="0"/>
          </a:p>
          <a:p>
            <a:endParaRPr lang="en-US" sz="26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055090"/>
              </p:ext>
            </p:extLst>
          </p:nvPr>
        </p:nvGraphicFramePr>
        <p:xfrm>
          <a:off x="4154488" y="1865313"/>
          <a:ext cx="39751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1" name="Equation" r:id="rId16" imgW="1397000" imgH="241300" progId="Equation.3">
                  <p:embed/>
                </p:oleObj>
              </mc:Choice>
              <mc:Fallback>
                <p:oleObj name="Equation" r:id="rId16" imgW="1397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54488" y="1865313"/>
                        <a:ext cx="3975100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6224428" y="2079231"/>
            <a:ext cx="0" cy="321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6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Single-Shot Merging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04474" y="1425185"/>
            <a:ext cx="7303206" cy="1197011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40418"/>
              </p:ext>
            </p:extLst>
          </p:nvPr>
        </p:nvGraphicFramePr>
        <p:xfrm>
          <a:off x="636942" y="1396646"/>
          <a:ext cx="598328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9" name="Equation" r:id="rId3" imgW="2362200" imgH="482600" progId="Equation.3">
                  <p:embed/>
                </p:oleObj>
              </mc:Choice>
              <mc:Fallback>
                <p:oleObj name="Equation" r:id="rId3" imgW="236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942" y="1396646"/>
                        <a:ext cx="5983287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4474" y="2783051"/>
            <a:ext cx="8230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Follows from single-shot state merging: </a:t>
            </a:r>
          </a:p>
          <a:p>
            <a:r>
              <a:rPr lang="en-US" sz="2200" dirty="0" smtClean="0">
                <a:solidFill>
                  <a:srgbClr val="000090"/>
                </a:solidFill>
              </a:rPr>
              <a:t>(Dupuis, Berta, </a:t>
            </a:r>
            <a:r>
              <a:rPr lang="en-US" sz="2200" dirty="0" err="1" smtClean="0">
                <a:solidFill>
                  <a:srgbClr val="000090"/>
                </a:solidFill>
              </a:rPr>
              <a:t>Wullschleger</a:t>
            </a:r>
            <a:r>
              <a:rPr lang="en-US" sz="2200" dirty="0" smtClean="0">
                <a:solidFill>
                  <a:srgbClr val="000090"/>
                </a:solidFill>
              </a:rPr>
              <a:t>, Renner ‘10 )</a:t>
            </a:r>
          </a:p>
          <a:p>
            <a:endParaRPr lang="en-US" sz="2200" dirty="0">
              <a:solidFill>
                <a:srgbClr val="000090"/>
              </a:solidFill>
            </a:endParaRPr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169423"/>
              </p:ext>
            </p:extLst>
          </p:nvPr>
        </p:nvGraphicFramePr>
        <p:xfrm>
          <a:off x="2275947" y="5526088"/>
          <a:ext cx="591978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0" name="Equation" r:id="rId5" imgW="2336800" imgH="482600" progId="Equation.3">
                  <p:embed/>
                </p:oleObj>
              </mc:Choice>
              <mc:Fallback>
                <p:oleObj name="Equation" r:id="rId5" imgW="2336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5947" y="5526088"/>
                        <a:ext cx="5919787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urved Connector 18"/>
          <p:cNvCxnSpPr/>
          <p:nvPr/>
        </p:nvCxnSpPr>
        <p:spPr>
          <a:xfrm flipV="1">
            <a:off x="917223" y="4170168"/>
            <a:ext cx="1792111" cy="98778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2709334" y="4170168"/>
            <a:ext cx="1594556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303890" y="4170168"/>
            <a:ext cx="2286000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6589890" y="4170168"/>
            <a:ext cx="889000" cy="211666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04334" y="4170168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35779" y="4289181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44834" y="4260958"/>
            <a:ext cx="268111" cy="211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04334" y="3748281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5454" y="3796738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44834" y="3796738"/>
            <a:ext cx="536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590134"/>
              </p:ext>
            </p:extLst>
          </p:nvPr>
        </p:nvGraphicFramePr>
        <p:xfrm>
          <a:off x="5808663" y="3530022"/>
          <a:ext cx="925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1" name="Equation" r:id="rId7" imgW="419100" imgH="241300" progId="Equation.3">
                  <p:embed/>
                </p:oleObj>
              </mc:Choice>
              <mc:Fallback>
                <p:oleObj name="Equation" r:id="rId7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8663" y="3530022"/>
                        <a:ext cx="92551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rved Up Arrow 7"/>
          <p:cNvSpPr/>
          <p:nvPr/>
        </p:nvSpPr>
        <p:spPr>
          <a:xfrm>
            <a:off x="936272" y="4638247"/>
            <a:ext cx="6735235" cy="62761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6667" y="4504525"/>
            <a:ext cx="24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“Environment”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82533"/>
            <a:ext cx="210255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8000"/>
                </a:solidFill>
              </a:rPr>
              <a:t>EPR rate:</a:t>
            </a:r>
          </a:p>
          <a:p>
            <a:pPr algn="ctr"/>
            <a:endParaRPr lang="en-US" sz="500" b="1" dirty="0" smtClean="0">
              <a:solidFill>
                <a:srgbClr val="008000"/>
              </a:solidFill>
            </a:endParaRPr>
          </a:p>
          <a:p>
            <a:pPr algn="ctr"/>
            <a:endParaRPr lang="en-US" sz="1000" b="1" dirty="0">
              <a:solidFill>
                <a:srgbClr val="008000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008000"/>
                </a:solidFill>
              </a:rPr>
              <a:t>C. Com. Cost: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Beyond Single-Shot Merging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645582" y="1493272"/>
            <a:ext cx="7303206" cy="1197011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370938"/>
              </p:ext>
            </p:extLst>
          </p:nvPr>
        </p:nvGraphicFramePr>
        <p:xfrm>
          <a:off x="778052" y="1464733"/>
          <a:ext cx="71707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80" name="Equation" r:id="rId3" imgW="2832100" imgH="482600" progId="Equation.3">
                  <p:embed/>
                </p:oleObj>
              </mc:Choice>
              <mc:Fallback>
                <p:oleObj name="Equation" r:id="rId3" imgW="2832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052" y="1464733"/>
                        <a:ext cx="7170737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4556" y="2957000"/>
            <a:ext cx="79445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Does</a:t>
            </a:r>
            <a:r>
              <a:rPr lang="en-US" sz="2600" b="1" dirty="0" smtClean="0">
                <a:solidFill>
                  <a:srgbClr val="008000"/>
                </a:solidFill>
              </a:rPr>
              <a:t> not </a:t>
            </a:r>
            <a:r>
              <a:rPr lang="en-US" sz="2600" dirty="0" smtClean="0"/>
              <a:t>follows from single shot-merging. Might have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We operate in a regime where one </a:t>
            </a:r>
            <a:r>
              <a:rPr lang="en-US" sz="2600" b="1" dirty="0" smtClean="0">
                <a:solidFill>
                  <a:srgbClr val="008000"/>
                </a:solidFill>
              </a:rPr>
              <a:t>cannot get EPR pairs</a:t>
            </a:r>
            <a:r>
              <a:rPr lang="en-US" sz="2600" dirty="0" smtClean="0"/>
              <a:t>. </a:t>
            </a:r>
          </a:p>
          <a:p>
            <a:r>
              <a:rPr lang="en-US" sz="2600" dirty="0" smtClean="0"/>
              <a:t>Still one </a:t>
            </a:r>
            <a:r>
              <a:rPr lang="en-US" sz="2600" b="1" dirty="0" smtClean="0">
                <a:solidFill>
                  <a:srgbClr val="008000"/>
                </a:solidFill>
              </a:rPr>
              <a:t>can get correlations by random measurements</a:t>
            </a:r>
          </a:p>
          <a:p>
            <a:endParaRPr lang="en-US" sz="1000" dirty="0"/>
          </a:p>
          <a:p>
            <a:r>
              <a:rPr lang="en-US" sz="2600" dirty="0" smtClean="0"/>
              <a:t>It </a:t>
            </a:r>
            <a:r>
              <a:rPr lang="en-US" sz="2600" b="1" dirty="0" smtClean="0">
                <a:solidFill>
                  <a:srgbClr val="008000"/>
                </a:solidFill>
              </a:rPr>
              <a:t>only happens in the single-shot regime</a:t>
            </a:r>
            <a:r>
              <a:rPr lang="en-US" sz="2600" dirty="0" smtClean="0"/>
              <a:t>, asymptotically</a:t>
            </a:r>
          </a:p>
          <a:p>
            <a:r>
              <a:rPr lang="en-US" sz="2600" dirty="0"/>
              <a:t>e</a:t>
            </a:r>
            <a:r>
              <a:rPr lang="en-US" sz="2600" dirty="0" smtClean="0"/>
              <a:t>ither one gets EPR pairs between A and C or decouples A from C</a:t>
            </a:r>
            <a:endParaRPr lang="en-US" sz="2600" dirty="0"/>
          </a:p>
          <a:p>
            <a:endParaRPr lang="en-US" sz="26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21250"/>
              </p:ext>
            </p:extLst>
          </p:nvPr>
        </p:nvGraphicFramePr>
        <p:xfrm>
          <a:off x="455614" y="3704023"/>
          <a:ext cx="2804054" cy="53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81" name="Equation" r:id="rId5" imgW="1257300" imgH="241300" progId="Equation.3">
                  <p:embed/>
                </p:oleObj>
              </mc:Choice>
              <mc:Fallback>
                <p:oleObj name="Equation" r:id="rId5" imgW="1257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614" y="3704023"/>
                        <a:ext cx="2804054" cy="539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782134"/>
              </p:ext>
            </p:extLst>
          </p:nvPr>
        </p:nvGraphicFramePr>
        <p:xfrm>
          <a:off x="4212167" y="3707721"/>
          <a:ext cx="2476500" cy="536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82" name="Equation" r:id="rId7" imgW="1117600" imgH="241300" progId="Equation.3">
                  <p:embed/>
                </p:oleObj>
              </mc:Choice>
              <mc:Fallback>
                <p:oleObj name="Equation" r:id="rId7" imgW="1117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2167" y="3707721"/>
                        <a:ext cx="2476500" cy="536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4888" y="3704023"/>
            <a:ext cx="4134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  <a:r>
              <a:rPr lang="en-US" sz="2600" dirty="0" smtClean="0"/>
              <a:t>ut                                     !!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8010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Noisy Correlations by Random Measurements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70189"/>
              </p:ext>
            </p:extLst>
          </p:nvPr>
        </p:nvGraphicFramePr>
        <p:xfrm>
          <a:off x="2489907" y="1600192"/>
          <a:ext cx="17446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04" name="Equation" r:id="rId3" imgW="787400" imgH="203200" progId="Equation.3">
                  <p:embed/>
                </p:oleObj>
              </mc:Choice>
              <mc:Fallback>
                <p:oleObj name="Equation" r:id="rId3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9907" y="1600192"/>
                        <a:ext cx="174466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903111" y="2286000"/>
            <a:ext cx="7224889" cy="56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59668" y="2093063"/>
            <a:ext cx="0" cy="465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5614" y="2582333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Perfect correlations</a:t>
            </a:r>
          </a:p>
          <a:p>
            <a:r>
              <a:rPr lang="en-US" sz="2200" dirty="0" smtClean="0"/>
              <a:t>EPR distillation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34570" y="2558729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</a:t>
            </a:r>
            <a:r>
              <a:rPr lang="en-US" sz="2200" dirty="0" smtClean="0"/>
              <a:t>o correlations</a:t>
            </a:r>
          </a:p>
          <a:p>
            <a:r>
              <a:rPr lang="en-US" sz="2200" dirty="0" smtClean="0"/>
              <a:t>(decoupling)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24556" y="1502281"/>
            <a:ext cx="128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366FF"/>
                </a:solidFill>
              </a:rPr>
              <a:t>iid</a:t>
            </a:r>
            <a:endParaRPr lang="en-US" sz="2800" b="1" dirty="0">
              <a:solidFill>
                <a:srgbClr val="3366FF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022505"/>
              </p:ext>
            </p:extLst>
          </p:nvPr>
        </p:nvGraphicFramePr>
        <p:xfrm>
          <a:off x="2438400" y="4062413"/>
          <a:ext cx="2111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05" name="Equation" r:id="rId5" imgW="952500" imgH="241300" progId="Equation.3">
                  <p:embed/>
                </p:oleObj>
              </mc:Choice>
              <mc:Fallback>
                <p:oleObj name="Equation" r:id="rId5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4062413"/>
                        <a:ext cx="21113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1034169" y="4865512"/>
            <a:ext cx="7224889" cy="56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90726" y="4672575"/>
            <a:ext cx="0" cy="465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672" y="5161845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Perfect correlations</a:t>
            </a:r>
          </a:p>
          <a:p>
            <a:r>
              <a:rPr lang="en-US" sz="2200" dirty="0" smtClean="0"/>
              <a:t>EPR distillation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6350000" y="5138241"/>
            <a:ext cx="279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</a:t>
            </a:r>
            <a:r>
              <a:rPr lang="en-US" sz="2200" dirty="0" smtClean="0"/>
              <a:t>o correlations</a:t>
            </a:r>
          </a:p>
          <a:p>
            <a:r>
              <a:rPr lang="en-US" sz="2200" dirty="0" smtClean="0"/>
              <a:t>(decoupling)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455614" y="4081793"/>
            <a:ext cx="2034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Single-shot</a:t>
            </a:r>
            <a:endParaRPr lang="en-US" sz="2800" b="1" dirty="0">
              <a:solidFill>
                <a:srgbClr val="3366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900918" y="4689123"/>
            <a:ext cx="0" cy="465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281943"/>
              </p:ext>
            </p:extLst>
          </p:nvPr>
        </p:nvGraphicFramePr>
        <p:xfrm>
          <a:off x="4917195" y="4062413"/>
          <a:ext cx="2111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06" name="Equation" r:id="rId7" imgW="952500" imgH="241300" progId="Equation.3">
                  <p:embed/>
                </p:oleObj>
              </mc:Choice>
              <mc:Fallback>
                <p:oleObj name="Equation" r:id="rId7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7195" y="4062413"/>
                        <a:ext cx="21113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20195" y="5200330"/>
            <a:ext cx="279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Noisy correlations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2126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ular Callout 74"/>
          <p:cNvSpPr/>
          <p:nvPr/>
        </p:nvSpPr>
        <p:spPr>
          <a:xfrm>
            <a:off x="3086067" y="2764914"/>
            <a:ext cx="2836093" cy="43013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Single-Shot Counterparts 2: Saturation Mutual Info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3554" y="1819425"/>
            <a:ext cx="8653632" cy="15441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22" name="TextBox 21"/>
          <p:cNvSpPr txBox="1"/>
          <p:nvPr/>
        </p:nvSpPr>
        <p:spPr>
          <a:xfrm>
            <a:off x="2448967" y="436741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2485" y="4333544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52039" y="3371083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07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4266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425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584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743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902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061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220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379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538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697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856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015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174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333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492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6651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810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0969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128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5287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446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9605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764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3923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082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241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400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2559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4718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6877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9036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2461667" y="388932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23159" y="3883764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 rot="16200000">
            <a:off x="1706016" y="317812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16200000">
            <a:off x="4102091" y="3335588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334667" y="3458434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767659" y="387820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18559" y="388932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50359" y="388932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56991" y="329269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66" name="Right Brace 65"/>
          <p:cNvSpPr/>
          <p:nvPr/>
        </p:nvSpPr>
        <p:spPr>
          <a:xfrm rot="16200000">
            <a:off x="3437459" y="3521859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044925" y="329269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68" name="Right Brace 67"/>
          <p:cNvSpPr/>
          <p:nvPr/>
        </p:nvSpPr>
        <p:spPr>
          <a:xfrm rot="16200000">
            <a:off x="4734978" y="3536676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652426" y="329269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461667" y="429995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790935" y="429995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3554" y="1748503"/>
            <a:ext cx="8843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Given a site 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/>
              <a:t>, for all </a:t>
            </a:r>
            <a:r>
              <a:rPr lang="en-US" sz="2600" dirty="0" smtClean="0">
                <a:solidFill>
                  <a:srgbClr val="FF0000"/>
                </a:solidFill>
              </a:rPr>
              <a:t>l</a:t>
            </a:r>
            <a:r>
              <a:rPr lang="en-US" sz="2600" baseline="-25000" dirty="0" smtClean="0">
                <a:solidFill>
                  <a:srgbClr val="FF0000"/>
                </a:solidFill>
              </a:rPr>
              <a:t>0,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 &gt; 0 </a:t>
            </a:r>
            <a:r>
              <a:rPr lang="en-US" sz="2600" dirty="0" smtClean="0"/>
              <a:t>there is a region 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>
                <a:solidFill>
                  <a:srgbClr val="FF0000"/>
                </a:solidFill>
              </a:rPr>
              <a:t> := </a:t>
            </a:r>
            <a:r>
              <a:rPr lang="en-US" sz="2600" dirty="0" err="1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L,l</a:t>
            </a:r>
            <a:r>
              <a:rPr lang="en-US" sz="2600" baseline="-25000" dirty="0" smtClean="0">
                <a:solidFill>
                  <a:srgbClr val="FF0000"/>
                </a:solidFill>
              </a:rPr>
              <a:t>/2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C,l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R,l/2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of size </a:t>
            </a:r>
            <a:r>
              <a:rPr lang="en-US" sz="26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/>
              <a:t> with </a:t>
            </a:r>
            <a:r>
              <a:rPr lang="en-US" sz="2600" dirty="0" smtClean="0">
                <a:solidFill>
                  <a:srgbClr val="FF0000"/>
                </a:solidFill>
              </a:rPr>
              <a:t>1 &lt; l/l</a:t>
            </a:r>
            <a:r>
              <a:rPr lang="en-US" sz="2600" baseline="-25000" dirty="0" smtClean="0">
                <a:solidFill>
                  <a:srgbClr val="FF0000"/>
                </a:solidFill>
              </a:rPr>
              <a:t>0 </a:t>
            </a:r>
            <a:r>
              <a:rPr lang="en-US" sz="2600" dirty="0" smtClean="0">
                <a:solidFill>
                  <a:srgbClr val="FF0000"/>
                </a:solidFill>
              </a:rPr>
              <a:t>&lt; 2</a:t>
            </a:r>
            <a:r>
              <a:rPr lang="en-US" sz="2600" baseline="30000" dirty="0" smtClean="0">
                <a:solidFill>
                  <a:srgbClr val="FF0000"/>
                </a:solidFill>
              </a:rPr>
              <a:t>O</a:t>
            </a:r>
            <a:r>
              <a:rPr lang="en-US" sz="2600" baseline="30000" dirty="0">
                <a:solidFill>
                  <a:srgbClr val="FF0000"/>
                </a:solidFill>
              </a:rPr>
              <a:t>(1</a:t>
            </a:r>
            <a:r>
              <a:rPr lang="en-US" sz="2600" baseline="30000" dirty="0" smtClean="0">
                <a:solidFill>
                  <a:srgbClr val="FF0000"/>
                </a:solidFill>
              </a:rPr>
              <a:t>/</a:t>
            </a:r>
            <a:r>
              <a:rPr lang="en-US" sz="2600" baseline="30000" dirty="0" err="1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at a distance </a:t>
            </a:r>
            <a:r>
              <a:rPr lang="en-US" sz="2600" dirty="0">
                <a:solidFill>
                  <a:srgbClr val="FF0000"/>
                </a:solidFill>
              </a:rPr>
              <a:t>&lt; l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sz="2600" baseline="30000" dirty="0">
                <a:solidFill>
                  <a:srgbClr val="FF0000"/>
                </a:solidFill>
              </a:rPr>
              <a:t>O(1</a:t>
            </a:r>
            <a:r>
              <a:rPr lang="en-US" sz="2600" baseline="30000" dirty="0" smtClean="0">
                <a:solidFill>
                  <a:srgbClr val="FF0000"/>
                </a:solidFill>
              </a:rPr>
              <a:t>/</a:t>
            </a:r>
            <a:r>
              <a:rPr lang="en-US" sz="2600" baseline="30000" dirty="0" err="1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  </a:t>
            </a:r>
            <a:r>
              <a:rPr lang="en-US" sz="2600" dirty="0" smtClean="0"/>
              <a:t>from </a:t>
            </a:r>
            <a:r>
              <a:rPr lang="en-US" sz="2600" i="1" dirty="0" smtClean="0"/>
              <a:t>s</a:t>
            </a:r>
            <a:r>
              <a:rPr lang="en-US" sz="2600" dirty="0" smtClean="0"/>
              <a:t>  </a:t>
            </a:r>
            <a:r>
              <a:rPr lang="en-US" sz="2600" dirty="0" err="1" smtClean="0"/>
              <a:t>s.t.</a:t>
            </a:r>
            <a:r>
              <a:rPr lang="en-US" sz="2600" dirty="0" smtClean="0"/>
              <a:t> </a:t>
            </a:r>
          </a:p>
          <a:p>
            <a:endParaRPr lang="en-US" sz="10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         I(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C,l</a:t>
            </a:r>
            <a:r>
              <a:rPr lang="en-US" sz="2600" dirty="0" err="1" smtClean="0"/>
              <a:t>:B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) &lt; </a:t>
            </a:r>
            <a:r>
              <a:rPr lang="en-US" sz="2600" dirty="0" err="1" smtClean="0"/>
              <a:t>εl</a:t>
            </a:r>
            <a:r>
              <a:rPr lang="en-US" sz="2600" dirty="0" smtClean="0"/>
              <a:t>  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3875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249401" y="4736743"/>
            <a:ext cx="8653632" cy="192774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75" name="Rectangular Callout 74"/>
          <p:cNvSpPr/>
          <p:nvPr/>
        </p:nvSpPr>
        <p:spPr>
          <a:xfrm>
            <a:off x="3086067" y="2764914"/>
            <a:ext cx="2836093" cy="43013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ular Callout 73"/>
          <p:cNvSpPr/>
          <p:nvPr/>
        </p:nvSpPr>
        <p:spPr>
          <a:xfrm>
            <a:off x="2499045" y="6042668"/>
            <a:ext cx="4109172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Single-Shot Counterparts 2: Saturation Mutual Info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3554" y="1819425"/>
            <a:ext cx="8653632" cy="15441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22" name="TextBox 21"/>
          <p:cNvSpPr txBox="1"/>
          <p:nvPr/>
        </p:nvSpPr>
        <p:spPr>
          <a:xfrm>
            <a:off x="2448967" y="436741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2485" y="4333544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52039" y="3371083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07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4266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425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584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743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902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061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220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379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538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697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856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015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174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333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492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6651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810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0969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128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5287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446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9605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764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3923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082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241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400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2559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4718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6877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903617" y="397187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2461667" y="388932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23159" y="3883764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 rot="16200000">
            <a:off x="1706016" y="317812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rot="16200000">
            <a:off x="4102091" y="3335588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334667" y="3458434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767659" y="387820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18559" y="388932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50359" y="388932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56991" y="329269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66" name="Right Brace 65"/>
          <p:cNvSpPr/>
          <p:nvPr/>
        </p:nvSpPr>
        <p:spPr>
          <a:xfrm rot="16200000">
            <a:off x="3437459" y="3521859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044925" y="329269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68" name="Right Brace 67"/>
          <p:cNvSpPr/>
          <p:nvPr/>
        </p:nvSpPr>
        <p:spPr>
          <a:xfrm rot="16200000">
            <a:off x="4734978" y="3536676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652426" y="329269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461667" y="429995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790935" y="429995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08690" y="4717592"/>
            <a:ext cx="88431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8000"/>
                </a:solidFill>
              </a:rPr>
              <a:t>Single-shot </a:t>
            </a:r>
            <a:r>
              <a:rPr lang="en-US" sz="2600" dirty="0" smtClean="0"/>
              <a:t>Let </a:t>
            </a:r>
            <a:r>
              <a:rPr lang="en-US" sz="2600" dirty="0" err="1">
                <a:solidFill>
                  <a:srgbClr val="FF0000"/>
                </a:solidFill>
              </a:rPr>
              <a:t>Ψ</a:t>
            </a:r>
            <a:r>
              <a:rPr lang="en-US" sz="2600" dirty="0" smtClean="0"/>
              <a:t> have </a:t>
            </a:r>
            <a:r>
              <a:rPr lang="en-US" sz="2600" dirty="0" err="1" smtClean="0">
                <a:solidFill>
                  <a:srgbClr val="FF0000"/>
                </a:solidFill>
              </a:rPr>
              <a:t>ξ</a:t>
            </a:r>
            <a:r>
              <a:rPr lang="en-US" sz="2600" dirty="0" smtClean="0"/>
              <a:t>-EDC. Given a site 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/>
              <a:t>, for all </a:t>
            </a:r>
            <a:r>
              <a:rPr lang="en-US" sz="2600" dirty="0" smtClean="0">
                <a:solidFill>
                  <a:srgbClr val="FF0000"/>
                </a:solidFill>
              </a:rPr>
              <a:t>l</a:t>
            </a:r>
            <a:r>
              <a:rPr lang="en-US" sz="2600" baseline="-25000" dirty="0" smtClean="0">
                <a:solidFill>
                  <a:srgbClr val="FF0000"/>
                </a:solidFill>
              </a:rPr>
              <a:t>0,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</a:rPr>
              <a:t>δ</a:t>
            </a:r>
            <a:r>
              <a:rPr lang="en-US" sz="2600" dirty="0" smtClean="0">
                <a:solidFill>
                  <a:srgbClr val="FF0000"/>
                </a:solidFill>
              </a:rPr>
              <a:t> &gt; 0 </a:t>
            </a:r>
            <a:r>
              <a:rPr lang="en-US" sz="2600" dirty="0" smtClean="0"/>
              <a:t>there is a region 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>
                <a:solidFill>
                  <a:srgbClr val="FF0000"/>
                </a:solidFill>
              </a:rPr>
              <a:t> := </a:t>
            </a:r>
            <a:r>
              <a:rPr lang="en-US" sz="2600" dirty="0" err="1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L,l</a:t>
            </a:r>
            <a:r>
              <a:rPr lang="en-US" sz="2600" baseline="-25000" dirty="0" smtClean="0">
                <a:solidFill>
                  <a:srgbClr val="FF0000"/>
                </a:solidFill>
              </a:rPr>
              <a:t>/2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C,l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R,l/2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of size </a:t>
            </a:r>
            <a:r>
              <a:rPr lang="en-US" sz="26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/>
              <a:t> with </a:t>
            </a:r>
            <a:r>
              <a:rPr lang="en-US" sz="2600" dirty="0" smtClean="0">
                <a:solidFill>
                  <a:srgbClr val="FF0000"/>
                </a:solidFill>
              </a:rPr>
              <a:t>1 &lt; l/l</a:t>
            </a:r>
            <a:r>
              <a:rPr lang="en-US" sz="2600" baseline="-25000" dirty="0" smtClean="0">
                <a:solidFill>
                  <a:srgbClr val="FF0000"/>
                </a:solidFill>
              </a:rPr>
              <a:t>0 </a:t>
            </a:r>
            <a:r>
              <a:rPr lang="en-US" sz="2600" dirty="0" smtClean="0">
                <a:solidFill>
                  <a:srgbClr val="FF0000"/>
                </a:solidFill>
              </a:rPr>
              <a:t>&lt; </a:t>
            </a:r>
            <a:r>
              <a:rPr lang="en-US" sz="2600" dirty="0" err="1" smtClean="0">
                <a:solidFill>
                  <a:srgbClr val="FF0000"/>
                </a:solidFill>
              </a:rPr>
              <a:t>exp</a:t>
            </a:r>
            <a:r>
              <a:rPr lang="en-US" sz="2600" dirty="0" smtClean="0">
                <a:solidFill>
                  <a:srgbClr val="FF0000"/>
                </a:solidFill>
              </a:rPr>
              <a:t>(log(</a:t>
            </a:r>
            <a:r>
              <a:rPr lang="en-US" sz="2600" dirty="0">
                <a:solidFill>
                  <a:srgbClr val="FF0000"/>
                </a:solidFill>
              </a:rPr>
              <a:t>1/</a:t>
            </a:r>
            <a:r>
              <a:rPr lang="en-US" sz="2600" dirty="0" err="1">
                <a:solidFill>
                  <a:srgbClr val="FF0000"/>
                </a:solidFill>
              </a:rPr>
              <a:t>ε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/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at a distance </a:t>
            </a:r>
            <a:r>
              <a:rPr lang="en-US" sz="2600" dirty="0" smtClean="0">
                <a:solidFill>
                  <a:srgbClr val="FF0000"/>
                </a:solidFill>
              </a:rPr>
              <a:t>&lt; l</a:t>
            </a:r>
            <a:r>
              <a:rPr lang="en-US" sz="2600" baseline="-25000" dirty="0" smtClean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exp(log(1/</a:t>
            </a:r>
            <a:r>
              <a:rPr lang="en-US" sz="2600" dirty="0" err="1">
                <a:solidFill>
                  <a:srgbClr val="FF0000"/>
                </a:solidFill>
              </a:rPr>
              <a:t>ε</a:t>
            </a:r>
            <a:r>
              <a:rPr lang="en-US" sz="2600" dirty="0">
                <a:solidFill>
                  <a:srgbClr val="FF0000"/>
                </a:solidFill>
              </a:rPr>
              <a:t>)/</a:t>
            </a:r>
            <a:r>
              <a:rPr lang="en-US" sz="2600" dirty="0" err="1">
                <a:solidFill>
                  <a:srgbClr val="FF0000"/>
                </a:solidFill>
              </a:rPr>
              <a:t>ε</a:t>
            </a:r>
            <a:r>
              <a:rPr lang="en-US" sz="2600" dirty="0">
                <a:solidFill>
                  <a:srgbClr val="FF0000"/>
                </a:solidFill>
              </a:rPr>
              <a:t>)  </a:t>
            </a:r>
            <a:r>
              <a:rPr lang="en-US" sz="2600" dirty="0" smtClean="0"/>
              <a:t>from 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/>
              <a:t>  </a:t>
            </a:r>
            <a:r>
              <a:rPr lang="en-US" sz="2600" dirty="0" err="1" smtClean="0"/>
              <a:t>s.t.</a:t>
            </a:r>
            <a:r>
              <a:rPr lang="en-US" sz="2600" dirty="0" smtClean="0"/>
              <a:t>  </a:t>
            </a:r>
          </a:p>
          <a:p>
            <a:endParaRPr lang="en-US" sz="10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</a:t>
            </a:r>
            <a:r>
              <a:rPr lang="en-US" sz="2600" dirty="0" err="1" smtClean="0"/>
              <a:t>I</a:t>
            </a:r>
            <a:r>
              <a:rPr lang="en-US" sz="2600" baseline="30000" dirty="0" err="1" smtClean="0"/>
              <a:t>δ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(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C,l</a:t>
            </a:r>
            <a:r>
              <a:rPr lang="en-US" sz="2600" dirty="0" err="1" smtClean="0"/>
              <a:t>:B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) &lt; </a:t>
            </a:r>
            <a:r>
              <a:rPr lang="en-US" sz="2600" dirty="0"/>
              <a:t>8εl/</a:t>
            </a:r>
            <a:r>
              <a:rPr lang="en-US" sz="2600" dirty="0" err="1" smtClean="0"/>
              <a:t>δ</a:t>
            </a:r>
            <a:r>
              <a:rPr lang="en-US" sz="2600" dirty="0" smtClean="0"/>
              <a:t> + </a:t>
            </a:r>
            <a:r>
              <a:rPr lang="en-US" sz="2600" dirty="0" err="1"/>
              <a:t>δ</a:t>
            </a:r>
            <a:r>
              <a:rPr lang="en-US" sz="2600" dirty="0" smtClean="0"/>
              <a:t>     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243554" y="1748503"/>
            <a:ext cx="8843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Given a site 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/>
              <a:t>, for all </a:t>
            </a:r>
            <a:r>
              <a:rPr lang="en-US" sz="2600" dirty="0" smtClean="0">
                <a:solidFill>
                  <a:srgbClr val="FF0000"/>
                </a:solidFill>
              </a:rPr>
              <a:t>l</a:t>
            </a:r>
            <a:r>
              <a:rPr lang="en-US" sz="2600" baseline="-25000" dirty="0" smtClean="0">
                <a:solidFill>
                  <a:srgbClr val="FF0000"/>
                </a:solidFill>
              </a:rPr>
              <a:t>0,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 &gt; 0 </a:t>
            </a:r>
            <a:r>
              <a:rPr lang="en-US" sz="2600" dirty="0" smtClean="0"/>
              <a:t>there is a region 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>
                <a:solidFill>
                  <a:srgbClr val="FF0000"/>
                </a:solidFill>
              </a:rPr>
              <a:t> := </a:t>
            </a:r>
            <a:r>
              <a:rPr lang="en-US" sz="2600" dirty="0" err="1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L,l</a:t>
            </a:r>
            <a:r>
              <a:rPr lang="en-US" sz="2600" baseline="-25000" dirty="0" smtClean="0">
                <a:solidFill>
                  <a:srgbClr val="FF0000"/>
                </a:solidFill>
              </a:rPr>
              <a:t>/2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C,l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R,l/2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of size </a:t>
            </a:r>
            <a:r>
              <a:rPr lang="en-US" sz="26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/>
              <a:t> with </a:t>
            </a:r>
            <a:r>
              <a:rPr lang="en-US" sz="2600" dirty="0" smtClean="0">
                <a:solidFill>
                  <a:srgbClr val="FF0000"/>
                </a:solidFill>
              </a:rPr>
              <a:t>1 &lt; l/l</a:t>
            </a:r>
            <a:r>
              <a:rPr lang="en-US" sz="2600" baseline="-25000" dirty="0" smtClean="0">
                <a:solidFill>
                  <a:srgbClr val="FF0000"/>
                </a:solidFill>
              </a:rPr>
              <a:t>0 </a:t>
            </a:r>
            <a:r>
              <a:rPr lang="en-US" sz="2600" dirty="0" smtClean="0">
                <a:solidFill>
                  <a:srgbClr val="FF0000"/>
                </a:solidFill>
              </a:rPr>
              <a:t>&lt; 2</a:t>
            </a:r>
            <a:r>
              <a:rPr lang="en-US" sz="2600" baseline="30000" dirty="0" smtClean="0">
                <a:solidFill>
                  <a:srgbClr val="FF0000"/>
                </a:solidFill>
              </a:rPr>
              <a:t>O</a:t>
            </a:r>
            <a:r>
              <a:rPr lang="en-US" sz="2600" baseline="30000" dirty="0">
                <a:solidFill>
                  <a:srgbClr val="FF0000"/>
                </a:solidFill>
              </a:rPr>
              <a:t>(1</a:t>
            </a:r>
            <a:r>
              <a:rPr lang="en-US" sz="2600" baseline="30000" dirty="0" smtClean="0">
                <a:solidFill>
                  <a:srgbClr val="FF0000"/>
                </a:solidFill>
              </a:rPr>
              <a:t>/</a:t>
            </a:r>
            <a:r>
              <a:rPr lang="en-US" sz="2600" baseline="30000" dirty="0" err="1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at a distance </a:t>
            </a:r>
            <a:r>
              <a:rPr lang="en-US" sz="2600" dirty="0">
                <a:solidFill>
                  <a:srgbClr val="FF0000"/>
                </a:solidFill>
              </a:rPr>
              <a:t>&lt; l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sz="2600" baseline="30000" dirty="0">
                <a:solidFill>
                  <a:srgbClr val="FF0000"/>
                </a:solidFill>
              </a:rPr>
              <a:t>O(1</a:t>
            </a:r>
            <a:r>
              <a:rPr lang="en-US" sz="2600" baseline="30000" dirty="0" smtClean="0">
                <a:solidFill>
                  <a:srgbClr val="FF0000"/>
                </a:solidFill>
              </a:rPr>
              <a:t>/</a:t>
            </a:r>
            <a:r>
              <a:rPr lang="en-US" sz="2600" baseline="30000" dirty="0" err="1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  </a:t>
            </a:r>
            <a:r>
              <a:rPr lang="en-US" sz="2600" dirty="0" smtClean="0"/>
              <a:t>from 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/>
              <a:t>  </a:t>
            </a:r>
            <a:r>
              <a:rPr lang="en-US" sz="2600" dirty="0" err="1" smtClean="0"/>
              <a:t>s.t.</a:t>
            </a:r>
            <a:r>
              <a:rPr lang="en-US" sz="2600" dirty="0" smtClean="0"/>
              <a:t> </a:t>
            </a:r>
          </a:p>
          <a:p>
            <a:endParaRPr lang="en-US" sz="10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         I(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C,l</a:t>
            </a:r>
            <a:r>
              <a:rPr lang="en-US" sz="2600" dirty="0" err="1" smtClean="0"/>
              <a:t>:B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) &lt; </a:t>
            </a:r>
            <a:r>
              <a:rPr lang="en-US" sz="2600" dirty="0" err="1" smtClean="0"/>
              <a:t>εl</a:t>
            </a:r>
            <a:r>
              <a:rPr lang="en-US" sz="2600" dirty="0" smtClean="0"/>
              <a:t>  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6158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Saturation von Neumann Mutual Information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3086067" y="2764914"/>
            <a:ext cx="2836093" cy="43013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554" y="1819425"/>
            <a:ext cx="8653632" cy="15441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79" name="TextBox 78"/>
          <p:cNvSpPr txBox="1"/>
          <p:nvPr/>
        </p:nvSpPr>
        <p:spPr>
          <a:xfrm>
            <a:off x="243554" y="1748503"/>
            <a:ext cx="8843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Given a site 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/>
              <a:t>, for all </a:t>
            </a:r>
            <a:r>
              <a:rPr lang="en-US" sz="2600" dirty="0" smtClean="0">
                <a:solidFill>
                  <a:srgbClr val="FF0000"/>
                </a:solidFill>
              </a:rPr>
              <a:t>l</a:t>
            </a:r>
            <a:r>
              <a:rPr lang="en-US" sz="2600" baseline="-25000" dirty="0" smtClean="0">
                <a:solidFill>
                  <a:srgbClr val="FF0000"/>
                </a:solidFill>
              </a:rPr>
              <a:t>0,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 &gt; 0 </a:t>
            </a:r>
            <a:r>
              <a:rPr lang="en-US" sz="2600" dirty="0" smtClean="0"/>
              <a:t>there is a region 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>
                <a:solidFill>
                  <a:srgbClr val="FF0000"/>
                </a:solidFill>
              </a:rPr>
              <a:t> := </a:t>
            </a:r>
            <a:r>
              <a:rPr lang="en-US" sz="2600" dirty="0" err="1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L,l</a:t>
            </a:r>
            <a:r>
              <a:rPr lang="en-US" sz="2600" baseline="-25000" dirty="0" smtClean="0">
                <a:solidFill>
                  <a:srgbClr val="FF0000"/>
                </a:solidFill>
              </a:rPr>
              <a:t>/2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C,l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R,l/2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of size </a:t>
            </a:r>
            <a:r>
              <a:rPr lang="en-US" sz="26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/>
              <a:t> with </a:t>
            </a:r>
            <a:r>
              <a:rPr lang="en-US" sz="2600" dirty="0" smtClean="0">
                <a:solidFill>
                  <a:srgbClr val="FF0000"/>
                </a:solidFill>
              </a:rPr>
              <a:t>1 &lt; l/l</a:t>
            </a:r>
            <a:r>
              <a:rPr lang="en-US" sz="2600" baseline="-25000" dirty="0" smtClean="0">
                <a:solidFill>
                  <a:srgbClr val="FF0000"/>
                </a:solidFill>
              </a:rPr>
              <a:t>0 </a:t>
            </a:r>
            <a:r>
              <a:rPr lang="en-US" sz="2600" dirty="0" smtClean="0">
                <a:solidFill>
                  <a:srgbClr val="FF0000"/>
                </a:solidFill>
              </a:rPr>
              <a:t>&lt; 2</a:t>
            </a:r>
            <a:r>
              <a:rPr lang="en-US" sz="2600" baseline="30000" dirty="0" smtClean="0">
                <a:solidFill>
                  <a:srgbClr val="FF0000"/>
                </a:solidFill>
              </a:rPr>
              <a:t>O</a:t>
            </a:r>
            <a:r>
              <a:rPr lang="en-US" sz="2600" baseline="30000" dirty="0">
                <a:solidFill>
                  <a:srgbClr val="FF0000"/>
                </a:solidFill>
              </a:rPr>
              <a:t>(1</a:t>
            </a:r>
            <a:r>
              <a:rPr lang="en-US" sz="2600" baseline="30000" dirty="0" smtClean="0">
                <a:solidFill>
                  <a:srgbClr val="FF0000"/>
                </a:solidFill>
              </a:rPr>
              <a:t>/</a:t>
            </a:r>
            <a:r>
              <a:rPr lang="en-US" sz="2600" baseline="30000" dirty="0" err="1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at a distance </a:t>
            </a:r>
            <a:r>
              <a:rPr lang="en-US" sz="2600" dirty="0">
                <a:solidFill>
                  <a:srgbClr val="FF0000"/>
                </a:solidFill>
              </a:rPr>
              <a:t>&lt; l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sz="2600" baseline="30000" dirty="0">
                <a:solidFill>
                  <a:srgbClr val="FF0000"/>
                </a:solidFill>
              </a:rPr>
              <a:t>O(1</a:t>
            </a:r>
            <a:r>
              <a:rPr lang="en-US" sz="2600" baseline="30000" dirty="0" smtClean="0">
                <a:solidFill>
                  <a:srgbClr val="FF0000"/>
                </a:solidFill>
              </a:rPr>
              <a:t>/</a:t>
            </a:r>
            <a:r>
              <a:rPr lang="en-US" sz="2600" baseline="30000" dirty="0" err="1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  </a:t>
            </a:r>
            <a:r>
              <a:rPr lang="en-US" sz="2600" dirty="0" smtClean="0"/>
              <a:t>from </a:t>
            </a:r>
            <a:r>
              <a:rPr lang="en-US" sz="2600" i="1" dirty="0" smtClean="0"/>
              <a:t>s</a:t>
            </a:r>
            <a:r>
              <a:rPr lang="en-US" sz="2600" dirty="0" smtClean="0"/>
              <a:t>  </a:t>
            </a:r>
            <a:r>
              <a:rPr lang="en-US" sz="2600" dirty="0" err="1" smtClean="0"/>
              <a:t>s.t.</a:t>
            </a:r>
            <a:r>
              <a:rPr lang="en-US" sz="2600" dirty="0" smtClean="0"/>
              <a:t> </a:t>
            </a:r>
          </a:p>
          <a:p>
            <a:endParaRPr lang="en-US" sz="10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         I(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C,l</a:t>
            </a:r>
            <a:r>
              <a:rPr lang="en-US" sz="2600" dirty="0" err="1" smtClean="0"/>
              <a:t>:B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) &lt; </a:t>
            </a:r>
            <a:r>
              <a:rPr lang="en-US" sz="2600" dirty="0" err="1" smtClean="0"/>
              <a:t>εl</a:t>
            </a:r>
            <a:r>
              <a:rPr lang="en-US" sz="2600" dirty="0" smtClean="0"/>
              <a:t>     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243554" y="3244977"/>
            <a:ext cx="8265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 smtClean="0">
              <a:solidFill>
                <a:srgbClr val="FF0000"/>
              </a:solidFill>
            </a:endParaRP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2600" b="1" dirty="0" smtClean="0">
                <a:solidFill>
                  <a:srgbClr val="008000"/>
                </a:solidFill>
              </a:rPr>
              <a:t>Proof by contradiction</a:t>
            </a:r>
            <a:r>
              <a:rPr lang="en-US" sz="2600" dirty="0" smtClean="0"/>
              <a:t>: If it doesn’t hold, for all </a:t>
            </a:r>
            <a:r>
              <a:rPr lang="en-US" sz="2600" i="1" dirty="0" smtClean="0"/>
              <a:t>l</a:t>
            </a:r>
            <a:r>
              <a:rPr lang="en-US" sz="2600" dirty="0" smtClean="0"/>
              <a:t>:</a:t>
            </a:r>
          </a:p>
          <a:p>
            <a:endParaRPr lang="en-US" sz="2600" dirty="0" smtClean="0"/>
          </a:p>
          <a:p>
            <a:endParaRPr lang="en-US" sz="1000" dirty="0" smtClean="0"/>
          </a:p>
          <a:p>
            <a:endParaRPr lang="en-US" sz="14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105198"/>
              </p:ext>
            </p:extLst>
          </p:nvPr>
        </p:nvGraphicFramePr>
        <p:xfrm>
          <a:off x="1450797" y="3437705"/>
          <a:ext cx="6521980" cy="45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6" name="Equation" r:id="rId3" imgW="3429000" imgH="241300" progId="Equation.3">
                  <p:embed/>
                </p:oleObj>
              </mc:Choice>
              <mc:Fallback>
                <p:oleObj name="Equation" r:id="rId3" imgW="3429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0797" y="3437705"/>
                        <a:ext cx="6521980" cy="45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642961"/>
              </p:ext>
            </p:extLst>
          </p:nvPr>
        </p:nvGraphicFramePr>
        <p:xfrm>
          <a:off x="1696508" y="4422775"/>
          <a:ext cx="56007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7" name="Equation" r:id="rId5" imgW="2527300" imgH="215900" progId="Equation.3">
                  <p:embed/>
                </p:oleObj>
              </mc:Choice>
              <mc:Fallback>
                <p:oleObj name="Equation" r:id="rId5" imgW="2527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6508" y="4422775"/>
                        <a:ext cx="56007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2884943" y="4695975"/>
            <a:ext cx="152755" cy="5588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4504899" y="4695620"/>
            <a:ext cx="152755" cy="5588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983744" y="4695265"/>
            <a:ext cx="152755" cy="5588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789846"/>
              </p:ext>
            </p:extLst>
          </p:nvPr>
        </p:nvGraphicFramePr>
        <p:xfrm>
          <a:off x="2506663" y="5006975"/>
          <a:ext cx="9001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8" name="Equation" r:id="rId7" imgW="406400" imgH="203200" progId="Equation.3">
                  <p:embed/>
                </p:oleObj>
              </mc:Choice>
              <mc:Fallback>
                <p:oleObj name="Equation" r:id="rId7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6663" y="5006975"/>
                        <a:ext cx="900112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835580"/>
              </p:ext>
            </p:extLst>
          </p:nvPr>
        </p:nvGraphicFramePr>
        <p:xfrm>
          <a:off x="4203700" y="5029200"/>
          <a:ext cx="7318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9" name="Equation" r:id="rId9" imgW="330200" imgH="203200" progId="Equation.3">
                  <p:embed/>
                </p:oleObj>
              </mc:Choice>
              <mc:Fallback>
                <p:oleObj name="Equation" r:id="rId9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3700" y="5029200"/>
                        <a:ext cx="731838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34734"/>
              </p:ext>
            </p:extLst>
          </p:nvPr>
        </p:nvGraphicFramePr>
        <p:xfrm>
          <a:off x="5683250" y="5029200"/>
          <a:ext cx="7318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0" name="Equation" r:id="rId11" imgW="330200" imgH="203200" progId="Equation.3">
                  <p:embed/>
                </p:oleObj>
              </mc:Choice>
              <mc:Fallback>
                <p:oleObj name="Equation" r:id="rId11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83250" y="5029200"/>
                        <a:ext cx="731838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16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This talk: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67908"/>
            <a:ext cx="8310575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90"/>
                </a:solidFill>
              </a:rPr>
              <a:t>Go </a:t>
            </a:r>
            <a:r>
              <a:rPr lang="en-US" sz="3000" b="1" i="1" dirty="0" smtClean="0">
                <a:solidFill>
                  <a:srgbClr val="000090"/>
                </a:solidFill>
              </a:rPr>
              <a:t>beyond</a:t>
            </a:r>
            <a:r>
              <a:rPr lang="en-US" sz="3000" b="1" dirty="0" smtClean="0">
                <a:solidFill>
                  <a:srgbClr val="000090"/>
                </a:solidFill>
              </a:rPr>
              <a:t> the </a:t>
            </a:r>
            <a:r>
              <a:rPr lang="en-US" sz="3000" b="1" i="1" dirty="0" err="1" smtClean="0">
                <a:solidFill>
                  <a:srgbClr val="000090"/>
                </a:solidFill>
              </a:rPr>
              <a:t>i.i.d</a:t>
            </a:r>
            <a:r>
              <a:rPr lang="en-US" sz="3000" b="1" i="1" dirty="0" smtClean="0">
                <a:solidFill>
                  <a:srgbClr val="000090"/>
                </a:solidFill>
              </a:rPr>
              <a:t>.</a:t>
            </a:r>
            <a:r>
              <a:rPr lang="en-US" sz="3000" b="1" dirty="0" smtClean="0">
                <a:solidFill>
                  <a:srgbClr val="000090"/>
                </a:solidFill>
              </a:rPr>
              <a:t> simplification used in the previous talk.</a:t>
            </a:r>
          </a:p>
          <a:p>
            <a:r>
              <a:rPr lang="en-US" sz="3000" b="1" dirty="0" smtClean="0">
                <a:solidFill>
                  <a:srgbClr val="000090"/>
                </a:solidFill>
              </a:rPr>
              <a:t>      </a:t>
            </a:r>
            <a:endParaRPr lang="en-US" sz="30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90"/>
                </a:solidFill>
              </a:rPr>
              <a:t>Contrast two views of single-shot info theory: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</a:t>
            </a:r>
          </a:p>
          <a:p>
            <a:r>
              <a:rPr lang="en-US" sz="2600" b="1" dirty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1. It’s the right info theory, </a:t>
            </a:r>
            <a:r>
              <a:rPr lang="en-US" sz="2600" b="1" dirty="0" err="1" smtClean="0">
                <a:solidFill>
                  <a:srgbClr val="FF0000"/>
                </a:solidFill>
              </a:rPr>
              <a:t>i.i.d.ness</a:t>
            </a:r>
            <a:r>
              <a:rPr lang="en-US" sz="2600" b="1" dirty="0" smtClean="0">
                <a:solidFill>
                  <a:srgbClr val="FF0000"/>
                </a:solidFill>
              </a:rPr>
              <a:t> is an abstraction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2. It only gives a reformulation of the problem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    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    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e.g. 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 gives the compression rate or is it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defined as the compression rate?</a:t>
            </a: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</a:t>
            </a:r>
            <a:r>
              <a:rPr lang="en-US" sz="2600" dirty="0" smtClean="0"/>
              <a:t>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-550333" y="2667000"/>
            <a:ext cx="9990666" cy="458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Saturation von Neumann Mutual Information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3086067" y="2764914"/>
            <a:ext cx="2836093" cy="43013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554" y="1819425"/>
            <a:ext cx="8653632" cy="15441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79" name="TextBox 78"/>
          <p:cNvSpPr txBox="1"/>
          <p:nvPr/>
        </p:nvSpPr>
        <p:spPr>
          <a:xfrm>
            <a:off x="243554" y="1748503"/>
            <a:ext cx="8843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Given a site 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/>
              <a:t>, for all </a:t>
            </a:r>
            <a:r>
              <a:rPr lang="en-US" sz="2600" dirty="0" smtClean="0">
                <a:solidFill>
                  <a:srgbClr val="FF0000"/>
                </a:solidFill>
              </a:rPr>
              <a:t>l</a:t>
            </a:r>
            <a:r>
              <a:rPr lang="en-US" sz="2600" baseline="-25000" dirty="0" smtClean="0">
                <a:solidFill>
                  <a:srgbClr val="FF0000"/>
                </a:solidFill>
              </a:rPr>
              <a:t>0,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 &gt; 0 </a:t>
            </a:r>
            <a:r>
              <a:rPr lang="en-US" sz="2600" dirty="0" smtClean="0"/>
              <a:t>there is a region 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>
                <a:solidFill>
                  <a:srgbClr val="FF0000"/>
                </a:solidFill>
              </a:rPr>
              <a:t> := </a:t>
            </a:r>
            <a:r>
              <a:rPr lang="en-US" sz="2600" dirty="0" err="1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L,l</a:t>
            </a:r>
            <a:r>
              <a:rPr lang="en-US" sz="2600" baseline="-25000" dirty="0" smtClean="0">
                <a:solidFill>
                  <a:srgbClr val="FF0000"/>
                </a:solidFill>
              </a:rPr>
              <a:t>/2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C,l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R,l/2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of size </a:t>
            </a:r>
            <a:r>
              <a:rPr lang="en-US" sz="26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/>
              <a:t> with </a:t>
            </a:r>
            <a:r>
              <a:rPr lang="en-US" sz="2600" dirty="0" smtClean="0">
                <a:solidFill>
                  <a:srgbClr val="FF0000"/>
                </a:solidFill>
              </a:rPr>
              <a:t>1 &lt; l/l</a:t>
            </a:r>
            <a:r>
              <a:rPr lang="en-US" sz="2600" baseline="-25000" dirty="0" smtClean="0">
                <a:solidFill>
                  <a:srgbClr val="FF0000"/>
                </a:solidFill>
              </a:rPr>
              <a:t>0 </a:t>
            </a:r>
            <a:r>
              <a:rPr lang="en-US" sz="2600" dirty="0" smtClean="0">
                <a:solidFill>
                  <a:srgbClr val="FF0000"/>
                </a:solidFill>
              </a:rPr>
              <a:t>&lt; 2</a:t>
            </a:r>
            <a:r>
              <a:rPr lang="en-US" sz="2600" baseline="30000" dirty="0" smtClean="0">
                <a:solidFill>
                  <a:srgbClr val="FF0000"/>
                </a:solidFill>
              </a:rPr>
              <a:t>O</a:t>
            </a:r>
            <a:r>
              <a:rPr lang="en-US" sz="2600" baseline="30000" dirty="0">
                <a:solidFill>
                  <a:srgbClr val="FF0000"/>
                </a:solidFill>
              </a:rPr>
              <a:t>(1</a:t>
            </a:r>
            <a:r>
              <a:rPr lang="en-US" sz="2600" baseline="30000" dirty="0" smtClean="0">
                <a:solidFill>
                  <a:srgbClr val="FF0000"/>
                </a:solidFill>
              </a:rPr>
              <a:t>/</a:t>
            </a:r>
            <a:r>
              <a:rPr lang="en-US" sz="2600" baseline="30000" dirty="0" err="1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at a distance </a:t>
            </a:r>
            <a:r>
              <a:rPr lang="en-US" sz="2600" dirty="0">
                <a:solidFill>
                  <a:srgbClr val="FF0000"/>
                </a:solidFill>
              </a:rPr>
              <a:t>&lt; l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sz="2600" baseline="30000" dirty="0">
                <a:solidFill>
                  <a:srgbClr val="FF0000"/>
                </a:solidFill>
              </a:rPr>
              <a:t>O(1</a:t>
            </a:r>
            <a:r>
              <a:rPr lang="en-US" sz="2600" baseline="30000" dirty="0" smtClean="0">
                <a:solidFill>
                  <a:srgbClr val="FF0000"/>
                </a:solidFill>
              </a:rPr>
              <a:t>/</a:t>
            </a:r>
            <a:r>
              <a:rPr lang="en-US" sz="2600" baseline="30000" dirty="0" err="1">
                <a:solidFill>
                  <a:srgbClr val="FF0000"/>
                </a:solidFill>
              </a:rPr>
              <a:t>ε</a:t>
            </a:r>
            <a:r>
              <a:rPr lang="en-US" sz="2600" baseline="300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  </a:t>
            </a:r>
            <a:r>
              <a:rPr lang="en-US" sz="2600" dirty="0" smtClean="0"/>
              <a:t>from </a:t>
            </a:r>
            <a:r>
              <a:rPr lang="en-US" sz="2600" i="1" dirty="0" smtClean="0"/>
              <a:t>s</a:t>
            </a:r>
            <a:r>
              <a:rPr lang="en-US" sz="2600" dirty="0" smtClean="0"/>
              <a:t>  </a:t>
            </a:r>
            <a:r>
              <a:rPr lang="en-US" sz="2600" dirty="0" err="1" smtClean="0"/>
              <a:t>s.t.</a:t>
            </a:r>
            <a:r>
              <a:rPr lang="en-US" sz="2600" dirty="0" smtClean="0"/>
              <a:t> </a:t>
            </a:r>
          </a:p>
          <a:p>
            <a:endParaRPr lang="en-US" sz="10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         I(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C,l</a:t>
            </a:r>
            <a:r>
              <a:rPr lang="en-US" sz="2600" dirty="0" err="1" smtClean="0"/>
              <a:t>:B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) &lt; </a:t>
            </a:r>
            <a:r>
              <a:rPr lang="en-US" sz="2600" dirty="0" err="1" smtClean="0"/>
              <a:t>εl</a:t>
            </a:r>
            <a:r>
              <a:rPr lang="en-US" sz="2600" dirty="0" smtClean="0"/>
              <a:t>     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243554" y="3244977"/>
            <a:ext cx="8265446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 smtClean="0">
              <a:solidFill>
                <a:srgbClr val="FF0000"/>
              </a:solidFill>
            </a:endParaRP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2600" b="1" dirty="0" smtClean="0">
                <a:solidFill>
                  <a:srgbClr val="008000"/>
                </a:solidFill>
              </a:rPr>
              <a:t>Proof by contradiction</a:t>
            </a:r>
            <a:r>
              <a:rPr lang="en-US" sz="2600" dirty="0" smtClean="0"/>
              <a:t>: If it doesn’t hold, for all </a:t>
            </a:r>
            <a:r>
              <a:rPr lang="en-US" sz="2600" i="1" dirty="0" smtClean="0"/>
              <a:t>l</a:t>
            </a:r>
            <a:r>
              <a:rPr lang="en-US" sz="2600" dirty="0" smtClean="0"/>
              <a:t>:</a:t>
            </a:r>
          </a:p>
          <a:p>
            <a:endParaRPr lang="en-US" sz="2600" dirty="0" smtClean="0"/>
          </a:p>
          <a:p>
            <a:endParaRPr lang="en-US" sz="1000" dirty="0" smtClean="0"/>
          </a:p>
          <a:p>
            <a:endParaRPr lang="en-US" sz="1400" dirty="0" smtClean="0"/>
          </a:p>
          <a:p>
            <a:r>
              <a:rPr lang="en-US" sz="2600" b="1" dirty="0" err="1" smtClean="0">
                <a:solidFill>
                  <a:srgbClr val="008000"/>
                </a:solidFill>
              </a:rPr>
              <a:t>Interating</a:t>
            </a:r>
            <a:r>
              <a:rPr lang="en-US" sz="2600" b="1" dirty="0" smtClean="0">
                <a:solidFill>
                  <a:srgbClr val="008000"/>
                </a:solidFill>
              </a:rPr>
              <a:t>: </a:t>
            </a:r>
          </a:p>
          <a:p>
            <a:endParaRPr lang="en-US" sz="1000" dirty="0" smtClean="0"/>
          </a:p>
          <a:p>
            <a:r>
              <a:rPr lang="en-US" sz="2600" dirty="0" smtClean="0"/>
              <a:t>H(2</a:t>
            </a:r>
            <a:r>
              <a:rPr lang="en-US" sz="2600" i="1" dirty="0" smtClean="0"/>
              <a:t>l</a:t>
            </a:r>
            <a:r>
              <a:rPr lang="en-US" sz="2600" dirty="0" smtClean="0"/>
              <a:t>) &lt; 2H(</a:t>
            </a:r>
            <a:r>
              <a:rPr lang="en-US" sz="2600" i="1" dirty="0" smtClean="0"/>
              <a:t>l</a:t>
            </a:r>
            <a:r>
              <a:rPr lang="en-US" sz="2600" dirty="0" smtClean="0"/>
              <a:t>) – </a:t>
            </a:r>
            <a:r>
              <a:rPr lang="en-US" sz="2600" dirty="0" err="1" smtClean="0"/>
              <a:t>ε</a:t>
            </a:r>
            <a:r>
              <a:rPr lang="en-US" sz="2600" i="1" dirty="0" err="1" smtClean="0"/>
              <a:t>l</a:t>
            </a:r>
            <a:r>
              <a:rPr lang="en-US" sz="2600" i="1" dirty="0"/>
              <a:t> </a:t>
            </a:r>
            <a:r>
              <a:rPr lang="en-US" sz="2600" i="1" dirty="0" smtClean="0"/>
              <a:t>&lt; </a:t>
            </a:r>
            <a:r>
              <a:rPr lang="en-US" sz="2600" dirty="0" smtClean="0"/>
              <a:t>4 H(</a:t>
            </a:r>
            <a:r>
              <a:rPr lang="en-US" sz="2600" i="1" dirty="0" smtClean="0"/>
              <a:t>l</a:t>
            </a:r>
            <a:r>
              <a:rPr lang="en-US" sz="2600" dirty="0" smtClean="0"/>
              <a:t>/2) </a:t>
            </a:r>
            <a:r>
              <a:rPr lang="en-US" sz="2600" dirty="0"/>
              <a:t>– </a:t>
            </a:r>
            <a:r>
              <a:rPr lang="en-US" sz="2600" dirty="0" smtClean="0"/>
              <a:t>2ε</a:t>
            </a:r>
            <a:r>
              <a:rPr lang="en-US" sz="2600" i="1" dirty="0" smtClean="0"/>
              <a:t>l &lt; </a:t>
            </a:r>
            <a:r>
              <a:rPr lang="en-US" sz="2600" dirty="0" smtClean="0"/>
              <a:t>8 </a:t>
            </a:r>
            <a:r>
              <a:rPr lang="en-US" sz="2600" dirty="0"/>
              <a:t>H(</a:t>
            </a:r>
            <a:r>
              <a:rPr lang="en-US" sz="2600" i="1" dirty="0"/>
              <a:t>l</a:t>
            </a:r>
            <a:r>
              <a:rPr lang="en-US" sz="2600" dirty="0" smtClean="0"/>
              <a:t>/4) </a:t>
            </a:r>
            <a:r>
              <a:rPr lang="en-US" sz="2600" dirty="0"/>
              <a:t>– </a:t>
            </a:r>
            <a:r>
              <a:rPr lang="en-US" sz="2600" dirty="0" smtClean="0"/>
              <a:t>3ε</a:t>
            </a:r>
            <a:r>
              <a:rPr lang="en-US" sz="2600" i="1" dirty="0" smtClean="0"/>
              <a:t>l &lt; …</a:t>
            </a:r>
            <a:endParaRPr lang="en-US" sz="2600" dirty="0" smtClean="0"/>
          </a:p>
          <a:p>
            <a:endParaRPr lang="en-US" sz="2600" i="1" dirty="0" smtClean="0"/>
          </a:p>
          <a:p>
            <a:r>
              <a:rPr lang="en-US" sz="2600" dirty="0" smtClean="0"/>
              <a:t>… which implies  H(</a:t>
            </a:r>
            <a:r>
              <a:rPr lang="en-US" sz="2600" i="1" dirty="0" smtClean="0"/>
              <a:t>l</a:t>
            </a:r>
            <a:r>
              <a:rPr lang="en-US" sz="2600" dirty="0" smtClean="0"/>
              <a:t>) &lt; </a:t>
            </a:r>
            <a:r>
              <a:rPr lang="en-US" sz="2600" i="1" dirty="0" smtClean="0"/>
              <a:t>l </a:t>
            </a:r>
            <a:r>
              <a:rPr lang="en-US" sz="2600" dirty="0" smtClean="0"/>
              <a:t>H(2) - </a:t>
            </a:r>
            <a:r>
              <a:rPr lang="en-US" sz="2600" dirty="0" err="1" smtClean="0"/>
              <a:t>ε</a:t>
            </a:r>
            <a:r>
              <a:rPr lang="en-US" sz="2600" i="1" dirty="0" err="1" smtClean="0"/>
              <a:t>l</a:t>
            </a:r>
            <a:r>
              <a:rPr lang="en-US" sz="2600" dirty="0" smtClean="0"/>
              <a:t> log(</a:t>
            </a:r>
            <a:r>
              <a:rPr lang="en-US" sz="2600" i="1" dirty="0" smtClean="0"/>
              <a:t>l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042803"/>
              </p:ext>
            </p:extLst>
          </p:nvPr>
        </p:nvGraphicFramePr>
        <p:xfrm>
          <a:off x="1450797" y="3437705"/>
          <a:ext cx="6521980" cy="45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8" name="Equation" r:id="rId3" imgW="3429000" imgH="241300" progId="Equation.3">
                  <p:embed/>
                </p:oleObj>
              </mc:Choice>
              <mc:Fallback>
                <p:oleObj name="Equation" r:id="rId3" imgW="3429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0797" y="3437705"/>
                        <a:ext cx="6521980" cy="45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330113"/>
              </p:ext>
            </p:extLst>
          </p:nvPr>
        </p:nvGraphicFramePr>
        <p:xfrm>
          <a:off x="1696508" y="4422775"/>
          <a:ext cx="56007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9" name="Equation" r:id="rId5" imgW="2527300" imgH="215900" progId="Equation.3">
                  <p:embed/>
                </p:oleObj>
              </mc:Choice>
              <mc:Fallback>
                <p:oleObj name="Equation" r:id="rId5" imgW="2527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6508" y="4422775"/>
                        <a:ext cx="56007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2884943" y="4695975"/>
            <a:ext cx="152755" cy="5588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4504899" y="4695620"/>
            <a:ext cx="152755" cy="5588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983744" y="4695265"/>
            <a:ext cx="152755" cy="5588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34463"/>
              </p:ext>
            </p:extLst>
          </p:nvPr>
        </p:nvGraphicFramePr>
        <p:xfrm>
          <a:off x="2506663" y="5006975"/>
          <a:ext cx="9001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0" name="Equation" r:id="rId7" imgW="406400" imgH="203200" progId="Equation.3">
                  <p:embed/>
                </p:oleObj>
              </mc:Choice>
              <mc:Fallback>
                <p:oleObj name="Equation" r:id="rId7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6663" y="5006975"/>
                        <a:ext cx="900112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495023"/>
              </p:ext>
            </p:extLst>
          </p:nvPr>
        </p:nvGraphicFramePr>
        <p:xfrm>
          <a:off x="4203700" y="5029200"/>
          <a:ext cx="7318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1" name="Equation" r:id="rId9" imgW="330200" imgH="203200" progId="Equation.3">
                  <p:embed/>
                </p:oleObj>
              </mc:Choice>
              <mc:Fallback>
                <p:oleObj name="Equation" r:id="rId9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3700" y="5029200"/>
                        <a:ext cx="731838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28251"/>
              </p:ext>
            </p:extLst>
          </p:nvPr>
        </p:nvGraphicFramePr>
        <p:xfrm>
          <a:off x="5683250" y="5029200"/>
          <a:ext cx="7318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2" name="Equation" r:id="rId11" imgW="330200" imgH="203200" progId="Equation.3">
                  <p:embed/>
                </p:oleObj>
              </mc:Choice>
              <mc:Fallback>
                <p:oleObj name="Equation" r:id="rId11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83250" y="5029200"/>
                        <a:ext cx="731838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79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Saturation max Mutual Information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401" y="1462965"/>
            <a:ext cx="8653632" cy="192774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/>
          </a:p>
        </p:txBody>
      </p:sp>
      <p:sp>
        <p:nvSpPr>
          <p:cNvPr id="9" name="Rectangular Callout 8"/>
          <p:cNvSpPr/>
          <p:nvPr/>
        </p:nvSpPr>
        <p:spPr>
          <a:xfrm>
            <a:off x="2499045" y="2768890"/>
            <a:ext cx="4109172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8690" y="1443814"/>
            <a:ext cx="88431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8000"/>
                </a:solidFill>
              </a:rPr>
              <a:t>Single-shot </a:t>
            </a:r>
            <a:r>
              <a:rPr lang="en-US" sz="2600" dirty="0" smtClean="0"/>
              <a:t>Let </a:t>
            </a:r>
            <a:r>
              <a:rPr lang="en-US" sz="2600" dirty="0" err="1">
                <a:solidFill>
                  <a:srgbClr val="FF0000"/>
                </a:solidFill>
              </a:rPr>
              <a:t>Ψ</a:t>
            </a:r>
            <a:r>
              <a:rPr lang="en-US" sz="2600" dirty="0" smtClean="0"/>
              <a:t> have </a:t>
            </a:r>
            <a:r>
              <a:rPr lang="en-US" sz="2600" dirty="0" err="1" smtClean="0">
                <a:solidFill>
                  <a:srgbClr val="FF0000"/>
                </a:solidFill>
              </a:rPr>
              <a:t>ξ</a:t>
            </a:r>
            <a:r>
              <a:rPr lang="en-US" sz="2600" dirty="0" smtClean="0"/>
              <a:t>-EDC. Given a site 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/>
              <a:t>, for all </a:t>
            </a:r>
            <a:r>
              <a:rPr lang="en-US" sz="2600" dirty="0" smtClean="0">
                <a:solidFill>
                  <a:srgbClr val="FF0000"/>
                </a:solidFill>
              </a:rPr>
              <a:t>l</a:t>
            </a:r>
            <a:r>
              <a:rPr lang="en-US" sz="2600" baseline="-25000" dirty="0" smtClean="0">
                <a:solidFill>
                  <a:srgbClr val="FF0000"/>
                </a:solidFill>
              </a:rPr>
              <a:t>0,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</a:rPr>
              <a:t>δ</a:t>
            </a:r>
            <a:r>
              <a:rPr lang="en-US" sz="2600" dirty="0" smtClean="0">
                <a:solidFill>
                  <a:srgbClr val="FF0000"/>
                </a:solidFill>
              </a:rPr>
              <a:t> &gt; 0 </a:t>
            </a:r>
            <a:r>
              <a:rPr lang="en-US" sz="2600" dirty="0" smtClean="0"/>
              <a:t>there is a region 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>
                <a:solidFill>
                  <a:srgbClr val="FF0000"/>
                </a:solidFill>
              </a:rPr>
              <a:t> := </a:t>
            </a:r>
            <a:r>
              <a:rPr lang="en-US" sz="2600" dirty="0" err="1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L,l</a:t>
            </a:r>
            <a:r>
              <a:rPr lang="en-US" sz="2600" baseline="-25000" dirty="0" smtClean="0">
                <a:solidFill>
                  <a:srgbClr val="FF0000"/>
                </a:solidFill>
              </a:rPr>
              <a:t>/2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C,l</a:t>
            </a:r>
            <a:r>
              <a:rPr lang="en-US" sz="2600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</a:rPr>
              <a:t>R,l/2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of size </a:t>
            </a:r>
            <a:r>
              <a:rPr lang="en-US" sz="2600" dirty="0" smtClean="0">
                <a:solidFill>
                  <a:srgbClr val="FF0000"/>
                </a:solidFill>
              </a:rPr>
              <a:t>2l</a:t>
            </a:r>
            <a:r>
              <a:rPr lang="en-US" sz="2600" dirty="0" smtClean="0"/>
              <a:t> with </a:t>
            </a:r>
            <a:r>
              <a:rPr lang="en-US" sz="2600" dirty="0" smtClean="0">
                <a:solidFill>
                  <a:srgbClr val="FF0000"/>
                </a:solidFill>
              </a:rPr>
              <a:t>1 &lt; l/l</a:t>
            </a:r>
            <a:r>
              <a:rPr lang="en-US" sz="2600" baseline="-25000" dirty="0" smtClean="0">
                <a:solidFill>
                  <a:srgbClr val="FF0000"/>
                </a:solidFill>
              </a:rPr>
              <a:t>0 </a:t>
            </a:r>
            <a:r>
              <a:rPr lang="en-US" sz="2600" dirty="0" smtClean="0">
                <a:solidFill>
                  <a:srgbClr val="FF0000"/>
                </a:solidFill>
              </a:rPr>
              <a:t>&lt; </a:t>
            </a:r>
            <a:r>
              <a:rPr lang="en-US" sz="2600" dirty="0" err="1" smtClean="0">
                <a:solidFill>
                  <a:srgbClr val="FF0000"/>
                </a:solidFill>
              </a:rPr>
              <a:t>exp</a:t>
            </a:r>
            <a:r>
              <a:rPr lang="en-US" sz="2600" dirty="0" smtClean="0">
                <a:solidFill>
                  <a:srgbClr val="FF0000"/>
                </a:solidFill>
              </a:rPr>
              <a:t>(log(</a:t>
            </a:r>
            <a:r>
              <a:rPr lang="en-US" sz="2600" dirty="0">
                <a:solidFill>
                  <a:srgbClr val="FF0000"/>
                </a:solidFill>
              </a:rPr>
              <a:t>1/</a:t>
            </a:r>
            <a:r>
              <a:rPr lang="en-US" sz="2600" dirty="0" err="1">
                <a:solidFill>
                  <a:srgbClr val="FF0000"/>
                </a:solidFill>
              </a:rPr>
              <a:t>ε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/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at a distance </a:t>
            </a:r>
            <a:r>
              <a:rPr lang="en-US" sz="2600" dirty="0" smtClean="0">
                <a:solidFill>
                  <a:srgbClr val="FF0000"/>
                </a:solidFill>
              </a:rPr>
              <a:t>&lt; l</a:t>
            </a:r>
            <a:r>
              <a:rPr lang="en-US" sz="2600" baseline="-25000" dirty="0" smtClean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exp(log(1/</a:t>
            </a:r>
            <a:r>
              <a:rPr lang="en-US" sz="2600" dirty="0" err="1">
                <a:solidFill>
                  <a:srgbClr val="FF0000"/>
                </a:solidFill>
              </a:rPr>
              <a:t>ε</a:t>
            </a:r>
            <a:r>
              <a:rPr lang="en-US" sz="2600" dirty="0">
                <a:solidFill>
                  <a:srgbClr val="FF0000"/>
                </a:solidFill>
              </a:rPr>
              <a:t>)/</a:t>
            </a:r>
            <a:r>
              <a:rPr lang="en-US" sz="2600" dirty="0" err="1">
                <a:solidFill>
                  <a:srgbClr val="FF0000"/>
                </a:solidFill>
              </a:rPr>
              <a:t>ε</a:t>
            </a:r>
            <a:r>
              <a:rPr lang="en-US" sz="2600" dirty="0">
                <a:solidFill>
                  <a:srgbClr val="FF0000"/>
                </a:solidFill>
              </a:rPr>
              <a:t>)  </a:t>
            </a:r>
            <a:r>
              <a:rPr lang="en-US" sz="2600" dirty="0" smtClean="0"/>
              <a:t>from 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/>
              <a:t>  </a:t>
            </a:r>
            <a:r>
              <a:rPr lang="en-US" sz="2600" dirty="0" err="1" smtClean="0"/>
              <a:t>s.t.</a:t>
            </a:r>
            <a:r>
              <a:rPr lang="en-US" sz="2600" dirty="0" smtClean="0"/>
              <a:t>  </a:t>
            </a:r>
          </a:p>
          <a:p>
            <a:endParaRPr lang="en-US" sz="1000" dirty="0" smtClean="0"/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</a:t>
            </a:r>
            <a:r>
              <a:rPr lang="en-US" sz="2600" dirty="0" err="1" smtClean="0"/>
              <a:t>I</a:t>
            </a:r>
            <a:r>
              <a:rPr lang="en-US" sz="2600" baseline="30000" dirty="0" err="1" smtClean="0"/>
              <a:t>δ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(</a:t>
            </a:r>
            <a:r>
              <a:rPr lang="en-US" sz="2600" dirty="0" err="1" smtClean="0"/>
              <a:t>B</a:t>
            </a:r>
            <a:r>
              <a:rPr lang="en-US" sz="2600" baseline="-25000" dirty="0" err="1" smtClean="0"/>
              <a:t>C,l</a:t>
            </a:r>
            <a:r>
              <a:rPr lang="en-US" sz="2600" dirty="0" err="1" smtClean="0"/>
              <a:t>:B</a:t>
            </a:r>
            <a:r>
              <a:rPr lang="en-US" sz="2600" baseline="-25000" dirty="0" err="1" smtClean="0"/>
              <a:t>L,l</a:t>
            </a:r>
            <a:r>
              <a:rPr lang="en-US" sz="2600" baseline="-25000" dirty="0" smtClean="0"/>
              <a:t>/2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R,l/2</a:t>
            </a:r>
            <a:r>
              <a:rPr lang="en-US" sz="2600" dirty="0" smtClean="0"/>
              <a:t>) &lt; </a:t>
            </a:r>
            <a:r>
              <a:rPr lang="en-US" sz="2600" dirty="0"/>
              <a:t>8εl/</a:t>
            </a:r>
            <a:r>
              <a:rPr lang="en-US" sz="2600" dirty="0" err="1" smtClean="0"/>
              <a:t>δ</a:t>
            </a:r>
            <a:r>
              <a:rPr lang="en-US" sz="2600" dirty="0" smtClean="0"/>
              <a:t> + </a:t>
            </a:r>
            <a:r>
              <a:rPr lang="en-US" sz="2600" dirty="0" err="1"/>
              <a:t>δ</a:t>
            </a:r>
            <a:r>
              <a:rPr lang="en-US" sz="2600" dirty="0" smtClean="0"/>
              <a:t>     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08690" y="3598333"/>
            <a:ext cx="84943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We do </a:t>
            </a:r>
            <a:r>
              <a:rPr lang="en-US" sz="2600" b="1" dirty="0" smtClean="0">
                <a:solidFill>
                  <a:srgbClr val="008000"/>
                </a:solidFill>
              </a:rPr>
              <a:t>not </a:t>
            </a:r>
            <a:r>
              <a:rPr lang="en-US" sz="2600" dirty="0" smtClean="0"/>
              <a:t>know how to prove it without exponential decay of correlations. </a:t>
            </a:r>
            <a:endParaRPr lang="en-US" sz="2600" dirty="0"/>
          </a:p>
          <a:p>
            <a:endParaRPr lang="en-US" sz="1000" dirty="0" smtClean="0"/>
          </a:p>
          <a:p>
            <a:r>
              <a:rPr lang="en-US" sz="2600" dirty="0" smtClean="0"/>
              <a:t>Proof </a:t>
            </a:r>
            <a:r>
              <a:rPr lang="en-US" sz="2600" b="1" dirty="0" smtClean="0">
                <a:solidFill>
                  <a:srgbClr val="008000"/>
                </a:solidFill>
              </a:rPr>
              <a:t>breaks down </a:t>
            </a:r>
            <a:r>
              <a:rPr lang="en-US" sz="2600" dirty="0" smtClean="0"/>
              <a:t>completely: </a:t>
            </a:r>
          </a:p>
          <a:p>
            <a:endParaRPr lang="en-US" sz="10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I</a:t>
            </a:r>
            <a:r>
              <a:rPr lang="en-US" sz="2600" baseline="-25000" dirty="0" smtClean="0"/>
              <a:t>max</a:t>
            </a:r>
            <a:r>
              <a:rPr lang="en-US" sz="2600" dirty="0" smtClean="0"/>
              <a:t> not linear combination of entropies </a:t>
            </a:r>
          </a:p>
          <a:p>
            <a:endParaRPr lang="en-US" sz="10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Maybe use bound: I</a:t>
            </a:r>
            <a:r>
              <a:rPr lang="en-US" sz="2600" baseline="-25000" dirty="0" smtClean="0"/>
              <a:t>max</a:t>
            </a:r>
            <a:r>
              <a:rPr lang="en-US" sz="2600" dirty="0" smtClean="0"/>
              <a:t>(A:B)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&lt; 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(A)+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(B)-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min</a:t>
            </a:r>
            <a:r>
              <a:rPr lang="en-US" sz="2600" dirty="0" smtClean="0"/>
              <a:t>(AB)</a:t>
            </a:r>
          </a:p>
          <a:p>
            <a:r>
              <a:rPr lang="en-US" sz="2600" dirty="0" smtClean="0"/>
              <a:t>       But </a:t>
            </a:r>
            <a:r>
              <a:rPr lang="en-US" sz="2600" b="1" dirty="0" smtClean="0">
                <a:solidFill>
                  <a:srgbClr val="008000"/>
                </a:solidFill>
              </a:rPr>
              <a:t>arbitrary gaps </a:t>
            </a:r>
            <a:r>
              <a:rPr lang="en-US" sz="2600" dirty="0" smtClean="0"/>
              <a:t>between 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 and 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min</a:t>
            </a:r>
            <a:r>
              <a:rPr lang="en-US" sz="2600" dirty="0"/>
              <a:t> 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5933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Saturation max Mutual Information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64" y="1513933"/>
            <a:ext cx="849434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The idea: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Use </a:t>
            </a:r>
            <a:r>
              <a:rPr lang="en-US" sz="2600" b="1" dirty="0" smtClean="0">
                <a:solidFill>
                  <a:srgbClr val="008000"/>
                </a:solidFill>
              </a:rPr>
              <a:t>EDC</a:t>
            </a:r>
            <a:r>
              <a:rPr lang="en-US" sz="2600" dirty="0" smtClean="0"/>
              <a:t> to relate single-shot and </a:t>
            </a:r>
            <a:r>
              <a:rPr lang="en-US" sz="2600" dirty="0" err="1" smtClean="0"/>
              <a:t>i.i.d</a:t>
            </a:r>
            <a:r>
              <a:rPr lang="en-US" sz="2600" dirty="0" smtClean="0"/>
              <a:t>. </a:t>
            </a:r>
          </a:p>
          <a:p>
            <a:endParaRPr lang="en-US" sz="1000" dirty="0" smtClean="0"/>
          </a:p>
          <a:p>
            <a:r>
              <a:rPr lang="en-US" sz="2600" dirty="0" smtClean="0">
                <a:solidFill>
                  <a:srgbClr val="000090"/>
                </a:solidFill>
              </a:rPr>
              <a:t>1. </a:t>
            </a:r>
            <a:r>
              <a:rPr lang="en-US" sz="2600" dirty="0" smtClean="0"/>
              <a:t>From the q. </a:t>
            </a:r>
            <a:r>
              <a:rPr lang="en-US" sz="2600" dirty="0" err="1" smtClean="0"/>
              <a:t>substate</a:t>
            </a:r>
            <a:r>
              <a:rPr lang="en-US" sz="2600" dirty="0" smtClean="0"/>
              <a:t> theorem </a:t>
            </a:r>
            <a:r>
              <a:rPr lang="en-US" sz="2200" dirty="0" smtClean="0">
                <a:solidFill>
                  <a:srgbClr val="000090"/>
                </a:solidFill>
              </a:rPr>
              <a:t>(Jain, </a:t>
            </a:r>
            <a:r>
              <a:rPr lang="en-US" sz="2200" dirty="0" err="1" smtClean="0">
                <a:solidFill>
                  <a:srgbClr val="000090"/>
                </a:solidFill>
              </a:rPr>
              <a:t>Radhakrishnan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Sen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07)</a:t>
            </a:r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/>
          </a:p>
          <a:p>
            <a:endParaRPr lang="en-US" sz="2600" dirty="0"/>
          </a:p>
          <a:p>
            <a:endParaRPr lang="en-US" dirty="0" smtClean="0"/>
          </a:p>
          <a:p>
            <a:r>
              <a:rPr lang="en-US" sz="2600" dirty="0" smtClean="0">
                <a:solidFill>
                  <a:srgbClr val="008000"/>
                </a:solidFill>
              </a:rPr>
              <a:t>Suffices to prove: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83991"/>
              </p:ext>
            </p:extLst>
          </p:nvPr>
        </p:nvGraphicFramePr>
        <p:xfrm>
          <a:off x="262788" y="2477559"/>
          <a:ext cx="7962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62" name="Equation" r:id="rId3" imgW="3594100" imgH="393700" progId="Equation.3">
                  <p:embed/>
                </p:oleObj>
              </mc:Choice>
              <mc:Fallback>
                <p:oleObj name="Equation" r:id="rId3" imgW="359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88" y="2477559"/>
                        <a:ext cx="796290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574189"/>
              </p:ext>
            </p:extLst>
          </p:nvPr>
        </p:nvGraphicFramePr>
        <p:xfrm>
          <a:off x="2827867" y="3488620"/>
          <a:ext cx="5965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63" name="Equation" r:id="rId5" imgW="2692400" imgH="241300" progId="Equation.3">
                  <p:embed/>
                </p:oleObj>
              </mc:Choice>
              <mc:Fallback>
                <p:oleObj name="Equation" r:id="rId5" imgW="269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7867" y="3488620"/>
                        <a:ext cx="59658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26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Saturation max Mutual Information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64" y="1513933"/>
            <a:ext cx="849434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The idea: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Use </a:t>
            </a:r>
            <a:r>
              <a:rPr lang="en-US" sz="2600" b="1" dirty="0" smtClean="0">
                <a:solidFill>
                  <a:srgbClr val="008000"/>
                </a:solidFill>
              </a:rPr>
              <a:t>EDC</a:t>
            </a:r>
            <a:r>
              <a:rPr lang="en-US" sz="2600" dirty="0" smtClean="0"/>
              <a:t> to relate single-shot and </a:t>
            </a:r>
            <a:r>
              <a:rPr lang="en-US" sz="2600" dirty="0" err="1" smtClean="0"/>
              <a:t>i.i.d</a:t>
            </a:r>
            <a:r>
              <a:rPr lang="en-US" sz="2600" dirty="0" smtClean="0"/>
              <a:t>. </a:t>
            </a:r>
          </a:p>
          <a:p>
            <a:endParaRPr lang="en-US" sz="1000" dirty="0" smtClean="0"/>
          </a:p>
          <a:p>
            <a:r>
              <a:rPr lang="en-US" sz="2600" dirty="0" smtClean="0">
                <a:solidFill>
                  <a:srgbClr val="000090"/>
                </a:solidFill>
              </a:rPr>
              <a:t>1. </a:t>
            </a:r>
            <a:r>
              <a:rPr lang="en-US" sz="2600" dirty="0" smtClean="0"/>
              <a:t>From the q. </a:t>
            </a:r>
            <a:r>
              <a:rPr lang="en-US" sz="2600" dirty="0" err="1" smtClean="0"/>
              <a:t>substate</a:t>
            </a:r>
            <a:r>
              <a:rPr lang="en-US" sz="2600" dirty="0" smtClean="0"/>
              <a:t> theorem </a:t>
            </a:r>
            <a:r>
              <a:rPr lang="en-US" sz="2200" dirty="0" smtClean="0">
                <a:solidFill>
                  <a:srgbClr val="000090"/>
                </a:solidFill>
              </a:rPr>
              <a:t>(Jain, </a:t>
            </a:r>
            <a:r>
              <a:rPr lang="en-US" sz="2200" dirty="0" err="1" smtClean="0">
                <a:solidFill>
                  <a:srgbClr val="000090"/>
                </a:solidFill>
              </a:rPr>
              <a:t>Radhakrishnan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Sen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07)</a:t>
            </a:r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/>
          </a:p>
          <a:p>
            <a:endParaRPr lang="en-US" sz="2600" dirty="0"/>
          </a:p>
          <a:p>
            <a:endParaRPr lang="en-US" dirty="0" smtClean="0"/>
          </a:p>
          <a:p>
            <a:r>
              <a:rPr lang="en-US" sz="2600" dirty="0" smtClean="0">
                <a:solidFill>
                  <a:srgbClr val="008000"/>
                </a:solidFill>
              </a:rPr>
              <a:t>Suffices to prove: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637577"/>
              </p:ext>
            </p:extLst>
          </p:nvPr>
        </p:nvGraphicFramePr>
        <p:xfrm>
          <a:off x="262788" y="2477559"/>
          <a:ext cx="7962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78" name="Equation" r:id="rId3" imgW="3594100" imgH="393700" progId="Equation.3">
                  <p:embed/>
                </p:oleObj>
              </mc:Choice>
              <mc:Fallback>
                <p:oleObj name="Equation" r:id="rId3" imgW="359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88" y="2477559"/>
                        <a:ext cx="796290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865987"/>
              </p:ext>
            </p:extLst>
          </p:nvPr>
        </p:nvGraphicFramePr>
        <p:xfrm>
          <a:off x="2827867" y="3488620"/>
          <a:ext cx="5965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79" name="Equation" r:id="rId5" imgW="2692400" imgH="241300" progId="Equation.3">
                  <p:embed/>
                </p:oleObj>
              </mc:Choice>
              <mc:Fallback>
                <p:oleObj name="Equation" r:id="rId5" imgW="269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7867" y="3488620"/>
                        <a:ext cx="59658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Brace 1"/>
          <p:cNvSpPr/>
          <p:nvPr/>
        </p:nvSpPr>
        <p:spPr>
          <a:xfrm rot="5400000">
            <a:off x="3393179" y="3869592"/>
            <a:ext cx="254000" cy="5588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5069581" y="3894992"/>
            <a:ext cx="254000" cy="5588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7078135" y="3920392"/>
            <a:ext cx="254000" cy="55885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405227"/>
              </p:ext>
            </p:extLst>
          </p:nvPr>
        </p:nvGraphicFramePr>
        <p:xfrm>
          <a:off x="3093793" y="4301421"/>
          <a:ext cx="1069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80" name="Equation" r:id="rId7" imgW="482600" imgH="241300" progId="Equation.3">
                  <p:embed/>
                </p:oleObj>
              </mc:Choice>
              <mc:Fallback>
                <p:oleObj name="Equation" r:id="rId7" imgW="482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3793" y="4301421"/>
                        <a:ext cx="10699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768213"/>
              </p:ext>
            </p:extLst>
          </p:nvPr>
        </p:nvGraphicFramePr>
        <p:xfrm>
          <a:off x="4830763" y="4368800"/>
          <a:ext cx="7318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81" name="Equation" r:id="rId9" imgW="330200" imgH="203200" progId="Equation.3">
                  <p:embed/>
                </p:oleObj>
              </mc:Choice>
              <mc:Fallback>
                <p:oleObj name="Equation" r:id="rId9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30763" y="4368800"/>
                        <a:ext cx="731837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38503"/>
              </p:ext>
            </p:extLst>
          </p:nvPr>
        </p:nvGraphicFramePr>
        <p:xfrm>
          <a:off x="6723063" y="4386263"/>
          <a:ext cx="9001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82" name="Equation" r:id="rId11" imgW="406400" imgH="203200" progId="Equation.3">
                  <p:embed/>
                </p:oleObj>
              </mc:Choice>
              <mc:Fallback>
                <p:oleObj name="Equation" r:id="rId11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23063" y="4386263"/>
                        <a:ext cx="900112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32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Saturation max Mutual Information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64" y="1513933"/>
            <a:ext cx="849434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The idea: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Use </a:t>
            </a:r>
            <a:r>
              <a:rPr lang="en-US" sz="2600" b="1" dirty="0" smtClean="0">
                <a:solidFill>
                  <a:srgbClr val="008000"/>
                </a:solidFill>
              </a:rPr>
              <a:t>EDC</a:t>
            </a:r>
            <a:r>
              <a:rPr lang="en-US" sz="2600" dirty="0" smtClean="0"/>
              <a:t> to relate single-shot and </a:t>
            </a:r>
            <a:r>
              <a:rPr lang="en-US" sz="2600" dirty="0" err="1" smtClean="0"/>
              <a:t>i.i.d</a:t>
            </a:r>
            <a:r>
              <a:rPr lang="en-US" sz="2600" dirty="0" smtClean="0"/>
              <a:t>. </a:t>
            </a:r>
          </a:p>
          <a:p>
            <a:endParaRPr lang="en-US" sz="1000" dirty="0" smtClean="0"/>
          </a:p>
          <a:p>
            <a:r>
              <a:rPr lang="en-US" sz="2600" dirty="0" smtClean="0">
                <a:solidFill>
                  <a:srgbClr val="000090"/>
                </a:solidFill>
              </a:rPr>
              <a:t>1. </a:t>
            </a:r>
            <a:r>
              <a:rPr lang="en-US" sz="2600" dirty="0" smtClean="0"/>
              <a:t>From the q. </a:t>
            </a:r>
            <a:r>
              <a:rPr lang="en-US" sz="2600" dirty="0" err="1" smtClean="0"/>
              <a:t>substate</a:t>
            </a:r>
            <a:r>
              <a:rPr lang="en-US" sz="2600" dirty="0" smtClean="0"/>
              <a:t> theorem </a:t>
            </a:r>
            <a:r>
              <a:rPr lang="en-US" sz="2200" dirty="0" smtClean="0">
                <a:solidFill>
                  <a:srgbClr val="000090"/>
                </a:solidFill>
              </a:rPr>
              <a:t>(Jain, </a:t>
            </a:r>
            <a:r>
              <a:rPr lang="en-US" sz="2200" dirty="0" err="1" smtClean="0">
                <a:solidFill>
                  <a:srgbClr val="000090"/>
                </a:solidFill>
              </a:rPr>
              <a:t>Radhakrishnan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Sen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07)</a:t>
            </a:r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/>
          </a:p>
          <a:p>
            <a:endParaRPr lang="en-US" sz="2600" dirty="0"/>
          </a:p>
          <a:p>
            <a:endParaRPr lang="en-US" dirty="0" smtClean="0"/>
          </a:p>
          <a:p>
            <a:r>
              <a:rPr lang="en-US" sz="2600" dirty="0" smtClean="0">
                <a:solidFill>
                  <a:srgbClr val="008000"/>
                </a:solidFill>
              </a:rPr>
              <a:t>Suffices to prove: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2. </a:t>
            </a:r>
            <a:r>
              <a:rPr lang="en-US" sz="2600" dirty="0" smtClean="0">
                <a:solidFill>
                  <a:srgbClr val="008000"/>
                </a:solidFill>
              </a:rPr>
              <a:t>Suppose not: </a:t>
            </a:r>
            <a:r>
              <a:rPr lang="en-US" sz="2600" dirty="0" smtClean="0"/>
              <a:t>For all </a:t>
            </a:r>
            <a:r>
              <a:rPr lang="en-US" sz="2600" i="1" dirty="0" smtClean="0"/>
              <a:t>l</a:t>
            </a:r>
            <a:r>
              <a:rPr lang="en-US" sz="2600" dirty="0" smtClean="0"/>
              <a:t>,</a:t>
            </a:r>
          </a:p>
          <a:p>
            <a:endParaRPr lang="en-US" sz="2600" dirty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We must relate                 to          . </a:t>
            </a:r>
            <a:r>
              <a:rPr lang="en-US" sz="2600" dirty="0" smtClean="0">
                <a:solidFill>
                  <a:srgbClr val="008000"/>
                </a:solidFill>
              </a:rPr>
              <a:t>In general not possible</a:t>
            </a:r>
          </a:p>
          <a:p>
            <a:endParaRPr lang="en-US" sz="2600" dirty="0">
              <a:solidFill>
                <a:srgbClr val="008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But we have EDC…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329549"/>
              </p:ext>
            </p:extLst>
          </p:nvPr>
        </p:nvGraphicFramePr>
        <p:xfrm>
          <a:off x="262788" y="2477559"/>
          <a:ext cx="7962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2" name="Equation" r:id="rId3" imgW="3594100" imgH="393700" progId="Equation.3">
                  <p:embed/>
                </p:oleObj>
              </mc:Choice>
              <mc:Fallback>
                <p:oleObj name="Equation" r:id="rId3" imgW="359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88" y="2477559"/>
                        <a:ext cx="796290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686860"/>
              </p:ext>
            </p:extLst>
          </p:nvPr>
        </p:nvGraphicFramePr>
        <p:xfrm>
          <a:off x="2827867" y="3488620"/>
          <a:ext cx="5965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3" name="Equation" r:id="rId5" imgW="2692400" imgH="241300" progId="Equation.3">
                  <p:embed/>
                </p:oleObj>
              </mc:Choice>
              <mc:Fallback>
                <p:oleObj name="Equation" r:id="rId5" imgW="269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7867" y="3488620"/>
                        <a:ext cx="59658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04102"/>
              </p:ext>
            </p:extLst>
          </p:nvPr>
        </p:nvGraphicFramePr>
        <p:xfrm>
          <a:off x="3692525" y="4430360"/>
          <a:ext cx="3630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4" name="Equation" r:id="rId7" imgW="1638300" imgH="241300" progId="Equation.3">
                  <p:embed/>
                </p:oleObj>
              </mc:Choice>
              <mc:Fallback>
                <p:oleObj name="Equation" r:id="rId7" imgW="1638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2525" y="4430360"/>
                        <a:ext cx="36306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168951"/>
              </p:ext>
            </p:extLst>
          </p:nvPr>
        </p:nvGraphicFramePr>
        <p:xfrm>
          <a:off x="2457450" y="5258628"/>
          <a:ext cx="10683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5" name="Equation" r:id="rId9" imgW="482600" imgH="241300" progId="Equation.3">
                  <p:embed/>
                </p:oleObj>
              </mc:Choice>
              <mc:Fallback>
                <p:oleObj name="Equation" r:id="rId9" imgW="482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7450" y="5258628"/>
                        <a:ext cx="106838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275487"/>
              </p:ext>
            </p:extLst>
          </p:nvPr>
        </p:nvGraphicFramePr>
        <p:xfrm>
          <a:off x="3910012" y="5342766"/>
          <a:ext cx="7318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6" name="Equation" r:id="rId11" imgW="330200" imgH="203200" progId="Equation.3">
                  <p:embed/>
                </p:oleObj>
              </mc:Choice>
              <mc:Fallback>
                <p:oleObj name="Equation" r:id="rId11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10012" y="5342766"/>
                        <a:ext cx="731837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37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Relating max to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vNeumann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entropy 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2" name="Picture 1" descr="pict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9" y="1367503"/>
            <a:ext cx="7521223" cy="197683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06066"/>
              </p:ext>
            </p:extLst>
          </p:nvPr>
        </p:nvGraphicFramePr>
        <p:xfrm>
          <a:off x="2864556" y="3527778"/>
          <a:ext cx="41608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12" name="Equation" r:id="rId4" imgW="1879600" imgH="368300" progId="Equation.3">
                  <p:embed/>
                </p:oleObj>
              </mc:Choice>
              <mc:Fallback>
                <p:oleObj name="Equation" r:id="rId4" imgW="1879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4556" y="3527778"/>
                        <a:ext cx="4160838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763" y="4182886"/>
            <a:ext cx="81375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But by </a:t>
            </a:r>
            <a:r>
              <a:rPr lang="en-US" sz="2600" b="1" dirty="0" smtClean="0">
                <a:solidFill>
                  <a:srgbClr val="3A793E"/>
                </a:solidFill>
              </a:rPr>
              <a:t>EDC</a:t>
            </a:r>
            <a:r>
              <a:rPr lang="en-US" sz="2600" dirty="0" smtClean="0"/>
              <a:t>,                                                         is small.</a:t>
            </a:r>
          </a:p>
          <a:p>
            <a:endParaRPr lang="en-US" sz="2600" b="1" dirty="0"/>
          </a:p>
          <a:p>
            <a:r>
              <a:rPr lang="en-US" sz="2600" dirty="0" smtClean="0"/>
              <a:t>Thus</a:t>
            </a:r>
          </a:p>
          <a:p>
            <a:endParaRPr lang="en-US" sz="1000" dirty="0"/>
          </a:p>
          <a:p>
            <a:r>
              <a:rPr lang="en-US" sz="2600" dirty="0" smtClean="0"/>
              <a:t>By </a:t>
            </a:r>
            <a:r>
              <a:rPr lang="en-US" sz="2600" b="1" dirty="0" smtClean="0">
                <a:solidFill>
                  <a:srgbClr val="3A793E"/>
                </a:solidFill>
              </a:rPr>
              <a:t>q. </a:t>
            </a:r>
            <a:r>
              <a:rPr lang="en-US" sz="2600" b="1" dirty="0" err="1">
                <a:solidFill>
                  <a:srgbClr val="3A793E"/>
                </a:solidFill>
              </a:rPr>
              <a:t>e</a:t>
            </a:r>
            <a:r>
              <a:rPr lang="en-US" sz="2600" b="1" dirty="0" err="1" smtClean="0">
                <a:solidFill>
                  <a:srgbClr val="3A793E"/>
                </a:solidFill>
              </a:rPr>
              <a:t>quipartition</a:t>
            </a:r>
            <a:r>
              <a:rPr lang="en-US" sz="2600" b="1" dirty="0" smtClean="0">
                <a:solidFill>
                  <a:srgbClr val="3A793E"/>
                </a:solidFill>
              </a:rPr>
              <a:t> property </a:t>
            </a:r>
            <a:r>
              <a:rPr lang="en-US" sz="2200" dirty="0" smtClean="0"/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Tomamichel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Colbeck</a:t>
            </a:r>
            <a:r>
              <a:rPr lang="en-US" sz="2200" dirty="0" smtClean="0">
                <a:solidFill>
                  <a:srgbClr val="000090"/>
                </a:solidFill>
              </a:rPr>
              <a:t>, Renner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08</a:t>
            </a:r>
            <a:r>
              <a:rPr lang="en-US" sz="2200" dirty="0" smtClean="0"/>
              <a:t>) </a:t>
            </a:r>
            <a:endParaRPr lang="en-US" sz="22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702252"/>
              </p:ext>
            </p:extLst>
          </p:nvPr>
        </p:nvGraphicFramePr>
        <p:xfrm>
          <a:off x="1966383" y="4158721"/>
          <a:ext cx="39084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13" name="Equation" r:id="rId6" imgW="1765300" imgH="292100" progId="Equation.3">
                  <p:embed/>
                </p:oleObj>
              </mc:Choice>
              <mc:Fallback>
                <p:oleObj name="Equation" r:id="rId6" imgW="1765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6383" y="4158721"/>
                        <a:ext cx="3908425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00851"/>
              </p:ext>
            </p:extLst>
          </p:nvPr>
        </p:nvGraphicFramePr>
        <p:xfrm>
          <a:off x="1038225" y="4924865"/>
          <a:ext cx="46101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14" name="Equation" r:id="rId8" imgW="2082800" imgH="292100" progId="Equation.3">
                  <p:embed/>
                </p:oleObj>
              </mc:Choice>
              <mc:Fallback>
                <p:oleObj name="Equation" r:id="rId8" imgW="2082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8225" y="4924865"/>
                        <a:ext cx="4610100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9764" y="3527778"/>
            <a:ext cx="2704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By</a:t>
            </a:r>
            <a:r>
              <a:rPr lang="en-US" sz="2600" b="1" dirty="0" smtClean="0">
                <a:solidFill>
                  <a:srgbClr val="008000"/>
                </a:solidFill>
              </a:rPr>
              <a:t> </a:t>
            </a:r>
            <a:r>
              <a:rPr lang="en-US" sz="2600" b="1" dirty="0" err="1" smtClean="0">
                <a:solidFill>
                  <a:srgbClr val="008000"/>
                </a:solidFill>
              </a:rPr>
              <a:t>subadditivity</a:t>
            </a:r>
            <a:r>
              <a:rPr lang="en-US" sz="2600" b="1" dirty="0" smtClean="0">
                <a:solidFill>
                  <a:srgbClr val="008000"/>
                </a:solidFill>
              </a:rPr>
              <a:t>:</a:t>
            </a:r>
            <a:endParaRPr lang="en-US" sz="2600" b="1" dirty="0">
              <a:solidFill>
                <a:srgbClr val="008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21269"/>
              </p:ext>
            </p:extLst>
          </p:nvPr>
        </p:nvGraphicFramePr>
        <p:xfrm>
          <a:off x="1038225" y="6029545"/>
          <a:ext cx="610076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15" name="Equation" r:id="rId10" imgW="2755900" imgH="292100" progId="Equation.3">
                  <p:embed/>
                </p:oleObj>
              </mc:Choice>
              <mc:Fallback>
                <p:oleObj name="Equation" r:id="rId10" imgW="2755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8225" y="6029545"/>
                        <a:ext cx="6100762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59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Using Single-Shot Lemmas to show the main result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93889" y="2695222"/>
            <a:ext cx="8255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300" b="1" dirty="0" smtClean="0">
                <a:solidFill>
                  <a:srgbClr val="000090"/>
                </a:solidFill>
              </a:rPr>
              <a:t> Area law from </a:t>
            </a:r>
            <a:r>
              <a:rPr lang="en-US" sz="3300" b="1" dirty="0" err="1">
                <a:solidFill>
                  <a:srgbClr val="000090"/>
                </a:solidFill>
              </a:rPr>
              <a:t>s</a:t>
            </a:r>
            <a:r>
              <a:rPr lang="en-US" sz="3300" b="1" dirty="0" err="1" smtClean="0">
                <a:solidFill>
                  <a:srgbClr val="000090"/>
                </a:solidFill>
              </a:rPr>
              <a:t>ubvolume</a:t>
            </a:r>
            <a:r>
              <a:rPr lang="en-US" sz="3300" b="1" dirty="0" smtClean="0">
                <a:solidFill>
                  <a:srgbClr val="000090"/>
                </a:solidFill>
              </a:rPr>
              <a:t> law</a:t>
            </a:r>
          </a:p>
          <a:p>
            <a:pPr marL="342900" indent="-342900">
              <a:buAutoNum type="arabicPeriod"/>
            </a:pPr>
            <a:endParaRPr lang="en-US" sz="3300" b="1" dirty="0">
              <a:solidFill>
                <a:srgbClr val="000090"/>
              </a:solidFill>
            </a:endParaRPr>
          </a:p>
          <a:p>
            <a:pPr marL="342900" indent="-342900">
              <a:buAutoNum type="arabicPeriod"/>
            </a:pPr>
            <a:r>
              <a:rPr lang="en-US" sz="3300" b="1" dirty="0" smtClean="0">
                <a:solidFill>
                  <a:srgbClr val="000090"/>
                </a:solidFill>
              </a:rPr>
              <a:t> Getting </a:t>
            </a:r>
            <a:r>
              <a:rPr lang="en-US" sz="3300" b="1" dirty="0" err="1" smtClean="0">
                <a:solidFill>
                  <a:srgbClr val="000090"/>
                </a:solidFill>
              </a:rPr>
              <a:t>subvolume</a:t>
            </a:r>
            <a:r>
              <a:rPr lang="en-US" sz="3300" b="1" dirty="0" smtClean="0">
                <a:solidFill>
                  <a:srgbClr val="000090"/>
                </a:solidFill>
              </a:rPr>
              <a:t> law</a:t>
            </a:r>
            <a:endParaRPr lang="en-US" sz="33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6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 (cheating)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90310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58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242829"/>
              </p:ext>
            </p:extLst>
          </p:nvPr>
        </p:nvGraphicFramePr>
        <p:xfrm>
          <a:off x="3527782" y="3327400"/>
          <a:ext cx="54864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59" name="Equation" r:id="rId5" imgW="1701800" imgH="203200" progId="Equation.3">
                  <p:embed/>
                </p:oleObj>
              </mc:Choice>
              <mc:Fallback>
                <p:oleObj name="Equation" r:id="rId5" imgW="170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7782" y="3327400"/>
                        <a:ext cx="5486400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458299"/>
              </p:ext>
            </p:extLst>
          </p:nvPr>
        </p:nvGraphicFramePr>
        <p:xfrm>
          <a:off x="604838" y="3376613"/>
          <a:ext cx="29638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0" name="Equation" r:id="rId7" imgW="1041400" imgH="203200" progId="Equation.3">
                  <p:embed/>
                </p:oleObj>
              </mc:Choice>
              <mc:Fallback>
                <p:oleObj name="Equation" r:id="rId7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4838" y="3376613"/>
                        <a:ext cx="296386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06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 (cheating)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73101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44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5686"/>
              </p:ext>
            </p:extLst>
          </p:nvPr>
        </p:nvGraphicFramePr>
        <p:xfrm>
          <a:off x="460375" y="3257550"/>
          <a:ext cx="31432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45" name="Equation" r:id="rId5" imgW="1104900" imgH="228600" progId="Equation.3">
                  <p:embed/>
                </p:oleObj>
              </mc:Choice>
              <mc:Fallback>
                <p:oleObj name="Equation" r:id="rId5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375" y="3257550"/>
                        <a:ext cx="314325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87707"/>
              </p:ext>
            </p:extLst>
          </p:nvPr>
        </p:nvGraphicFramePr>
        <p:xfrm>
          <a:off x="3639613" y="3266175"/>
          <a:ext cx="54832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46" name="Equation" r:id="rId7" imgW="1701800" imgH="203200" progId="Equation.3">
                  <p:embed/>
                </p:oleObj>
              </mc:Choice>
              <mc:Fallback>
                <p:oleObj name="Equation" r:id="rId7" imgW="170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9613" y="3266175"/>
                        <a:ext cx="548322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29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 (cheating)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46505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76774" y="3921813"/>
            <a:ext cx="8668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Suppose </a:t>
            </a:r>
            <a:r>
              <a:rPr lang="en-US" sz="2600" b="1" dirty="0">
                <a:solidFill>
                  <a:srgbClr val="EB0000"/>
                </a:solidFill>
              </a:rPr>
              <a:t>H</a:t>
            </a:r>
            <a:r>
              <a:rPr lang="en-US" sz="2600" b="1" dirty="0" smtClean="0">
                <a:solidFill>
                  <a:srgbClr val="EB0000"/>
                </a:solidFill>
              </a:rPr>
              <a:t>(B) &lt; l/(4ξ)</a:t>
            </a:r>
            <a:r>
              <a:rPr lang="en-US" sz="2600" dirty="0" smtClean="0"/>
              <a:t>. Since </a:t>
            </a:r>
            <a:r>
              <a:rPr lang="en-US" sz="2600" b="1" dirty="0" smtClean="0">
                <a:solidFill>
                  <a:srgbClr val="EB0000"/>
                </a:solidFill>
              </a:rPr>
              <a:t>I(A:B) &lt; 2H(B</a:t>
            </a:r>
            <a:r>
              <a:rPr lang="en-US" sz="2600" b="1" dirty="0">
                <a:solidFill>
                  <a:srgbClr val="EB0000"/>
                </a:solidFill>
              </a:rPr>
              <a:t>) &lt; </a:t>
            </a:r>
            <a:r>
              <a:rPr lang="en-US" sz="2600" b="1" dirty="0" smtClean="0">
                <a:solidFill>
                  <a:srgbClr val="EB0000"/>
                </a:solidFill>
              </a:rPr>
              <a:t>l</a:t>
            </a:r>
            <a:r>
              <a:rPr lang="en-US" sz="2600" b="1" dirty="0">
                <a:solidFill>
                  <a:srgbClr val="EB0000"/>
                </a:solidFill>
              </a:rPr>
              <a:t>/</a:t>
            </a:r>
            <a:r>
              <a:rPr lang="en-US" sz="2600" b="1" dirty="0" smtClean="0">
                <a:solidFill>
                  <a:srgbClr val="EB0000"/>
                </a:solidFill>
              </a:rPr>
              <a:t>(2ξ</a:t>
            </a:r>
            <a:r>
              <a:rPr lang="en-US" sz="2600" b="1" dirty="0">
                <a:solidFill>
                  <a:srgbClr val="EB0000"/>
                </a:solidFill>
              </a:rPr>
              <a:t>)</a:t>
            </a:r>
            <a:r>
              <a:rPr lang="en-US" sz="2600" dirty="0" smtClean="0"/>
              <a:t>, if </a:t>
            </a:r>
          </a:p>
          <a:p>
            <a:endParaRPr lang="en-US" sz="500" dirty="0" smtClean="0"/>
          </a:p>
          <a:p>
            <a:r>
              <a:rPr lang="en-US" sz="2600" dirty="0" smtClean="0"/>
              <a:t>state              has </a:t>
            </a:r>
            <a:r>
              <a:rPr lang="en-US" sz="2600" b="1" dirty="0" err="1" smtClean="0">
                <a:solidFill>
                  <a:srgbClr val="EB0000"/>
                </a:solidFill>
              </a:rPr>
              <a:t>ξ</a:t>
            </a:r>
            <a:r>
              <a:rPr lang="en-US" sz="2600" dirty="0" smtClean="0"/>
              <a:t>-EDC then </a:t>
            </a:r>
            <a:r>
              <a:rPr lang="en-US" sz="2600" b="1" dirty="0" err="1" smtClean="0">
                <a:solidFill>
                  <a:srgbClr val="FF0000"/>
                </a:solidFill>
              </a:rPr>
              <a:t>Cor</a:t>
            </a:r>
            <a:r>
              <a:rPr lang="en-US" sz="2600" b="1" dirty="0" smtClean="0">
                <a:solidFill>
                  <a:srgbClr val="FF0000"/>
                </a:solidFill>
              </a:rPr>
              <a:t>(A:C)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-l/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-I(A:B)</a:t>
            </a:r>
          </a:p>
          <a:p>
            <a:endParaRPr lang="en-US" sz="1500" dirty="0" smtClean="0"/>
          </a:p>
          <a:p>
            <a:r>
              <a:rPr lang="en-US" sz="2600" dirty="0" smtClean="0"/>
              <a:t>            Thus:  </a:t>
            </a:r>
            <a:r>
              <a:rPr lang="en-US" sz="2600" b="1" dirty="0">
                <a:solidFill>
                  <a:srgbClr val="FF0000"/>
                </a:solidFill>
              </a:rPr>
              <a:t>H</a:t>
            </a:r>
            <a:r>
              <a:rPr lang="en-US" sz="2600" b="1" dirty="0" smtClean="0">
                <a:solidFill>
                  <a:srgbClr val="FF0000"/>
                </a:solidFill>
              </a:rPr>
              <a:t>(C) &lt; H(B)    </a:t>
            </a:r>
            <a:r>
              <a:rPr lang="en-US" sz="2600" dirty="0" smtClean="0"/>
              <a:t>:   </a:t>
            </a:r>
            <a:r>
              <a:rPr lang="en-US" sz="2600" b="1" dirty="0" smtClean="0">
                <a:solidFill>
                  <a:srgbClr val="008000"/>
                </a:solidFill>
              </a:rPr>
              <a:t>Area Law for C!</a:t>
            </a:r>
            <a:endParaRPr lang="en-US" sz="2600" b="1" dirty="0">
              <a:solidFill>
                <a:srgbClr val="008000"/>
              </a:solidFill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42788"/>
              </p:ext>
            </p:extLst>
          </p:nvPr>
        </p:nvGraphicFramePr>
        <p:xfrm>
          <a:off x="1241782" y="4443322"/>
          <a:ext cx="889000" cy="51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Equation" r:id="rId5" imgW="419100" imgH="241300" progId="Equation.3">
                  <p:embed/>
                </p:oleObj>
              </mc:Choice>
              <mc:Fallback>
                <p:oleObj name="Equation" r:id="rId5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82" y="4443322"/>
                        <a:ext cx="889000" cy="51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027548"/>
              </p:ext>
            </p:extLst>
          </p:nvPr>
        </p:nvGraphicFramePr>
        <p:xfrm>
          <a:off x="3639613" y="3266175"/>
          <a:ext cx="54832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Equation" r:id="rId6" imgW="1701800" imgH="203200" progId="Equation.3">
                  <p:embed/>
                </p:oleObj>
              </mc:Choice>
              <mc:Fallback>
                <p:oleObj name="Equation" r:id="rId6" imgW="170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9613" y="3266175"/>
                        <a:ext cx="548322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296991"/>
              </p:ext>
            </p:extLst>
          </p:nvPr>
        </p:nvGraphicFramePr>
        <p:xfrm>
          <a:off x="432158" y="3257550"/>
          <a:ext cx="31432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Equation" r:id="rId8" imgW="1104900" imgH="228600" progId="Equation.3">
                  <p:embed/>
                </p:oleObj>
              </mc:Choice>
              <mc:Fallback>
                <p:oleObj name="Equation" r:id="rId8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158" y="3257550"/>
                        <a:ext cx="314325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51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This talk: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67908"/>
            <a:ext cx="8310575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90"/>
                </a:solidFill>
              </a:rPr>
              <a:t>Go </a:t>
            </a:r>
            <a:r>
              <a:rPr lang="en-US" sz="3000" b="1" i="1" dirty="0" smtClean="0">
                <a:solidFill>
                  <a:srgbClr val="000090"/>
                </a:solidFill>
              </a:rPr>
              <a:t>beyond</a:t>
            </a:r>
            <a:r>
              <a:rPr lang="en-US" sz="3000" b="1" dirty="0" smtClean="0">
                <a:solidFill>
                  <a:srgbClr val="000090"/>
                </a:solidFill>
              </a:rPr>
              <a:t> the </a:t>
            </a:r>
            <a:r>
              <a:rPr lang="en-US" sz="3000" b="1" i="1" dirty="0" err="1" smtClean="0">
                <a:solidFill>
                  <a:srgbClr val="000090"/>
                </a:solidFill>
              </a:rPr>
              <a:t>i.i.d</a:t>
            </a:r>
            <a:r>
              <a:rPr lang="en-US" sz="3000" b="1" i="1" dirty="0" smtClean="0">
                <a:solidFill>
                  <a:srgbClr val="000090"/>
                </a:solidFill>
              </a:rPr>
              <a:t>.</a:t>
            </a:r>
            <a:r>
              <a:rPr lang="en-US" sz="3000" b="1" dirty="0" smtClean="0">
                <a:solidFill>
                  <a:srgbClr val="000090"/>
                </a:solidFill>
              </a:rPr>
              <a:t> simplification used in the previous talk.</a:t>
            </a:r>
          </a:p>
          <a:p>
            <a:r>
              <a:rPr lang="en-US" sz="3000" b="1" dirty="0" smtClean="0">
                <a:solidFill>
                  <a:srgbClr val="000090"/>
                </a:solidFill>
              </a:rPr>
              <a:t>      </a:t>
            </a:r>
            <a:endParaRPr lang="en-US" sz="30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90"/>
                </a:solidFill>
              </a:rPr>
              <a:t>Contrast two views of single-shot info theory: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</a:t>
            </a:r>
          </a:p>
          <a:p>
            <a:r>
              <a:rPr lang="en-US" sz="2600" b="1" dirty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1. It’s the right info theory, </a:t>
            </a:r>
            <a:r>
              <a:rPr lang="en-US" sz="2600" b="1" dirty="0" err="1" smtClean="0">
                <a:solidFill>
                  <a:srgbClr val="FF0000"/>
                </a:solidFill>
              </a:rPr>
              <a:t>iid</a:t>
            </a:r>
            <a:r>
              <a:rPr lang="en-US" sz="2600" b="1" dirty="0">
                <a:solidFill>
                  <a:srgbClr val="FF0000"/>
                </a:solidFill>
              </a:rPr>
              <a:t>-</a:t>
            </a:r>
            <a:r>
              <a:rPr lang="en-US" sz="2600" b="1" dirty="0" smtClean="0">
                <a:solidFill>
                  <a:srgbClr val="FF0000"/>
                </a:solidFill>
              </a:rPr>
              <a:t>ness is an abstraction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2. It only gives a reformulation of the problems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    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(e.g. 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 gives the compression rate or is it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</a:t>
            </a:r>
            <a:r>
              <a:rPr lang="en-US" sz="2600" i="1" dirty="0" smtClean="0"/>
              <a:t>defined</a:t>
            </a:r>
            <a:r>
              <a:rPr lang="en-US" sz="2600" dirty="0" smtClean="0"/>
              <a:t> as the compression rate?)</a:t>
            </a: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</a:t>
            </a:r>
            <a:r>
              <a:rPr lang="en-US" sz="2600" dirty="0" smtClean="0"/>
              <a:t>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-550333" y="4289778"/>
            <a:ext cx="9990666" cy="2963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2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 (cheating)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77350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22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76774" y="3921813"/>
            <a:ext cx="8668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Suppose </a:t>
            </a:r>
            <a:r>
              <a:rPr lang="en-US" sz="2600" b="1" dirty="0">
                <a:solidFill>
                  <a:srgbClr val="EB0000"/>
                </a:solidFill>
              </a:rPr>
              <a:t>H</a:t>
            </a:r>
            <a:r>
              <a:rPr lang="en-US" sz="2600" b="1" dirty="0" smtClean="0">
                <a:solidFill>
                  <a:srgbClr val="EB0000"/>
                </a:solidFill>
              </a:rPr>
              <a:t>(B) &lt; l/(4ξ)</a:t>
            </a:r>
            <a:r>
              <a:rPr lang="en-US" sz="2600" dirty="0" smtClean="0"/>
              <a:t>. Since </a:t>
            </a:r>
            <a:r>
              <a:rPr lang="en-US" sz="2600" b="1" dirty="0" smtClean="0">
                <a:solidFill>
                  <a:srgbClr val="EB0000"/>
                </a:solidFill>
              </a:rPr>
              <a:t>I(A:B) &lt; 2H(B</a:t>
            </a:r>
            <a:r>
              <a:rPr lang="en-US" sz="2600" b="1" dirty="0">
                <a:solidFill>
                  <a:srgbClr val="EB0000"/>
                </a:solidFill>
              </a:rPr>
              <a:t>) &lt; </a:t>
            </a:r>
            <a:r>
              <a:rPr lang="en-US" sz="2600" b="1" dirty="0" smtClean="0">
                <a:solidFill>
                  <a:srgbClr val="EB0000"/>
                </a:solidFill>
              </a:rPr>
              <a:t>l</a:t>
            </a:r>
            <a:r>
              <a:rPr lang="en-US" sz="2600" b="1" dirty="0">
                <a:solidFill>
                  <a:srgbClr val="EB0000"/>
                </a:solidFill>
              </a:rPr>
              <a:t>/</a:t>
            </a:r>
            <a:r>
              <a:rPr lang="en-US" sz="2600" b="1" dirty="0" smtClean="0">
                <a:solidFill>
                  <a:srgbClr val="EB0000"/>
                </a:solidFill>
              </a:rPr>
              <a:t>(2ξ</a:t>
            </a:r>
            <a:r>
              <a:rPr lang="en-US" sz="2600" b="1" dirty="0">
                <a:solidFill>
                  <a:srgbClr val="EB0000"/>
                </a:solidFill>
              </a:rPr>
              <a:t>)</a:t>
            </a:r>
            <a:r>
              <a:rPr lang="en-US" sz="2600" dirty="0" smtClean="0"/>
              <a:t>, if </a:t>
            </a:r>
          </a:p>
          <a:p>
            <a:endParaRPr lang="en-US" sz="500" dirty="0" smtClean="0"/>
          </a:p>
          <a:p>
            <a:r>
              <a:rPr lang="en-US" sz="2600" dirty="0" smtClean="0"/>
              <a:t>state              has </a:t>
            </a:r>
            <a:r>
              <a:rPr lang="en-US" sz="2600" b="1" dirty="0" err="1" smtClean="0">
                <a:solidFill>
                  <a:srgbClr val="EB0000"/>
                </a:solidFill>
              </a:rPr>
              <a:t>ξ</a:t>
            </a:r>
            <a:r>
              <a:rPr lang="en-US" sz="2600" dirty="0" smtClean="0"/>
              <a:t>-EDC then </a:t>
            </a:r>
            <a:r>
              <a:rPr lang="en-US" sz="2600" b="1" dirty="0" err="1" smtClean="0">
                <a:solidFill>
                  <a:srgbClr val="FF0000"/>
                </a:solidFill>
              </a:rPr>
              <a:t>Cor</a:t>
            </a:r>
            <a:r>
              <a:rPr lang="en-US" sz="2600" b="1" dirty="0" smtClean="0">
                <a:solidFill>
                  <a:srgbClr val="FF0000"/>
                </a:solidFill>
              </a:rPr>
              <a:t>(A:C)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-l/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-I(A:B)</a:t>
            </a:r>
          </a:p>
          <a:p>
            <a:endParaRPr lang="en-US" sz="1500" dirty="0" smtClean="0"/>
          </a:p>
          <a:p>
            <a:r>
              <a:rPr lang="en-US" sz="2600" dirty="0" smtClean="0"/>
              <a:t>            Thus:  </a:t>
            </a:r>
            <a:r>
              <a:rPr lang="en-US" sz="2600" b="1" dirty="0">
                <a:solidFill>
                  <a:srgbClr val="FF0000"/>
                </a:solidFill>
              </a:rPr>
              <a:t>H</a:t>
            </a:r>
            <a:r>
              <a:rPr lang="en-US" sz="2600" b="1" dirty="0" smtClean="0">
                <a:solidFill>
                  <a:srgbClr val="FF0000"/>
                </a:solidFill>
              </a:rPr>
              <a:t>(C) &lt; H(B)    </a:t>
            </a:r>
            <a:r>
              <a:rPr lang="en-US" sz="2600" dirty="0" smtClean="0"/>
              <a:t>:   </a:t>
            </a:r>
            <a:r>
              <a:rPr lang="en-US" sz="2600" b="1" dirty="0" smtClean="0">
                <a:solidFill>
                  <a:srgbClr val="008000"/>
                </a:solidFill>
              </a:rPr>
              <a:t>Area Law for C!</a:t>
            </a:r>
            <a:endParaRPr lang="en-US" sz="2600" b="1" dirty="0">
              <a:solidFill>
                <a:srgbClr val="008000"/>
              </a:solidFill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39798"/>
              </p:ext>
            </p:extLst>
          </p:nvPr>
        </p:nvGraphicFramePr>
        <p:xfrm>
          <a:off x="1241782" y="4443322"/>
          <a:ext cx="889000" cy="51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23" name="Equation" r:id="rId5" imgW="419100" imgH="241300" progId="Equation.3">
                  <p:embed/>
                </p:oleObj>
              </mc:Choice>
              <mc:Fallback>
                <p:oleObj name="Equation" r:id="rId5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82" y="4443322"/>
                        <a:ext cx="889000" cy="51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832372"/>
              </p:ext>
            </p:extLst>
          </p:nvPr>
        </p:nvGraphicFramePr>
        <p:xfrm>
          <a:off x="3639613" y="3266175"/>
          <a:ext cx="54832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24" name="Equation" r:id="rId6" imgW="1701800" imgH="203200" progId="Equation.3">
                  <p:embed/>
                </p:oleObj>
              </mc:Choice>
              <mc:Fallback>
                <p:oleObj name="Equation" r:id="rId6" imgW="170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9613" y="3266175"/>
                        <a:ext cx="548322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384888"/>
              </p:ext>
            </p:extLst>
          </p:nvPr>
        </p:nvGraphicFramePr>
        <p:xfrm>
          <a:off x="432158" y="3257550"/>
          <a:ext cx="31432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25" name="Equation" r:id="rId8" imgW="1104900" imgH="228600" progId="Equation.3">
                  <p:embed/>
                </p:oleObj>
              </mc:Choice>
              <mc:Fallback>
                <p:oleObj name="Equation" r:id="rId8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158" y="3257550"/>
                        <a:ext cx="314325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ular Callout 71"/>
          <p:cNvSpPr/>
          <p:nvPr/>
        </p:nvSpPr>
        <p:spPr>
          <a:xfrm>
            <a:off x="375887" y="5633885"/>
            <a:ext cx="8414777" cy="973667"/>
          </a:xfrm>
          <a:prstGeom prst="wedgeRectCallout">
            <a:avLst>
              <a:gd name="adj1" fmla="val -10986"/>
              <a:gd name="adj2" fmla="val -2509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23900" y="5715000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endParaRPr lang="en-US" sz="2600" b="1" dirty="0">
              <a:solidFill>
                <a:srgbClr val="E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8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 (cheating)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96679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45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567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726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885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044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203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362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2521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680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6839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8998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157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3316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475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7634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979364" y="2223040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76774" y="3921813"/>
            <a:ext cx="8668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Suppose </a:t>
            </a:r>
            <a:r>
              <a:rPr lang="en-US" sz="2600" b="1" dirty="0">
                <a:solidFill>
                  <a:srgbClr val="EB0000"/>
                </a:solidFill>
              </a:rPr>
              <a:t>H</a:t>
            </a:r>
            <a:r>
              <a:rPr lang="en-US" sz="2600" b="1" dirty="0" smtClean="0">
                <a:solidFill>
                  <a:srgbClr val="EB0000"/>
                </a:solidFill>
              </a:rPr>
              <a:t>(B) &lt; l/(4ξ)</a:t>
            </a:r>
            <a:r>
              <a:rPr lang="en-US" sz="2600" dirty="0" smtClean="0"/>
              <a:t>. Since </a:t>
            </a:r>
            <a:r>
              <a:rPr lang="en-US" sz="2600" b="1" dirty="0" smtClean="0">
                <a:solidFill>
                  <a:srgbClr val="EB0000"/>
                </a:solidFill>
              </a:rPr>
              <a:t>I(A:B) &lt; 2H(B</a:t>
            </a:r>
            <a:r>
              <a:rPr lang="en-US" sz="2600" b="1" dirty="0">
                <a:solidFill>
                  <a:srgbClr val="EB0000"/>
                </a:solidFill>
              </a:rPr>
              <a:t>) &lt; </a:t>
            </a:r>
            <a:r>
              <a:rPr lang="en-US" sz="2600" b="1" dirty="0" smtClean="0">
                <a:solidFill>
                  <a:srgbClr val="EB0000"/>
                </a:solidFill>
              </a:rPr>
              <a:t>l</a:t>
            </a:r>
            <a:r>
              <a:rPr lang="en-US" sz="2600" b="1" dirty="0">
                <a:solidFill>
                  <a:srgbClr val="EB0000"/>
                </a:solidFill>
              </a:rPr>
              <a:t>/</a:t>
            </a:r>
            <a:r>
              <a:rPr lang="en-US" sz="2600" b="1" dirty="0" smtClean="0">
                <a:solidFill>
                  <a:srgbClr val="EB0000"/>
                </a:solidFill>
              </a:rPr>
              <a:t>(2ξ</a:t>
            </a:r>
            <a:r>
              <a:rPr lang="en-US" sz="2600" b="1" dirty="0">
                <a:solidFill>
                  <a:srgbClr val="EB0000"/>
                </a:solidFill>
              </a:rPr>
              <a:t>)</a:t>
            </a:r>
            <a:r>
              <a:rPr lang="en-US" sz="2600" dirty="0" smtClean="0"/>
              <a:t>, if </a:t>
            </a:r>
          </a:p>
          <a:p>
            <a:endParaRPr lang="en-US" sz="500" dirty="0" smtClean="0"/>
          </a:p>
          <a:p>
            <a:r>
              <a:rPr lang="en-US" sz="2600" dirty="0" smtClean="0"/>
              <a:t>state              has </a:t>
            </a:r>
            <a:r>
              <a:rPr lang="en-US" sz="2600" b="1" dirty="0" err="1" smtClean="0">
                <a:solidFill>
                  <a:srgbClr val="EB0000"/>
                </a:solidFill>
              </a:rPr>
              <a:t>ξ</a:t>
            </a:r>
            <a:r>
              <a:rPr lang="en-US" sz="2600" dirty="0" smtClean="0"/>
              <a:t>-EDC then </a:t>
            </a:r>
            <a:r>
              <a:rPr lang="en-US" sz="2600" b="1" dirty="0" err="1" smtClean="0">
                <a:solidFill>
                  <a:srgbClr val="FF0000"/>
                </a:solidFill>
              </a:rPr>
              <a:t>Cor</a:t>
            </a:r>
            <a:r>
              <a:rPr lang="en-US" sz="2600" b="1" dirty="0" smtClean="0">
                <a:solidFill>
                  <a:srgbClr val="FF0000"/>
                </a:solidFill>
              </a:rPr>
              <a:t>(A:C)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-l/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-I(A:B)</a:t>
            </a:r>
          </a:p>
          <a:p>
            <a:endParaRPr lang="en-US" sz="1500" dirty="0" smtClean="0"/>
          </a:p>
          <a:p>
            <a:r>
              <a:rPr lang="en-US" sz="2600" dirty="0" smtClean="0"/>
              <a:t>            Thus:  </a:t>
            </a:r>
            <a:r>
              <a:rPr lang="en-US" sz="2600" b="1" dirty="0">
                <a:solidFill>
                  <a:srgbClr val="FF0000"/>
                </a:solidFill>
              </a:rPr>
              <a:t>H</a:t>
            </a:r>
            <a:r>
              <a:rPr lang="en-US" sz="2600" b="1" dirty="0" smtClean="0">
                <a:solidFill>
                  <a:srgbClr val="FF0000"/>
                </a:solidFill>
              </a:rPr>
              <a:t>(C) &lt; H(B)    </a:t>
            </a:r>
            <a:r>
              <a:rPr lang="en-US" sz="2600" dirty="0" smtClean="0"/>
              <a:t>:   </a:t>
            </a:r>
            <a:r>
              <a:rPr lang="en-US" sz="2600" b="1" dirty="0" smtClean="0">
                <a:solidFill>
                  <a:srgbClr val="008000"/>
                </a:solidFill>
              </a:rPr>
              <a:t>Area Law for C!</a:t>
            </a:r>
            <a:endParaRPr lang="en-US" sz="2600" b="1" dirty="0">
              <a:solidFill>
                <a:srgbClr val="008000"/>
              </a:solidFill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40652"/>
              </p:ext>
            </p:extLst>
          </p:nvPr>
        </p:nvGraphicFramePr>
        <p:xfrm>
          <a:off x="1241782" y="4443322"/>
          <a:ext cx="889000" cy="51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46" name="Equation" r:id="rId5" imgW="419100" imgH="241300" progId="Equation.3">
                  <p:embed/>
                </p:oleObj>
              </mc:Choice>
              <mc:Fallback>
                <p:oleObj name="Equation" r:id="rId5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82" y="4443322"/>
                        <a:ext cx="889000" cy="51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263389"/>
              </p:ext>
            </p:extLst>
          </p:nvPr>
        </p:nvGraphicFramePr>
        <p:xfrm>
          <a:off x="3639613" y="3266175"/>
          <a:ext cx="54832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47" name="Equation" r:id="rId6" imgW="1701800" imgH="203200" progId="Equation.3">
                  <p:embed/>
                </p:oleObj>
              </mc:Choice>
              <mc:Fallback>
                <p:oleObj name="Equation" r:id="rId6" imgW="170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9613" y="3266175"/>
                        <a:ext cx="548322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564941"/>
              </p:ext>
            </p:extLst>
          </p:nvPr>
        </p:nvGraphicFramePr>
        <p:xfrm>
          <a:off x="432158" y="3257550"/>
          <a:ext cx="31432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48" name="Equation" r:id="rId8" imgW="1104900" imgH="228600" progId="Equation.3">
                  <p:embed/>
                </p:oleObj>
              </mc:Choice>
              <mc:Fallback>
                <p:oleObj name="Equation" r:id="rId8" imgW="1104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158" y="3257550"/>
                        <a:ext cx="314325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ular Callout 71"/>
          <p:cNvSpPr/>
          <p:nvPr/>
        </p:nvSpPr>
        <p:spPr>
          <a:xfrm>
            <a:off x="375887" y="5633885"/>
            <a:ext cx="8414777" cy="973667"/>
          </a:xfrm>
          <a:prstGeom prst="wedgeRectCallout">
            <a:avLst>
              <a:gd name="adj1" fmla="val -10986"/>
              <a:gd name="adj2" fmla="val -2509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23900" y="5715000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endParaRPr lang="en-US" sz="2600" b="1" dirty="0">
              <a:solidFill>
                <a:srgbClr val="EB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575408" y="960803"/>
            <a:ext cx="5151051" cy="1903754"/>
          </a:xfrm>
          <a:prstGeom prst="wedgeRoundRectCallout">
            <a:avLst>
              <a:gd name="adj1" fmla="val -24135"/>
              <a:gd name="adj2" fmla="val 1042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1542" y="960802"/>
            <a:ext cx="4305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Could consider single-shot merging. But remember</a:t>
            </a:r>
          </a:p>
          <a:p>
            <a:endParaRPr lang="en-US" sz="2600" dirty="0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728721"/>
              </p:ext>
            </p:extLst>
          </p:nvPr>
        </p:nvGraphicFramePr>
        <p:xfrm>
          <a:off x="4273470" y="1911357"/>
          <a:ext cx="39385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49" name="Equation" r:id="rId10" imgW="1384300" imgH="241300" progId="Equation.3">
                  <p:embed/>
                </p:oleObj>
              </mc:Choice>
              <mc:Fallback>
                <p:oleObj name="Equation" r:id="rId10" imgW="1384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73470" y="1911357"/>
                        <a:ext cx="3938588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331664" y="2134933"/>
            <a:ext cx="0" cy="321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37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470364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17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179867"/>
              </p:ext>
            </p:extLst>
          </p:nvPr>
        </p:nvGraphicFramePr>
        <p:xfrm>
          <a:off x="413107" y="3337631"/>
          <a:ext cx="81343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18" name="Equation" r:id="rId5" imgW="3213100" imgH="241300" progId="Equation.3">
                  <p:embed/>
                </p:oleObj>
              </mc:Choice>
              <mc:Fallback>
                <p:oleObj name="Equation" r:id="rId5" imgW="3213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107" y="3337631"/>
                        <a:ext cx="81343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77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844971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65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903072"/>
              </p:ext>
            </p:extLst>
          </p:nvPr>
        </p:nvGraphicFramePr>
        <p:xfrm>
          <a:off x="413107" y="3337631"/>
          <a:ext cx="81343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66" name="Equation" r:id="rId5" imgW="3213100" imgH="241300" progId="Equation.3">
                  <p:embed/>
                </p:oleObj>
              </mc:Choice>
              <mc:Fallback>
                <p:oleObj name="Equation" r:id="rId5" imgW="3213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107" y="3337631"/>
                        <a:ext cx="81343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01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 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015350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30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31079" y="3921813"/>
            <a:ext cx="903533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Suppose </a:t>
            </a:r>
            <a:r>
              <a:rPr lang="en-US" sz="2600" b="1" dirty="0" err="1" smtClean="0">
                <a:solidFill>
                  <a:srgbClr val="EB0000"/>
                </a:solidFill>
              </a:rPr>
              <a:t>H</a:t>
            </a:r>
            <a:r>
              <a:rPr lang="en-US" sz="2600" b="1" baseline="-25000" dirty="0" err="1" smtClean="0">
                <a:solidFill>
                  <a:srgbClr val="EB0000"/>
                </a:solidFill>
              </a:rPr>
              <a:t>max</a:t>
            </a:r>
            <a:r>
              <a:rPr lang="en-US" sz="2600" b="1" dirty="0" smtClean="0">
                <a:solidFill>
                  <a:srgbClr val="EB0000"/>
                </a:solidFill>
              </a:rPr>
              <a:t>(B) &lt; l/(4ξ)</a:t>
            </a:r>
            <a:r>
              <a:rPr lang="en-US" sz="2600" dirty="0"/>
              <a:t>.</a:t>
            </a:r>
            <a:r>
              <a:rPr lang="en-US" sz="2600" dirty="0" smtClean="0"/>
              <a:t> </a:t>
            </a:r>
            <a:r>
              <a:rPr lang="en-US" sz="2600" dirty="0"/>
              <a:t>I</a:t>
            </a:r>
            <a:r>
              <a:rPr lang="en-US" sz="2600" dirty="0" smtClean="0"/>
              <a:t>f state              has </a:t>
            </a:r>
            <a:r>
              <a:rPr lang="en-US" sz="2600" b="1" dirty="0" err="1" smtClean="0">
                <a:solidFill>
                  <a:srgbClr val="EB0000"/>
                </a:solidFill>
              </a:rPr>
              <a:t>ξ</a:t>
            </a:r>
            <a:r>
              <a:rPr lang="en-US" sz="2600" dirty="0" smtClean="0"/>
              <a:t>-EDC 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hen </a:t>
            </a:r>
            <a:r>
              <a:rPr lang="en-US" sz="2600" b="1" dirty="0" err="1" smtClean="0">
                <a:solidFill>
                  <a:srgbClr val="FF0000"/>
                </a:solidFill>
              </a:rPr>
              <a:t>Cor</a:t>
            </a:r>
            <a:r>
              <a:rPr lang="en-US" sz="2600" b="1" dirty="0" smtClean="0">
                <a:solidFill>
                  <a:srgbClr val="FF0000"/>
                </a:solidFill>
              </a:rPr>
              <a:t>(A:C)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-l/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-3H</a:t>
            </a:r>
            <a:r>
              <a:rPr lang="en-US" sz="1500" b="1" baseline="30000" dirty="0" smtClean="0">
                <a:solidFill>
                  <a:srgbClr val="FF0000"/>
                </a:solidFill>
              </a:rPr>
              <a:t>max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(B)</a:t>
            </a:r>
          </a:p>
          <a:p>
            <a:endParaRPr lang="en-US" sz="1500" dirty="0" smtClean="0"/>
          </a:p>
          <a:p>
            <a:r>
              <a:rPr lang="en-US" sz="2600" dirty="0" smtClean="0"/>
              <a:t>            Thus:  </a:t>
            </a:r>
            <a:r>
              <a:rPr lang="en-US" sz="2600" b="1" dirty="0" err="1" smtClean="0">
                <a:solidFill>
                  <a:srgbClr val="FF0000"/>
                </a:solidFill>
              </a:rPr>
              <a:t>H</a:t>
            </a:r>
            <a:r>
              <a:rPr lang="en-US" sz="26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600" b="1" dirty="0" smtClean="0">
                <a:solidFill>
                  <a:srgbClr val="FF0000"/>
                </a:solidFill>
              </a:rPr>
              <a:t>(C) &lt; </a:t>
            </a:r>
            <a:r>
              <a:rPr lang="en-US" sz="2600" b="1" dirty="0" err="1" smtClean="0">
                <a:solidFill>
                  <a:srgbClr val="FF0000"/>
                </a:solidFill>
              </a:rPr>
              <a:t>H</a:t>
            </a:r>
            <a:r>
              <a:rPr lang="en-US" sz="26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600" b="1" dirty="0" smtClean="0">
                <a:solidFill>
                  <a:srgbClr val="FF0000"/>
                </a:solidFill>
              </a:rPr>
              <a:t>(B)    </a:t>
            </a:r>
            <a:r>
              <a:rPr lang="en-US" sz="2600" dirty="0" smtClean="0"/>
              <a:t>:   </a:t>
            </a:r>
            <a:r>
              <a:rPr lang="en-US" sz="2600" b="1" dirty="0" smtClean="0">
                <a:solidFill>
                  <a:srgbClr val="008000"/>
                </a:solidFill>
              </a:rPr>
              <a:t>Area Law for C!</a:t>
            </a:r>
            <a:endParaRPr lang="en-US" sz="2600" b="1" dirty="0">
              <a:solidFill>
                <a:srgbClr val="008000"/>
              </a:solidFill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76191"/>
              </p:ext>
            </p:extLst>
          </p:nvPr>
        </p:nvGraphicFramePr>
        <p:xfrm>
          <a:off x="4696182" y="3907593"/>
          <a:ext cx="889000" cy="51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31" name="Equation" r:id="rId5" imgW="419100" imgH="241300" progId="Equation.3">
                  <p:embed/>
                </p:oleObj>
              </mc:Choice>
              <mc:Fallback>
                <p:oleObj name="Equation" r:id="rId5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6182" y="3907593"/>
                        <a:ext cx="889000" cy="51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15793"/>
              </p:ext>
            </p:extLst>
          </p:nvPr>
        </p:nvGraphicFramePr>
        <p:xfrm>
          <a:off x="413107" y="3337631"/>
          <a:ext cx="81343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32" name="Equation" r:id="rId6" imgW="3213100" imgH="241300" progId="Equation.3">
                  <p:embed/>
                </p:oleObj>
              </mc:Choice>
              <mc:Fallback>
                <p:oleObj name="Equation" r:id="rId6" imgW="3213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107" y="3337631"/>
                        <a:ext cx="81343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08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Area Law from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4" y="1433904"/>
            <a:ext cx="8198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103300"/>
              </p:ext>
            </p:extLst>
          </p:nvPr>
        </p:nvGraphicFramePr>
        <p:xfrm>
          <a:off x="7474659" y="1690914"/>
          <a:ext cx="1104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5" name="Equation" r:id="rId3" imgW="419100" imgH="241300" progId="Equation.3">
                  <p:embed/>
                </p:oleObj>
              </mc:Choice>
              <mc:Fallback>
                <p:oleObj name="Equation" r:id="rId3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4659" y="1690914"/>
                        <a:ext cx="1104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378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5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1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57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3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89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05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21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37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3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68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84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00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16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32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8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80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96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12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279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38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97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756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9915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074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233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392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551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71082" y="2114112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 rot="16200000">
            <a:off x="2072973" y="1392459"/>
            <a:ext cx="189708" cy="10773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629132" y="2031562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06515" y="2026005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873481" y="2018863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5400000">
            <a:off x="2060931" y="2126813"/>
            <a:ext cx="215900" cy="990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>
            <a:off x="4835881" y="431362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03783" y="1373414"/>
            <a:ext cx="30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01" y="2711782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988265" y="2700728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48748" y="2692387"/>
            <a:ext cx="809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31079" y="3921813"/>
            <a:ext cx="903533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Suppose </a:t>
            </a:r>
            <a:r>
              <a:rPr lang="en-US" sz="2600" b="1" dirty="0" err="1" smtClean="0">
                <a:solidFill>
                  <a:srgbClr val="EB0000"/>
                </a:solidFill>
              </a:rPr>
              <a:t>H</a:t>
            </a:r>
            <a:r>
              <a:rPr lang="en-US" sz="2600" b="1" baseline="-25000" dirty="0" err="1" smtClean="0">
                <a:solidFill>
                  <a:srgbClr val="EB0000"/>
                </a:solidFill>
              </a:rPr>
              <a:t>max</a:t>
            </a:r>
            <a:r>
              <a:rPr lang="en-US" sz="2600" b="1" dirty="0" smtClean="0">
                <a:solidFill>
                  <a:srgbClr val="EB0000"/>
                </a:solidFill>
              </a:rPr>
              <a:t>(B) &lt; l/(4ξ)</a:t>
            </a:r>
            <a:r>
              <a:rPr lang="en-US" sz="2600" dirty="0"/>
              <a:t>.</a:t>
            </a:r>
            <a:r>
              <a:rPr lang="en-US" sz="2600" dirty="0" smtClean="0"/>
              <a:t> </a:t>
            </a:r>
            <a:r>
              <a:rPr lang="en-US" sz="2600" dirty="0"/>
              <a:t>I</a:t>
            </a:r>
            <a:r>
              <a:rPr lang="en-US" sz="2600" dirty="0" smtClean="0"/>
              <a:t>f state              has </a:t>
            </a:r>
            <a:r>
              <a:rPr lang="en-US" sz="2600" b="1" dirty="0" err="1" smtClean="0">
                <a:solidFill>
                  <a:srgbClr val="EB0000"/>
                </a:solidFill>
              </a:rPr>
              <a:t>ξ</a:t>
            </a:r>
            <a:r>
              <a:rPr lang="en-US" sz="2600" dirty="0" smtClean="0"/>
              <a:t>-EDC 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hen </a:t>
            </a:r>
            <a:r>
              <a:rPr lang="en-US" sz="2600" b="1" dirty="0" err="1" smtClean="0">
                <a:solidFill>
                  <a:srgbClr val="FF0000"/>
                </a:solidFill>
              </a:rPr>
              <a:t>Cor</a:t>
            </a:r>
            <a:r>
              <a:rPr lang="en-US" sz="2600" b="1" dirty="0" smtClean="0">
                <a:solidFill>
                  <a:srgbClr val="FF0000"/>
                </a:solidFill>
              </a:rPr>
              <a:t>(A:C)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-l/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 &lt; 2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-3H</a:t>
            </a:r>
            <a:r>
              <a:rPr lang="en-US" sz="1500" b="1" baseline="30000" dirty="0" smtClean="0">
                <a:solidFill>
                  <a:srgbClr val="FF0000"/>
                </a:solidFill>
              </a:rPr>
              <a:t>max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(B)</a:t>
            </a:r>
          </a:p>
          <a:p>
            <a:endParaRPr lang="en-US" sz="1500" dirty="0" smtClean="0"/>
          </a:p>
          <a:p>
            <a:r>
              <a:rPr lang="en-US" sz="2600" dirty="0" smtClean="0"/>
              <a:t>            Thus:  </a:t>
            </a:r>
            <a:r>
              <a:rPr lang="en-US" sz="2600" b="1" dirty="0" err="1" smtClean="0">
                <a:solidFill>
                  <a:srgbClr val="FF0000"/>
                </a:solidFill>
              </a:rPr>
              <a:t>H</a:t>
            </a:r>
            <a:r>
              <a:rPr lang="en-US" sz="26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600" b="1" dirty="0" smtClean="0">
                <a:solidFill>
                  <a:srgbClr val="FF0000"/>
                </a:solidFill>
              </a:rPr>
              <a:t>(C) &lt; </a:t>
            </a:r>
            <a:r>
              <a:rPr lang="en-US" sz="2600" b="1" dirty="0" err="1" smtClean="0">
                <a:solidFill>
                  <a:srgbClr val="FF0000"/>
                </a:solidFill>
              </a:rPr>
              <a:t>H</a:t>
            </a:r>
            <a:r>
              <a:rPr lang="en-US" sz="26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600" b="1" dirty="0" smtClean="0">
                <a:solidFill>
                  <a:srgbClr val="FF0000"/>
                </a:solidFill>
              </a:rPr>
              <a:t>(B)    </a:t>
            </a:r>
            <a:r>
              <a:rPr lang="en-US" sz="2600" dirty="0" smtClean="0"/>
              <a:t>:   </a:t>
            </a:r>
            <a:r>
              <a:rPr lang="en-US" sz="2600" b="1" dirty="0" smtClean="0">
                <a:solidFill>
                  <a:srgbClr val="008000"/>
                </a:solidFill>
              </a:rPr>
              <a:t>Area Law for C!</a:t>
            </a:r>
            <a:endParaRPr lang="en-US" sz="2600" b="1" dirty="0">
              <a:solidFill>
                <a:srgbClr val="008000"/>
              </a:solidFill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570207"/>
              </p:ext>
            </p:extLst>
          </p:nvPr>
        </p:nvGraphicFramePr>
        <p:xfrm>
          <a:off x="4703247" y="3907593"/>
          <a:ext cx="889000" cy="51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6" name="Equation" r:id="rId5" imgW="419100" imgH="241300" progId="Equation.3">
                  <p:embed/>
                </p:oleObj>
              </mc:Choice>
              <mc:Fallback>
                <p:oleObj name="Equation" r:id="rId5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3247" y="3907593"/>
                        <a:ext cx="889000" cy="51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ular Callout 71"/>
          <p:cNvSpPr/>
          <p:nvPr/>
        </p:nvSpPr>
        <p:spPr>
          <a:xfrm>
            <a:off x="375887" y="5633885"/>
            <a:ext cx="8414777" cy="973667"/>
          </a:xfrm>
          <a:prstGeom prst="wedgeRectCallout">
            <a:avLst>
              <a:gd name="adj1" fmla="val -10986"/>
              <a:gd name="adj2" fmla="val -2509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23900" y="5715000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</a:t>
            </a:r>
            <a:r>
              <a:rPr lang="en-US" sz="2600" i="1" dirty="0" smtClean="0"/>
              <a:t>max</a:t>
            </a:r>
            <a:r>
              <a:rPr lang="en-US" sz="2600" dirty="0" smtClean="0"/>
              <a:t>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endParaRPr lang="en-US" sz="2600" b="1" dirty="0">
              <a:solidFill>
                <a:srgbClr val="EB0000"/>
              </a:solidFill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19148"/>
              </p:ext>
            </p:extLst>
          </p:nvPr>
        </p:nvGraphicFramePr>
        <p:xfrm>
          <a:off x="413107" y="3337631"/>
          <a:ext cx="81343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7" name="Equation" r:id="rId6" imgW="3213100" imgH="241300" progId="Equation.3">
                  <p:embed/>
                </p:oleObj>
              </mc:Choice>
              <mc:Fallback>
                <p:oleObj name="Equation" r:id="rId6" imgW="3213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107" y="3337631"/>
                        <a:ext cx="81343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51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“It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r>
              <a:rPr lang="en-US" sz="2600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1632" y="345419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395150" y="3420324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Getting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 (cheating)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704" y="2457863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823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39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255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471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686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902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118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334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0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66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82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198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14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30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45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61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277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3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709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925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141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357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573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789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004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20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436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652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868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84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00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16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074332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35824" y="2970544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318681" y="226490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714756" y="2422368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2" y="2545214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380324" y="296498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2312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6630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9656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3050124" y="2608639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657590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347643" y="2623456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265091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74332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403600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88814"/>
              </p:ext>
            </p:extLst>
          </p:nvPr>
        </p:nvGraphicFramePr>
        <p:xfrm>
          <a:off x="473075" y="5153025"/>
          <a:ext cx="4822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38" name="Equation" r:id="rId3" imgW="1917700" imgH="241300" progId="Equation.3">
                  <p:embed/>
                </p:oleObj>
              </mc:Choice>
              <mc:Fallback>
                <p:oleObj name="Equation" r:id="rId3" imgW="1917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075" y="5153025"/>
                        <a:ext cx="482282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53627"/>
              </p:ext>
            </p:extLst>
          </p:nvPr>
        </p:nvGraphicFramePr>
        <p:xfrm>
          <a:off x="5413375" y="5200650"/>
          <a:ext cx="33258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39" name="Equation" r:id="rId5" imgW="1168400" imgH="203200" progId="Equation.3">
                  <p:embed/>
                </p:oleObj>
              </mc:Choice>
              <mc:Fallback>
                <p:oleObj name="Equation" r:id="rId5" imgW="1168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3375" y="5200650"/>
                        <a:ext cx="3325813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63027" y="3454258"/>
            <a:ext cx="3716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 := all except B</a:t>
            </a:r>
            <a:r>
              <a:rPr lang="en-US" sz="2600" baseline="-25000" dirty="0" smtClean="0"/>
              <a:t>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 </a:t>
            </a:r>
            <a:r>
              <a:rPr lang="en-US" sz="2600" dirty="0" smtClean="0"/>
              <a:t>:  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6602" y="3983791"/>
            <a:ext cx="8376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Hastings </a:t>
            </a:r>
            <a:r>
              <a:rPr lang="en-US" sz="2600" dirty="0"/>
              <a:t>lemma with </a:t>
            </a:r>
            <a:r>
              <a:rPr lang="en-US" sz="2600" b="1" dirty="0" err="1">
                <a:solidFill>
                  <a:srgbClr val="FF0000"/>
                </a:solidFill>
              </a:rPr>
              <a:t>ε</a:t>
            </a:r>
            <a:r>
              <a:rPr lang="en-US" sz="2600" b="1" dirty="0">
                <a:solidFill>
                  <a:srgbClr val="FF0000"/>
                </a:solidFill>
              </a:rPr>
              <a:t> = 1</a:t>
            </a:r>
            <a:r>
              <a:rPr lang="en-US" sz="2600" b="1" dirty="0" smtClean="0">
                <a:solidFill>
                  <a:srgbClr val="FF0000"/>
                </a:solidFill>
              </a:rPr>
              <a:t>/</a:t>
            </a:r>
            <a:r>
              <a:rPr lang="en-US" sz="2600" b="1" dirty="0">
                <a:solidFill>
                  <a:srgbClr val="FF0000"/>
                </a:solidFill>
              </a:rPr>
              <a:t>(4ξ)</a:t>
            </a:r>
            <a:r>
              <a:rPr lang="en-US" sz="2600" b="1" dirty="0">
                <a:solidFill>
                  <a:srgbClr val="000000"/>
                </a:solidFill>
              </a:rPr>
              <a:t>,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gives </a:t>
            </a:r>
            <a:r>
              <a:rPr lang="en-US" sz="2600" b="1" dirty="0" smtClean="0">
                <a:solidFill>
                  <a:srgbClr val="FF0000"/>
                </a:solidFill>
              </a:rPr>
              <a:t>I(B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</a:rPr>
              <a:t>:B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</a:rPr>
              <a:t>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R</a:t>
            </a:r>
            <a:r>
              <a:rPr lang="en-US" sz="2600" b="1" dirty="0" smtClean="0">
                <a:solidFill>
                  <a:srgbClr val="FF0000"/>
                </a:solidFill>
              </a:rPr>
              <a:t>) &lt; l/(4ξ)</a:t>
            </a:r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Then from state </a:t>
            </a:r>
            <a:r>
              <a:rPr lang="en-US" sz="2600" dirty="0">
                <a:solidFill>
                  <a:srgbClr val="000000"/>
                </a:solidFill>
              </a:rPr>
              <a:t>merging </a:t>
            </a:r>
            <a:r>
              <a:rPr lang="en-US" sz="2600" dirty="0" smtClean="0">
                <a:solidFill>
                  <a:srgbClr val="000000"/>
                </a:solidFill>
              </a:rPr>
              <a:t>protocol </a:t>
            </a:r>
            <a:r>
              <a:rPr lang="en-US" sz="2600" dirty="0">
                <a:solidFill>
                  <a:srgbClr val="000000"/>
                </a:solidFill>
              </a:rPr>
              <a:t>and </a:t>
            </a:r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dirty="0" smtClean="0">
                <a:solidFill>
                  <a:srgbClr val="000000"/>
                </a:solidFill>
              </a:rPr>
              <a:t>-EDC: </a:t>
            </a:r>
            <a:endParaRPr lang="en-US" sz="2600" dirty="0"/>
          </a:p>
          <a:p>
            <a:endParaRPr lang="en-US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63029"/>
              </p:ext>
            </p:extLst>
          </p:nvPr>
        </p:nvGraphicFramePr>
        <p:xfrm>
          <a:off x="7743649" y="3386734"/>
          <a:ext cx="1336508" cy="5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40" name="Equation" r:id="rId7" imgW="596900" imgH="266700" progId="Equation.3">
                  <p:embed/>
                </p:oleObj>
              </mc:Choice>
              <mc:Fallback>
                <p:oleObj name="Equation" r:id="rId7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3649" y="3386734"/>
                        <a:ext cx="1336508" cy="59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45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1632" y="345419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395150" y="3420324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704" y="2457863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823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39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255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471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686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902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118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334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0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66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82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198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14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30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45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61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277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3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709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925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141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357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573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789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004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20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436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652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868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84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00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16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074332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35824" y="2970544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318681" y="226490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714756" y="2422368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2" y="2545214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380324" y="296498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2312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6630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9656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3050124" y="2608639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657590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347643" y="2623456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265091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74332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403600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63027" y="3454258"/>
            <a:ext cx="3716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 := all except B</a:t>
            </a:r>
            <a:r>
              <a:rPr lang="en-US" sz="2600" baseline="-25000" dirty="0" smtClean="0"/>
              <a:t>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 </a:t>
            </a:r>
            <a:r>
              <a:rPr lang="en-US" sz="2600" dirty="0" smtClean="0"/>
              <a:t>:  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027" y="5929608"/>
            <a:ext cx="8777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Finally:   </a:t>
            </a:r>
            <a:r>
              <a:rPr lang="en-US" sz="2900" dirty="0" smtClean="0"/>
              <a:t>S(B</a:t>
            </a:r>
            <a:r>
              <a:rPr lang="en-US" sz="2900" baseline="-25000" dirty="0" smtClean="0"/>
              <a:t>C</a:t>
            </a:r>
            <a:r>
              <a:rPr lang="en-US" sz="2900" dirty="0" smtClean="0"/>
              <a:t>) ≤ S(B</a:t>
            </a:r>
            <a:r>
              <a:rPr lang="en-US" sz="2900" baseline="-25000" dirty="0" smtClean="0"/>
              <a:t>C</a:t>
            </a:r>
            <a:r>
              <a:rPr lang="en-US" sz="2900" dirty="0" smtClean="0"/>
              <a:t>) + S(B</a:t>
            </a:r>
            <a:r>
              <a:rPr lang="en-US" sz="2900" baseline="-25000" dirty="0" smtClean="0"/>
              <a:t>L</a:t>
            </a:r>
            <a:r>
              <a:rPr lang="en-US" sz="2900" dirty="0" smtClean="0"/>
              <a:t>B</a:t>
            </a:r>
            <a:r>
              <a:rPr lang="en-US" sz="2900" baseline="-25000" dirty="0" smtClean="0"/>
              <a:t>R</a:t>
            </a:r>
            <a:r>
              <a:rPr lang="en-US" sz="2900" dirty="0" smtClean="0"/>
              <a:t>) – S(R) = I(B</a:t>
            </a:r>
            <a:r>
              <a:rPr lang="en-US" sz="2900" baseline="-25000" dirty="0" smtClean="0"/>
              <a:t>C</a:t>
            </a:r>
            <a:r>
              <a:rPr lang="en-US" sz="2900" dirty="0" smtClean="0"/>
              <a:t>:B</a:t>
            </a:r>
            <a:r>
              <a:rPr lang="en-US" sz="2900" baseline="-25000" dirty="0" smtClean="0"/>
              <a:t>L</a:t>
            </a:r>
            <a:r>
              <a:rPr lang="en-US" sz="2900" dirty="0" smtClean="0"/>
              <a:t>B</a:t>
            </a:r>
            <a:r>
              <a:rPr lang="en-US" sz="2900" baseline="-25000" dirty="0"/>
              <a:t>R</a:t>
            </a:r>
            <a:r>
              <a:rPr lang="en-US" sz="2900" dirty="0" smtClean="0"/>
              <a:t>) ≤ l/(4</a:t>
            </a:r>
            <a:r>
              <a:rPr lang="en-US" sz="2900" dirty="0">
                <a:solidFill>
                  <a:srgbClr val="000000"/>
                </a:solidFill>
              </a:rPr>
              <a:t>ξ</a:t>
            </a:r>
            <a:r>
              <a:rPr lang="en-US" sz="2900" dirty="0" smtClean="0"/>
              <a:t>)   </a:t>
            </a:r>
            <a:endParaRPr lang="en-US" sz="2900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118184"/>
              </p:ext>
            </p:extLst>
          </p:nvPr>
        </p:nvGraphicFramePr>
        <p:xfrm>
          <a:off x="7743649" y="3386734"/>
          <a:ext cx="1336508" cy="5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33" name="Equation" r:id="rId3" imgW="596900" imgH="266700" progId="Equation.3">
                  <p:embed/>
                </p:oleObj>
              </mc:Choice>
              <mc:Fallback>
                <p:oleObj name="Equation" r:id="rId3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3649" y="3386734"/>
                        <a:ext cx="1336508" cy="59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70957"/>
              </p:ext>
            </p:extLst>
          </p:nvPr>
        </p:nvGraphicFramePr>
        <p:xfrm>
          <a:off x="473075" y="5153025"/>
          <a:ext cx="4822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34" name="Equation" r:id="rId5" imgW="1917700" imgH="241300" progId="Equation.3">
                  <p:embed/>
                </p:oleObj>
              </mc:Choice>
              <mc:Fallback>
                <p:oleObj name="Equation" r:id="rId5" imgW="1917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075" y="5153025"/>
                        <a:ext cx="482282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126357"/>
              </p:ext>
            </p:extLst>
          </p:nvPr>
        </p:nvGraphicFramePr>
        <p:xfrm>
          <a:off x="5413375" y="5200650"/>
          <a:ext cx="33258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35" name="Equation" r:id="rId7" imgW="1168400" imgH="203200" progId="Equation.3">
                  <p:embed/>
                </p:oleObj>
              </mc:Choice>
              <mc:Fallback>
                <p:oleObj name="Equation" r:id="rId7" imgW="1168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3375" y="5200650"/>
                        <a:ext cx="3325813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“It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Getting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 (cheating)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6602" y="3983791"/>
            <a:ext cx="8376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Hastings </a:t>
            </a:r>
            <a:r>
              <a:rPr lang="en-US" sz="2600" dirty="0"/>
              <a:t>lemma with </a:t>
            </a:r>
            <a:r>
              <a:rPr lang="en-US" sz="2600" b="1" dirty="0" err="1">
                <a:solidFill>
                  <a:srgbClr val="FF0000"/>
                </a:solidFill>
              </a:rPr>
              <a:t>ε</a:t>
            </a:r>
            <a:r>
              <a:rPr lang="en-US" sz="2600" b="1" dirty="0">
                <a:solidFill>
                  <a:srgbClr val="FF0000"/>
                </a:solidFill>
              </a:rPr>
              <a:t> = 1</a:t>
            </a:r>
            <a:r>
              <a:rPr lang="en-US" sz="2600" b="1" dirty="0" smtClean="0">
                <a:solidFill>
                  <a:srgbClr val="FF0000"/>
                </a:solidFill>
              </a:rPr>
              <a:t>/</a:t>
            </a:r>
            <a:r>
              <a:rPr lang="en-US" sz="2600" b="1" dirty="0">
                <a:solidFill>
                  <a:srgbClr val="FF0000"/>
                </a:solidFill>
              </a:rPr>
              <a:t>(4ξ)</a:t>
            </a:r>
            <a:r>
              <a:rPr lang="en-US" sz="2600" b="1" dirty="0">
                <a:solidFill>
                  <a:srgbClr val="000000"/>
                </a:solidFill>
              </a:rPr>
              <a:t>,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gives </a:t>
            </a:r>
            <a:r>
              <a:rPr lang="en-US" sz="2600" b="1" dirty="0" smtClean="0">
                <a:solidFill>
                  <a:srgbClr val="FF0000"/>
                </a:solidFill>
              </a:rPr>
              <a:t>I(B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</a:rPr>
              <a:t>:B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</a:rPr>
              <a:t>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R</a:t>
            </a:r>
            <a:r>
              <a:rPr lang="en-US" sz="2600" b="1" dirty="0" smtClean="0">
                <a:solidFill>
                  <a:srgbClr val="FF0000"/>
                </a:solidFill>
              </a:rPr>
              <a:t>) &lt; l/(4ξ)</a:t>
            </a:r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Then from state </a:t>
            </a:r>
            <a:r>
              <a:rPr lang="en-US" sz="2600" dirty="0">
                <a:solidFill>
                  <a:srgbClr val="000000"/>
                </a:solidFill>
              </a:rPr>
              <a:t>merging </a:t>
            </a:r>
            <a:r>
              <a:rPr lang="en-US" sz="2600" dirty="0" smtClean="0">
                <a:solidFill>
                  <a:srgbClr val="000000"/>
                </a:solidFill>
              </a:rPr>
              <a:t>protocol </a:t>
            </a:r>
            <a:r>
              <a:rPr lang="en-US" sz="2600" dirty="0">
                <a:solidFill>
                  <a:srgbClr val="000000"/>
                </a:solidFill>
              </a:rPr>
              <a:t>and </a:t>
            </a:r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dirty="0" smtClean="0">
                <a:solidFill>
                  <a:srgbClr val="000000"/>
                </a:solidFill>
              </a:rPr>
              <a:t>-EDC: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4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216602" y="3946701"/>
            <a:ext cx="88635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Single-shot Hastings </a:t>
            </a:r>
            <a:r>
              <a:rPr lang="en-US" sz="2600" dirty="0"/>
              <a:t>lemma with </a:t>
            </a:r>
            <a:r>
              <a:rPr lang="en-US" sz="2600" b="1" dirty="0" err="1">
                <a:solidFill>
                  <a:srgbClr val="FF0000"/>
                </a:solidFill>
              </a:rPr>
              <a:t>ε</a:t>
            </a:r>
            <a:r>
              <a:rPr lang="en-US" sz="2600" b="1" dirty="0">
                <a:solidFill>
                  <a:srgbClr val="FF0000"/>
                </a:solidFill>
              </a:rPr>
              <a:t> = 1</a:t>
            </a:r>
            <a:r>
              <a:rPr lang="en-US" sz="2600" b="1" dirty="0" smtClean="0">
                <a:solidFill>
                  <a:srgbClr val="FF0000"/>
                </a:solidFill>
              </a:rPr>
              <a:t>/(8ξ)</a:t>
            </a:r>
            <a:r>
              <a:rPr lang="en-US" sz="2600" dirty="0" smtClean="0">
                <a:solidFill>
                  <a:srgbClr val="000000"/>
                </a:solidFill>
              </a:rPr>
              <a:t> gives 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sz="2600" b="1" dirty="0" err="1" smtClean="0">
                <a:solidFill>
                  <a:srgbClr val="FF0000"/>
                </a:solidFill>
              </a:rPr>
              <a:t>I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δ</a:t>
            </a:r>
            <a:r>
              <a:rPr lang="en-US" sz="26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600" b="1" dirty="0" smtClean="0">
                <a:solidFill>
                  <a:srgbClr val="FF0000"/>
                </a:solidFill>
              </a:rPr>
              <a:t>(B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</a:rPr>
              <a:t>:B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</a:rPr>
              <a:t>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R</a:t>
            </a:r>
            <a:r>
              <a:rPr lang="en-US" sz="2600" b="1" dirty="0" smtClean="0">
                <a:solidFill>
                  <a:srgbClr val="FF0000"/>
                </a:solidFill>
              </a:rPr>
              <a:t>) &lt; l/(2ξ)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Then from single-shot merging and </a:t>
            </a:r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dirty="0" smtClean="0">
                <a:solidFill>
                  <a:srgbClr val="000000"/>
                </a:solidFill>
              </a:rPr>
              <a:t>-EDC: </a:t>
            </a:r>
            <a:endParaRPr lang="en-US" sz="2600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1632" y="345419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395150" y="3420324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704" y="2457863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823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39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255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471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686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902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118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334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0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66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82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198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14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30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45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61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277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3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709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925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141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357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573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789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004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20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436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652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868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84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00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16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074332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35824" y="2970544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318681" y="226490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714756" y="2422368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2" y="2545214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380324" y="296498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2312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6630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9656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3050124" y="2608639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657590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347643" y="2623456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265091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74332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403600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63027" y="3454258"/>
            <a:ext cx="3716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 := all except B</a:t>
            </a:r>
            <a:r>
              <a:rPr lang="en-US" sz="2600" baseline="-25000" dirty="0" smtClean="0"/>
              <a:t>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 </a:t>
            </a:r>
            <a:r>
              <a:rPr lang="en-US" sz="2600" dirty="0" smtClean="0"/>
              <a:t>:  </a:t>
            </a:r>
            <a:endParaRPr lang="en-US" sz="2600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53566"/>
              </p:ext>
            </p:extLst>
          </p:nvPr>
        </p:nvGraphicFramePr>
        <p:xfrm>
          <a:off x="7743649" y="3386734"/>
          <a:ext cx="1336508" cy="5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6" name="Equation" r:id="rId3" imgW="596900" imgH="266700" progId="Equation.3">
                  <p:embed/>
                </p:oleObj>
              </mc:Choice>
              <mc:Fallback>
                <p:oleObj name="Equation" r:id="rId3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3649" y="3386734"/>
                        <a:ext cx="1336508" cy="59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789202"/>
              </p:ext>
            </p:extLst>
          </p:nvPr>
        </p:nvGraphicFramePr>
        <p:xfrm>
          <a:off x="338401" y="5806276"/>
          <a:ext cx="51101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7" name="Equation" r:id="rId5" imgW="2032000" imgH="266700" progId="Equation.3">
                  <p:embed/>
                </p:oleObj>
              </mc:Choice>
              <mc:Fallback>
                <p:oleObj name="Equation" r:id="rId5" imgW="2032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401" y="5806276"/>
                        <a:ext cx="511016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568720"/>
              </p:ext>
            </p:extLst>
          </p:nvPr>
        </p:nvGraphicFramePr>
        <p:xfrm>
          <a:off x="5512063" y="5788814"/>
          <a:ext cx="339883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8" name="Equation" r:id="rId7" imgW="1193800" imgH="241300" progId="Equation.3">
                  <p:embed/>
                </p:oleObj>
              </mc:Choice>
              <mc:Fallback>
                <p:oleObj name="Equation" r:id="rId7" imgW="1193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2063" y="5788814"/>
                        <a:ext cx="3398838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“It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Getting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95111" y="5009444"/>
            <a:ext cx="10964333" cy="2201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216602" y="3946701"/>
            <a:ext cx="88635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Single-shot Hastings </a:t>
            </a:r>
            <a:r>
              <a:rPr lang="en-US" sz="2600" dirty="0"/>
              <a:t>lemma with </a:t>
            </a:r>
            <a:r>
              <a:rPr lang="en-US" sz="2600" b="1" dirty="0" err="1">
                <a:solidFill>
                  <a:srgbClr val="FF0000"/>
                </a:solidFill>
              </a:rPr>
              <a:t>ε</a:t>
            </a:r>
            <a:r>
              <a:rPr lang="en-US" sz="2600" b="1" dirty="0">
                <a:solidFill>
                  <a:srgbClr val="FF0000"/>
                </a:solidFill>
              </a:rPr>
              <a:t> = 1</a:t>
            </a:r>
            <a:r>
              <a:rPr lang="en-US" sz="2600" b="1" dirty="0" smtClean="0">
                <a:solidFill>
                  <a:srgbClr val="FF0000"/>
                </a:solidFill>
              </a:rPr>
              <a:t>/(8ξ)</a:t>
            </a:r>
            <a:r>
              <a:rPr lang="en-US" sz="2600" dirty="0" smtClean="0">
                <a:solidFill>
                  <a:srgbClr val="000000"/>
                </a:solidFill>
              </a:rPr>
              <a:t> gives 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sz="2600" b="1" dirty="0" err="1" smtClean="0">
                <a:solidFill>
                  <a:srgbClr val="FF0000"/>
                </a:solidFill>
              </a:rPr>
              <a:t>I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δ</a:t>
            </a:r>
            <a:r>
              <a:rPr lang="en-US" sz="26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600" b="1" dirty="0" smtClean="0">
                <a:solidFill>
                  <a:srgbClr val="FF0000"/>
                </a:solidFill>
              </a:rPr>
              <a:t>(B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</a:rPr>
              <a:t>:B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</a:rPr>
              <a:t>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R</a:t>
            </a:r>
            <a:r>
              <a:rPr lang="en-US" sz="2600" b="1" dirty="0" smtClean="0">
                <a:solidFill>
                  <a:srgbClr val="FF0000"/>
                </a:solidFill>
              </a:rPr>
              <a:t>) &lt; l/(2ξ)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Then from single-shot merging and </a:t>
            </a:r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dirty="0" smtClean="0">
                <a:solidFill>
                  <a:srgbClr val="000000"/>
                </a:solidFill>
              </a:rPr>
              <a:t>-EDC: </a:t>
            </a:r>
            <a:endParaRPr lang="en-US" sz="2600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1632" y="345419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395150" y="3420324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704" y="2457863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823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39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255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471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686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902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118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334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0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66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82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198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14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30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45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61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277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3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709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925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141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357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573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789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004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20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436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652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868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84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00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16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074332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35824" y="2970544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318681" y="226490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714756" y="2422368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2" y="2545214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380324" y="296498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2312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6630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9656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3050124" y="2608639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657590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347643" y="2623456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265091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74332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403600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63027" y="3454258"/>
            <a:ext cx="3716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 := all except B</a:t>
            </a:r>
            <a:r>
              <a:rPr lang="en-US" sz="2600" baseline="-25000" dirty="0" smtClean="0"/>
              <a:t>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 </a:t>
            </a:r>
            <a:r>
              <a:rPr lang="en-US" sz="2600" dirty="0" smtClean="0"/>
              <a:t>:  </a:t>
            </a:r>
            <a:endParaRPr lang="en-US" sz="2600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57042"/>
              </p:ext>
            </p:extLst>
          </p:nvPr>
        </p:nvGraphicFramePr>
        <p:xfrm>
          <a:off x="7743649" y="3386734"/>
          <a:ext cx="1336508" cy="5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74" name="Equation" r:id="rId3" imgW="596900" imgH="266700" progId="Equation.3">
                  <p:embed/>
                </p:oleObj>
              </mc:Choice>
              <mc:Fallback>
                <p:oleObj name="Equation" r:id="rId3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3649" y="3386734"/>
                        <a:ext cx="1336508" cy="59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59188"/>
              </p:ext>
            </p:extLst>
          </p:nvPr>
        </p:nvGraphicFramePr>
        <p:xfrm>
          <a:off x="338401" y="5806276"/>
          <a:ext cx="51101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75" name="Equation" r:id="rId5" imgW="2032000" imgH="266700" progId="Equation.3">
                  <p:embed/>
                </p:oleObj>
              </mc:Choice>
              <mc:Fallback>
                <p:oleObj name="Equation" r:id="rId5" imgW="2032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401" y="5806276"/>
                        <a:ext cx="511016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081019"/>
              </p:ext>
            </p:extLst>
          </p:nvPr>
        </p:nvGraphicFramePr>
        <p:xfrm>
          <a:off x="5512063" y="5788814"/>
          <a:ext cx="339883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76" name="Equation" r:id="rId7" imgW="1193800" imgH="241300" progId="Equation.3">
                  <p:embed/>
                </p:oleObj>
              </mc:Choice>
              <mc:Fallback>
                <p:oleObj name="Equation" r:id="rId7" imgW="1193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2063" y="5788814"/>
                        <a:ext cx="3398838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“It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Getting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2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This talk: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67908"/>
            <a:ext cx="8310575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90"/>
                </a:solidFill>
              </a:rPr>
              <a:t>Go </a:t>
            </a:r>
            <a:r>
              <a:rPr lang="en-US" sz="3000" b="1" i="1" dirty="0" smtClean="0">
                <a:solidFill>
                  <a:srgbClr val="000090"/>
                </a:solidFill>
              </a:rPr>
              <a:t>beyond</a:t>
            </a:r>
            <a:r>
              <a:rPr lang="en-US" sz="3000" b="1" dirty="0" smtClean="0">
                <a:solidFill>
                  <a:srgbClr val="000090"/>
                </a:solidFill>
              </a:rPr>
              <a:t> the </a:t>
            </a:r>
            <a:r>
              <a:rPr lang="en-US" sz="3000" b="1" i="1" dirty="0" err="1" smtClean="0">
                <a:solidFill>
                  <a:srgbClr val="000090"/>
                </a:solidFill>
              </a:rPr>
              <a:t>i.i.d</a:t>
            </a:r>
            <a:r>
              <a:rPr lang="en-US" sz="3000" b="1" i="1" dirty="0" smtClean="0">
                <a:solidFill>
                  <a:srgbClr val="000090"/>
                </a:solidFill>
              </a:rPr>
              <a:t>.</a:t>
            </a:r>
            <a:r>
              <a:rPr lang="en-US" sz="3000" b="1" dirty="0" smtClean="0">
                <a:solidFill>
                  <a:srgbClr val="000090"/>
                </a:solidFill>
              </a:rPr>
              <a:t> simplification used in the previous talk.</a:t>
            </a:r>
          </a:p>
          <a:p>
            <a:r>
              <a:rPr lang="en-US" sz="3000" b="1" dirty="0" smtClean="0">
                <a:solidFill>
                  <a:srgbClr val="000090"/>
                </a:solidFill>
              </a:rPr>
              <a:t>      </a:t>
            </a:r>
            <a:endParaRPr lang="en-US" sz="30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rgbClr val="000090"/>
                </a:solidFill>
              </a:rPr>
              <a:t>Contrast two views of single-shot info theory: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</a:t>
            </a:r>
          </a:p>
          <a:p>
            <a:r>
              <a:rPr lang="en-US" sz="2600" b="1" dirty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1. It’s the right info theory, </a:t>
            </a:r>
            <a:r>
              <a:rPr lang="en-US" sz="2600" b="1" dirty="0" err="1" smtClean="0">
                <a:solidFill>
                  <a:srgbClr val="FF0000"/>
                </a:solidFill>
              </a:rPr>
              <a:t>iid</a:t>
            </a:r>
            <a:r>
              <a:rPr lang="en-US" sz="2600" b="1" dirty="0">
                <a:solidFill>
                  <a:srgbClr val="FF0000"/>
                </a:solidFill>
              </a:rPr>
              <a:t>-</a:t>
            </a:r>
            <a:r>
              <a:rPr lang="en-US" sz="2600" b="1" dirty="0" smtClean="0">
                <a:solidFill>
                  <a:srgbClr val="FF0000"/>
                </a:solidFill>
              </a:rPr>
              <a:t>ness is an abstraction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2. It only gives a trivial reformulation of the problems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    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(e.g. 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 gives the compression rate or is it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</a:t>
            </a:r>
            <a:r>
              <a:rPr lang="en-US" sz="2600" i="1" dirty="0" smtClean="0"/>
              <a:t>defined</a:t>
            </a:r>
            <a:r>
              <a:rPr lang="en-US" sz="2600" dirty="0" smtClean="0"/>
              <a:t> as the compression rate?)</a:t>
            </a: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</a:t>
            </a:r>
            <a:r>
              <a:rPr lang="en-US" sz="2600" dirty="0" smtClean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0676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216602" y="3946701"/>
            <a:ext cx="88635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Single-shot Hastings </a:t>
            </a:r>
            <a:r>
              <a:rPr lang="en-US" sz="2600" dirty="0"/>
              <a:t>lemma with </a:t>
            </a:r>
            <a:r>
              <a:rPr lang="en-US" sz="2600" b="1" dirty="0" err="1">
                <a:solidFill>
                  <a:srgbClr val="FF0000"/>
                </a:solidFill>
              </a:rPr>
              <a:t>ε</a:t>
            </a:r>
            <a:r>
              <a:rPr lang="en-US" sz="2600" b="1" dirty="0">
                <a:solidFill>
                  <a:srgbClr val="FF0000"/>
                </a:solidFill>
              </a:rPr>
              <a:t> = 1</a:t>
            </a:r>
            <a:r>
              <a:rPr lang="en-US" sz="2600" b="1" dirty="0" smtClean="0">
                <a:solidFill>
                  <a:srgbClr val="FF0000"/>
                </a:solidFill>
              </a:rPr>
              <a:t>/(8ξ)</a:t>
            </a:r>
            <a:r>
              <a:rPr lang="en-US" sz="2600" dirty="0" smtClean="0">
                <a:solidFill>
                  <a:srgbClr val="000000"/>
                </a:solidFill>
              </a:rPr>
              <a:t> gives 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sz="2600" b="1" dirty="0" err="1" smtClean="0">
                <a:solidFill>
                  <a:srgbClr val="FF0000"/>
                </a:solidFill>
              </a:rPr>
              <a:t>I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δ</a:t>
            </a:r>
            <a:r>
              <a:rPr lang="en-US" sz="26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600" b="1" dirty="0" smtClean="0">
                <a:solidFill>
                  <a:srgbClr val="FF0000"/>
                </a:solidFill>
              </a:rPr>
              <a:t>(B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</a:rPr>
              <a:t>:B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</a:rPr>
              <a:t>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R</a:t>
            </a:r>
            <a:r>
              <a:rPr lang="en-US" sz="2600" b="1" dirty="0" smtClean="0">
                <a:solidFill>
                  <a:srgbClr val="FF0000"/>
                </a:solidFill>
              </a:rPr>
              <a:t>) &lt; l/(2ξ)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Then from single-shot merging and </a:t>
            </a:r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dirty="0" smtClean="0">
                <a:solidFill>
                  <a:srgbClr val="000000"/>
                </a:solidFill>
              </a:rPr>
              <a:t>-EDC: </a:t>
            </a:r>
            <a:endParaRPr lang="en-US" sz="2600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1632" y="345419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395150" y="3420324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704" y="2457863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823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39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255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471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686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902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118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334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0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66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82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198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14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30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45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61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277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3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709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925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141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357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573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789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004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20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436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652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868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84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00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16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074332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35824" y="2970544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318681" y="226490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714756" y="2422368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2" y="2545214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380324" y="296498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2312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6630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9656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3050124" y="2608639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657590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347643" y="2623456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265091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74332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403600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63027" y="3454258"/>
            <a:ext cx="3716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 := all except B</a:t>
            </a:r>
            <a:r>
              <a:rPr lang="en-US" sz="2600" baseline="-25000" dirty="0" smtClean="0"/>
              <a:t>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 </a:t>
            </a:r>
            <a:r>
              <a:rPr lang="en-US" sz="2600" dirty="0" smtClean="0"/>
              <a:t>:  </a:t>
            </a:r>
            <a:endParaRPr lang="en-US" sz="2600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38989"/>
              </p:ext>
            </p:extLst>
          </p:nvPr>
        </p:nvGraphicFramePr>
        <p:xfrm>
          <a:off x="7743649" y="3386734"/>
          <a:ext cx="1336508" cy="5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6" name="Equation" r:id="rId3" imgW="596900" imgH="266700" progId="Equation.3">
                  <p:embed/>
                </p:oleObj>
              </mc:Choice>
              <mc:Fallback>
                <p:oleObj name="Equation" r:id="rId3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3649" y="3386734"/>
                        <a:ext cx="1336508" cy="59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650568"/>
              </p:ext>
            </p:extLst>
          </p:nvPr>
        </p:nvGraphicFramePr>
        <p:xfrm>
          <a:off x="338401" y="5806276"/>
          <a:ext cx="51101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7" name="Equation" r:id="rId5" imgW="2032000" imgH="266700" progId="Equation.3">
                  <p:embed/>
                </p:oleObj>
              </mc:Choice>
              <mc:Fallback>
                <p:oleObj name="Equation" r:id="rId5" imgW="2032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401" y="5806276"/>
                        <a:ext cx="511016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4346"/>
              </p:ext>
            </p:extLst>
          </p:nvPr>
        </p:nvGraphicFramePr>
        <p:xfrm>
          <a:off x="5512063" y="5788814"/>
          <a:ext cx="339883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8" name="Equation" r:id="rId7" imgW="1193800" imgH="241300" progId="Equation.3">
                  <p:embed/>
                </p:oleObj>
              </mc:Choice>
              <mc:Fallback>
                <p:oleObj name="Equation" r:id="rId7" imgW="1193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2063" y="5788814"/>
                        <a:ext cx="3398838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“It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Getting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9" name="Rounded Rectangular Callout 68"/>
          <p:cNvSpPr/>
          <p:nvPr/>
        </p:nvSpPr>
        <p:spPr>
          <a:xfrm>
            <a:off x="338401" y="413801"/>
            <a:ext cx="5740400" cy="2044062"/>
          </a:xfrm>
          <a:prstGeom prst="wedgeRoundRectCallout">
            <a:avLst>
              <a:gd name="adj1" fmla="val -49200"/>
              <a:gd name="adj2" fmla="val 170010"/>
              <a:gd name="adj3" fmla="val 16667"/>
            </a:avLst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828095"/>
              </p:ext>
            </p:extLst>
          </p:nvPr>
        </p:nvGraphicFramePr>
        <p:xfrm>
          <a:off x="661457" y="541154"/>
          <a:ext cx="46958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9" name="Equation" r:id="rId9" imgW="1854200" imgH="482600" progId="Equation.3">
                  <p:embed/>
                </p:oleObj>
              </mc:Choice>
              <mc:Fallback>
                <p:oleObj name="Equation" r:id="rId9" imgW="1854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1457" y="541154"/>
                        <a:ext cx="4695825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707667" y="1830330"/>
            <a:ext cx="3374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for</a:t>
            </a:r>
            <a:endParaRPr lang="en-US" sz="2600" dirty="0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98216"/>
              </p:ext>
            </p:extLst>
          </p:nvPr>
        </p:nvGraphicFramePr>
        <p:xfrm>
          <a:off x="1545693" y="1766704"/>
          <a:ext cx="10620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0" name="Equation" r:id="rId11" imgW="419100" imgH="241300" progId="Equation.3">
                  <p:embed/>
                </p:oleObj>
              </mc:Choice>
              <mc:Fallback>
                <p:oleObj name="Equation" r:id="rId11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45693" y="1766704"/>
                        <a:ext cx="1062038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40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216602" y="3946701"/>
            <a:ext cx="88635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Single-shot Hastings </a:t>
            </a:r>
            <a:r>
              <a:rPr lang="en-US" sz="2600" dirty="0"/>
              <a:t>lemma with </a:t>
            </a:r>
            <a:r>
              <a:rPr lang="en-US" sz="2600" b="1" dirty="0" err="1">
                <a:solidFill>
                  <a:srgbClr val="FF0000"/>
                </a:solidFill>
              </a:rPr>
              <a:t>ε</a:t>
            </a:r>
            <a:r>
              <a:rPr lang="en-US" sz="2600" b="1" dirty="0">
                <a:solidFill>
                  <a:srgbClr val="FF0000"/>
                </a:solidFill>
              </a:rPr>
              <a:t> = 1</a:t>
            </a:r>
            <a:r>
              <a:rPr lang="en-US" sz="2600" b="1" dirty="0" smtClean="0">
                <a:solidFill>
                  <a:srgbClr val="FF0000"/>
                </a:solidFill>
              </a:rPr>
              <a:t>/(8ξ)</a:t>
            </a:r>
            <a:r>
              <a:rPr lang="en-US" sz="2600" dirty="0" smtClean="0">
                <a:solidFill>
                  <a:srgbClr val="000000"/>
                </a:solidFill>
              </a:rPr>
              <a:t> gives 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sz="2600" b="1" dirty="0" err="1" smtClean="0">
                <a:solidFill>
                  <a:srgbClr val="FF0000"/>
                </a:solidFill>
              </a:rPr>
              <a:t>I</a:t>
            </a:r>
            <a:r>
              <a:rPr lang="en-US" sz="2600" b="1" baseline="30000" dirty="0" err="1" smtClean="0">
                <a:solidFill>
                  <a:srgbClr val="FF0000"/>
                </a:solidFill>
              </a:rPr>
              <a:t>δ</a:t>
            </a:r>
            <a:r>
              <a:rPr lang="en-US" sz="26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600" b="1" dirty="0" smtClean="0">
                <a:solidFill>
                  <a:srgbClr val="FF0000"/>
                </a:solidFill>
              </a:rPr>
              <a:t>(B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</a:rPr>
              <a:t>:B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</a:rPr>
              <a:t>B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R</a:t>
            </a:r>
            <a:r>
              <a:rPr lang="en-US" sz="2600" b="1" dirty="0" smtClean="0">
                <a:solidFill>
                  <a:srgbClr val="FF0000"/>
                </a:solidFill>
              </a:rPr>
              <a:t>) &lt; l/(2ξ)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Then from single-shot merging and </a:t>
            </a:r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dirty="0" smtClean="0">
                <a:solidFill>
                  <a:srgbClr val="000000"/>
                </a:solidFill>
              </a:rPr>
              <a:t>-EDC: </a:t>
            </a:r>
            <a:endParaRPr lang="en-US" sz="2600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1632" y="3454191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395150" y="3420324"/>
            <a:ext cx="15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l</a:t>
            </a:r>
            <a:r>
              <a:rPr lang="en-US" baseline="-25000" dirty="0"/>
              <a:t>0</a:t>
            </a:r>
            <a:r>
              <a:rPr lang="en-US" dirty="0"/>
              <a:t>2</a:t>
            </a:r>
            <a:r>
              <a:rPr lang="en-US" baseline="30000" dirty="0"/>
              <a:t>O(1/</a:t>
            </a:r>
            <a:r>
              <a:rPr lang="en-US" baseline="30000" dirty="0" err="1"/>
              <a:t>ε</a:t>
            </a:r>
            <a:r>
              <a:rPr lang="en-US" baseline="30000" dirty="0"/>
              <a:t>)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704" y="2457863"/>
            <a:ext cx="8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823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39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255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471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686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902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118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334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0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766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82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198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14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30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45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61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277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3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709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925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141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357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5731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7890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0049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208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4367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6526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8685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844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3003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16282" y="3058651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074332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35824" y="2970544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/>
          <p:cNvSpPr/>
          <p:nvPr/>
        </p:nvSpPr>
        <p:spPr>
          <a:xfrm rot="16200000">
            <a:off x="1318681" y="2264901"/>
            <a:ext cx="215900" cy="1206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Brace 113"/>
          <p:cNvSpPr/>
          <p:nvPr/>
        </p:nvSpPr>
        <p:spPr>
          <a:xfrm rot="16200000">
            <a:off x="3714756" y="2422368"/>
            <a:ext cx="215900" cy="8170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2" y="2545214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B0000"/>
                </a:solidFill>
              </a:rPr>
              <a:t>s</a:t>
            </a:r>
            <a:endParaRPr lang="en-US" sz="2200" b="1" dirty="0">
              <a:solidFill>
                <a:srgbClr val="EB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380324" y="2964987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2312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663024" y="2976101"/>
            <a:ext cx="0" cy="315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9656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3050124" y="2608639"/>
            <a:ext cx="215900" cy="444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657590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22" name="Right Brace 121"/>
          <p:cNvSpPr/>
          <p:nvPr/>
        </p:nvSpPr>
        <p:spPr>
          <a:xfrm rot="16200000">
            <a:off x="4347643" y="2623456"/>
            <a:ext cx="215900" cy="4148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265091" y="2379479"/>
            <a:ext cx="63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74332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403600" y="3386734"/>
            <a:ext cx="8614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63027" y="3454258"/>
            <a:ext cx="3716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 := all except B</a:t>
            </a:r>
            <a:r>
              <a:rPr lang="en-US" sz="2600" baseline="-25000" dirty="0" smtClean="0"/>
              <a:t>L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B</a:t>
            </a:r>
            <a:r>
              <a:rPr lang="en-US" sz="2600" baseline="-25000" dirty="0" smtClean="0"/>
              <a:t>R </a:t>
            </a:r>
            <a:r>
              <a:rPr lang="en-US" sz="2600" dirty="0" smtClean="0"/>
              <a:t>:  </a:t>
            </a:r>
            <a:endParaRPr lang="en-US" sz="2600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56727"/>
              </p:ext>
            </p:extLst>
          </p:nvPr>
        </p:nvGraphicFramePr>
        <p:xfrm>
          <a:off x="7743649" y="3386734"/>
          <a:ext cx="1336508" cy="5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1" name="Equation" r:id="rId3" imgW="596900" imgH="266700" progId="Equation.3">
                  <p:embed/>
                </p:oleObj>
              </mc:Choice>
              <mc:Fallback>
                <p:oleObj name="Equation" r:id="rId3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3649" y="3386734"/>
                        <a:ext cx="1336508" cy="59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075354"/>
              </p:ext>
            </p:extLst>
          </p:nvPr>
        </p:nvGraphicFramePr>
        <p:xfrm>
          <a:off x="338401" y="5806276"/>
          <a:ext cx="51101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2" name="Equation" r:id="rId5" imgW="2032000" imgH="266700" progId="Equation.3">
                  <p:embed/>
                </p:oleObj>
              </mc:Choice>
              <mc:Fallback>
                <p:oleObj name="Equation" r:id="rId5" imgW="2032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401" y="5806276"/>
                        <a:ext cx="511016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07211"/>
              </p:ext>
            </p:extLst>
          </p:nvPr>
        </p:nvGraphicFramePr>
        <p:xfrm>
          <a:off x="5512063" y="5788814"/>
          <a:ext cx="339883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3" name="Equation" r:id="rId7" imgW="1193800" imgH="241300" progId="Equation.3">
                  <p:embed/>
                </p:oleObj>
              </mc:Choice>
              <mc:Fallback>
                <p:oleObj name="Equation" r:id="rId7" imgW="1193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2063" y="5788814"/>
                        <a:ext cx="3398838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87027" y="1442586"/>
            <a:ext cx="8366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“It suffices to prove that nearby the boundary of C there is a region of size </a:t>
            </a:r>
            <a:r>
              <a:rPr lang="en-US" sz="2600" b="1" dirty="0" smtClean="0">
                <a:solidFill>
                  <a:srgbClr val="EB0000"/>
                </a:solidFill>
              </a:rPr>
              <a:t>&lt; l</a:t>
            </a:r>
            <a:r>
              <a:rPr lang="en-US" sz="2600" b="1" baseline="-25000" dirty="0" smtClean="0">
                <a:solidFill>
                  <a:srgbClr val="EB0000"/>
                </a:solidFill>
              </a:rPr>
              <a:t>0</a:t>
            </a:r>
            <a:r>
              <a:rPr lang="en-US" sz="2600" b="1" dirty="0" smtClean="0">
                <a:solidFill>
                  <a:srgbClr val="EB0000"/>
                </a:solidFill>
              </a:rPr>
              <a:t>2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O(</a:t>
            </a:r>
            <a:r>
              <a:rPr lang="en-US" sz="2600" b="1" baseline="30000" dirty="0" err="1" smtClean="0">
                <a:solidFill>
                  <a:srgbClr val="EB0000"/>
                </a:solidFill>
              </a:rPr>
              <a:t>ξ</a:t>
            </a:r>
            <a:r>
              <a:rPr lang="en-US" sz="2600" b="1" baseline="30000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EB0000"/>
                </a:solidFill>
              </a:rPr>
              <a:t> </a:t>
            </a:r>
            <a:r>
              <a:rPr lang="en-US" sz="2600" dirty="0" smtClean="0"/>
              <a:t>with entropy </a:t>
            </a:r>
            <a:r>
              <a:rPr lang="en-US" sz="2600" b="1" dirty="0" smtClean="0">
                <a:solidFill>
                  <a:srgbClr val="EB0000"/>
                </a:solidFill>
              </a:rPr>
              <a:t>&lt; l/(4</a:t>
            </a:r>
            <a:r>
              <a:rPr lang="en-US" sz="2600" b="1" dirty="0">
                <a:solidFill>
                  <a:srgbClr val="EB0000"/>
                </a:solidFill>
              </a:rPr>
              <a:t>ξ</a:t>
            </a:r>
            <a:r>
              <a:rPr lang="en-US" sz="2600" b="1" dirty="0" smtClean="0">
                <a:solidFill>
                  <a:srgbClr val="EB0000"/>
                </a:solidFill>
              </a:rPr>
              <a:t>)</a:t>
            </a:r>
            <a:r>
              <a:rPr lang="en-US" sz="2600" b="1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Getting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9" name="Rounded Rectangular Callout 68"/>
          <p:cNvSpPr/>
          <p:nvPr/>
        </p:nvSpPr>
        <p:spPr>
          <a:xfrm>
            <a:off x="338401" y="413801"/>
            <a:ext cx="5740400" cy="2044062"/>
          </a:xfrm>
          <a:prstGeom prst="wedgeRoundRectCallout">
            <a:avLst>
              <a:gd name="adj1" fmla="val -49200"/>
              <a:gd name="adj2" fmla="val 170010"/>
              <a:gd name="adj3" fmla="val 16667"/>
            </a:avLst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9456"/>
              </p:ext>
            </p:extLst>
          </p:nvPr>
        </p:nvGraphicFramePr>
        <p:xfrm>
          <a:off x="370237" y="522953"/>
          <a:ext cx="556418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4" name="Equation" r:id="rId9" imgW="2197100" imgH="482600" progId="Equation.3">
                  <p:embed/>
                </p:oleObj>
              </mc:Choice>
              <mc:Fallback>
                <p:oleObj name="Equation" r:id="rId9" imgW="2197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0237" y="522953"/>
                        <a:ext cx="5564188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707667" y="1758500"/>
            <a:ext cx="3374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for</a:t>
            </a:r>
            <a:endParaRPr lang="en-US" sz="2600" dirty="0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470249"/>
              </p:ext>
            </p:extLst>
          </p:nvPr>
        </p:nvGraphicFramePr>
        <p:xfrm>
          <a:off x="1320800" y="1735138"/>
          <a:ext cx="1512888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5" name="Equation" r:id="rId11" imgW="596900" imgH="266700" progId="Equation.3">
                  <p:embed/>
                </p:oleObj>
              </mc:Choice>
              <mc:Fallback>
                <p:oleObj name="Equation" r:id="rId11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20800" y="1735138"/>
                        <a:ext cx="1512888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93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197283"/>
              </p:ext>
            </p:extLst>
          </p:nvPr>
        </p:nvGraphicFramePr>
        <p:xfrm>
          <a:off x="287027" y="1623131"/>
          <a:ext cx="51101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51" name="Equation" r:id="rId3" imgW="2032000" imgH="266700" progId="Equation.3">
                  <p:embed/>
                </p:oleObj>
              </mc:Choice>
              <mc:Fallback>
                <p:oleObj name="Equation" r:id="rId3" imgW="2032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27" y="1623131"/>
                        <a:ext cx="511016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667634"/>
              </p:ext>
            </p:extLst>
          </p:nvPr>
        </p:nvGraphicFramePr>
        <p:xfrm>
          <a:off x="5537200" y="1623131"/>
          <a:ext cx="339883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52" name="Equation" r:id="rId5" imgW="1193800" imgH="241300" progId="Equation.3">
                  <p:embed/>
                </p:oleObj>
              </mc:Choice>
              <mc:Fallback>
                <p:oleObj name="Equation" r:id="rId5" imgW="1193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7200" y="1623131"/>
                        <a:ext cx="3398838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Getting </a:t>
            </a:r>
            <a:r>
              <a:rPr lang="en-GB" sz="46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Subvolume</a:t>
            </a:r>
            <a:r>
              <a:rPr lang="en-GB" sz="4600" b="1" dirty="0" smtClean="0">
                <a:solidFill>
                  <a:srgbClr val="3366FF"/>
                </a:solidFill>
                <a:latin typeface="Calibri"/>
                <a:cs typeface="Calibri"/>
              </a:rPr>
              <a:t> Law</a:t>
            </a:r>
            <a:endParaRPr lang="en-GB" sz="46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775494"/>
              </p:ext>
            </p:extLst>
          </p:nvPr>
        </p:nvGraphicFramePr>
        <p:xfrm>
          <a:off x="1949141" y="4424363"/>
          <a:ext cx="412273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53" name="Equation" r:id="rId7" imgW="1612900" imgH="241300" progId="Equation.3">
                  <p:embed/>
                </p:oleObj>
              </mc:Choice>
              <mc:Fallback>
                <p:oleObj name="Equation" r:id="rId7" imgW="1612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49141" y="4424363"/>
                        <a:ext cx="4122737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7538"/>
              </p:ext>
            </p:extLst>
          </p:nvPr>
        </p:nvGraphicFramePr>
        <p:xfrm>
          <a:off x="218060" y="2956367"/>
          <a:ext cx="6218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54" name="Equation" r:id="rId9" imgW="2184400" imgH="241300" progId="Equation.3">
                  <p:embed/>
                </p:oleObj>
              </mc:Choice>
              <mc:Fallback>
                <p:oleObj name="Equation" r:id="rId9" imgW="2184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8060" y="2956367"/>
                        <a:ext cx="6218237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033293"/>
              </p:ext>
            </p:extLst>
          </p:nvPr>
        </p:nvGraphicFramePr>
        <p:xfrm>
          <a:off x="1949141" y="3645694"/>
          <a:ext cx="50974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55" name="Equation" r:id="rId11" imgW="1790700" imgH="241300" progId="Equation.3">
                  <p:embed/>
                </p:oleObj>
              </mc:Choice>
              <mc:Fallback>
                <p:oleObj name="Equation" r:id="rId11" imgW="1790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49141" y="3645694"/>
                        <a:ext cx="5097462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ular Callout 69"/>
          <p:cNvSpPr/>
          <p:nvPr/>
        </p:nvSpPr>
        <p:spPr>
          <a:xfrm>
            <a:off x="3852333" y="5404555"/>
            <a:ext cx="5083705" cy="1086555"/>
          </a:xfrm>
          <a:prstGeom prst="wedgeRectCallout">
            <a:avLst>
              <a:gd name="adj1" fmla="val 7724"/>
              <a:gd name="adj2" fmla="val -147976"/>
            </a:avLst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94444" y="5545667"/>
            <a:ext cx="508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By duality of min and max entropies</a:t>
            </a:r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Tomamichel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Colbeck</a:t>
            </a:r>
            <a:r>
              <a:rPr lang="en-US" sz="2200" dirty="0" smtClean="0">
                <a:solidFill>
                  <a:srgbClr val="000090"/>
                </a:solidFill>
              </a:rPr>
              <a:t>, Renner ‘09)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0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Conclusions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988" y="1366017"/>
            <a:ext cx="8829012" cy="533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b="1" dirty="0" smtClean="0">
                <a:solidFill>
                  <a:srgbClr val="3A793E"/>
                </a:solidFill>
              </a:rPr>
              <a:t>EDC implies Area Law </a:t>
            </a:r>
            <a:r>
              <a:rPr lang="en-US" sz="2600" dirty="0" smtClean="0"/>
              <a:t>in 1D.</a:t>
            </a:r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600" b="1" dirty="0" smtClean="0">
                <a:solidFill>
                  <a:srgbClr val="008000"/>
                </a:solidFill>
              </a:rPr>
              <a:t>Single-shot info theory useful in physics</a:t>
            </a:r>
            <a:r>
              <a:rPr lang="en-US" sz="2600" dirty="0" smtClean="0"/>
              <a:t>, here condensed-matter physics/quantum many-body theory</a:t>
            </a:r>
          </a:p>
          <a:p>
            <a:pPr marL="285750" indent="-285750">
              <a:buFont typeface="Arial"/>
              <a:buChar char="•"/>
            </a:pPr>
            <a:endParaRPr lang="en-US" sz="2600" dirty="0" smtClean="0"/>
          </a:p>
          <a:p>
            <a:endParaRPr lang="en-US" sz="2600" dirty="0"/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Single-shot is </a:t>
            </a:r>
            <a:r>
              <a:rPr lang="en-US" sz="2600" b="1" dirty="0" smtClean="0">
                <a:solidFill>
                  <a:srgbClr val="008000"/>
                </a:solidFill>
              </a:rPr>
              <a:t>more than to replace von Neumann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en-US" sz="2600" b="1" dirty="0" smtClean="0">
                <a:solidFill>
                  <a:srgbClr val="008000"/>
                </a:solidFill>
              </a:rPr>
              <a:t>by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en-US" sz="2600" dirty="0" smtClean="0"/>
              <a:t>either </a:t>
            </a:r>
            <a:r>
              <a:rPr lang="en-US" sz="2600" b="1" dirty="0" smtClean="0">
                <a:solidFill>
                  <a:srgbClr val="008000"/>
                </a:solidFill>
              </a:rPr>
              <a:t>min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smtClean="0">
                <a:solidFill>
                  <a:srgbClr val="008000"/>
                </a:solidFill>
              </a:rPr>
              <a:t>or max entropy</a:t>
            </a:r>
            <a:r>
              <a:rPr lang="en-US" sz="2600" dirty="0" smtClean="0"/>
              <a:t>: </a:t>
            </a:r>
            <a:r>
              <a:rPr lang="en-US" sz="2600" b="1" dirty="0" smtClean="0">
                <a:solidFill>
                  <a:srgbClr val="FF0000"/>
                </a:solidFill>
              </a:rPr>
              <a:t>new regimes</a:t>
            </a:r>
          </a:p>
          <a:p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Single-shot theory is </a:t>
            </a:r>
            <a:r>
              <a:rPr lang="en-US" sz="2600" b="1" dirty="0" smtClean="0">
                <a:solidFill>
                  <a:srgbClr val="008000"/>
                </a:solidFill>
              </a:rPr>
              <a:t>less structured</a:t>
            </a:r>
            <a:r>
              <a:rPr lang="en-US" sz="2600" dirty="0" smtClean="0"/>
              <a:t>, but gives a </a:t>
            </a:r>
            <a:r>
              <a:rPr lang="en-US" sz="2600" b="1" dirty="0" smtClean="0">
                <a:solidFill>
                  <a:srgbClr val="3A793E"/>
                </a:solidFill>
              </a:rPr>
              <a:t>unified way of addressing different types of structures </a:t>
            </a:r>
            <a:r>
              <a:rPr lang="en-US" sz="2600" dirty="0" smtClean="0"/>
              <a:t>(</a:t>
            </a:r>
            <a:r>
              <a:rPr lang="en-US" sz="2600" dirty="0" err="1" smtClean="0"/>
              <a:t>iid</a:t>
            </a:r>
            <a:r>
              <a:rPr lang="en-US" sz="2600" dirty="0" smtClean="0"/>
              <a:t>, permutation invariance, </a:t>
            </a:r>
            <a:r>
              <a:rPr lang="en-US" sz="2600" dirty="0" err="1" smtClean="0"/>
              <a:t>ergodicity</a:t>
            </a:r>
            <a:r>
              <a:rPr lang="en-US" sz="2600" dirty="0" smtClean="0"/>
              <a:t>, </a:t>
            </a:r>
            <a:r>
              <a:rPr lang="en-US" sz="2600" b="1" dirty="0" smtClean="0">
                <a:solidFill>
                  <a:srgbClr val="FF0000"/>
                </a:solidFill>
              </a:rPr>
              <a:t>exponential decay of correlations</a:t>
            </a:r>
            <a:r>
              <a:rPr lang="en-US" sz="2600" dirty="0" smtClean="0"/>
              <a:t>) </a:t>
            </a:r>
          </a:p>
          <a:p>
            <a:pPr marL="285750" indent="-285750">
              <a:buFont typeface="Arial"/>
              <a:buChar char="•"/>
            </a:pPr>
            <a:endParaRPr lang="en-US" sz="2600" dirty="0"/>
          </a:p>
          <a:p>
            <a:endParaRPr lang="en-US" sz="2600" dirty="0" smtClean="0"/>
          </a:p>
          <a:p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54342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Thanks!</a:t>
            </a:r>
            <a:endParaRPr lang="en-GB" sz="48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0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result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2540955"/>
            <a:ext cx="81562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3A793E"/>
                </a:solidFill>
              </a:rPr>
              <a:t>Thm</a:t>
            </a:r>
            <a:r>
              <a:rPr lang="en-US" sz="2600" b="1" dirty="0" smtClean="0">
                <a:solidFill>
                  <a:srgbClr val="3A793E"/>
                </a:solidFill>
              </a:rPr>
              <a:t> 1</a:t>
            </a:r>
            <a:r>
              <a:rPr lang="en-US" sz="2600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Horodecki</a:t>
            </a:r>
            <a:r>
              <a:rPr lang="en-US" sz="2200" dirty="0" smtClean="0">
                <a:solidFill>
                  <a:srgbClr val="000090"/>
                </a:solidFill>
              </a:rPr>
              <a:t> ‘12) </a:t>
            </a:r>
            <a:r>
              <a:rPr lang="en-US" sz="2200" dirty="0" smtClean="0"/>
              <a:t>If                  has </a:t>
            </a:r>
            <a:r>
              <a:rPr lang="en-US" sz="2400" dirty="0" err="1" smtClean="0"/>
              <a:t>ξ</a:t>
            </a:r>
            <a:r>
              <a:rPr lang="en-US" sz="2400" dirty="0" smtClean="0"/>
              <a:t>-EDC, then for every </a:t>
            </a:r>
          </a:p>
          <a:p>
            <a:r>
              <a:rPr lang="en-US" sz="2400" dirty="0" smtClean="0"/>
              <a:t>X = [1, r], 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200" dirty="0" smtClean="0"/>
              <a:t>   </a:t>
            </a:r>
            <a:endParaRPr lang="en-US" sz="2200" dirty="0">
              <a:solidFill>
                <a:srgbClr val="00009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72765"/>
              </p:ext>
            </p:extLst>
          </p:nvPr>
        </p:nvGraphicFramePr>
        <p:xfrm>
          <a:off x="2600325" y="3440113"/>
          <a:ext cx="38862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58" name="Equation" r:id="rId3" imgW="1473200" imgH="266700" progId="Equation.3">
                  <p:embed/>
                </p:oleObj>
              </mc:Choice>
              <mc:Fallback>
                <p:oleObj name="Equation" r:id="rId3" imgW="1473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0325" y="3440113"/>
                        <a:ext cx="388620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854230"/>
              </p:ext>
            </p:extLst>
          </p:nvPr>
        </p:nvGraphicFramePr>
        <p:xfrm>
          <a:off x="3994151" y="2540955"/>
          <a:ext cx="935564" cy="548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59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4151" y="2540955"/>
                        <a:ext cx="935564" cy="548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223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39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55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71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87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02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8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34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50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66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82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98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14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30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46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61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77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93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09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25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41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57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732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891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050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209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368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527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686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845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7004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916333" y="1419595"/>
            <a:ext cx="1270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 rot="5400000">
            <a:off x="2291349" y="657833"/>
            <a:ext cx="150166" cy="22860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5670451" y="-406030"/>
            <a:ext cx="215900" cy="4381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88633" y="1866741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2232" y="189402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32207"/>
              </p:ext>
            </p:extLst>
          </p:nvPr>
        </p:nvGraphicFramePr>
        <p:xfrm>
          <a:off x="706365" y="4378154"/>
          <a:ext cx="7056157" cy="77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60" name="Equation" r:id="rId7" imgW="2895600" imgH="317500" progId="Equation.3">
                  <p:embed/>
                </p:oleObj>
              </mc:Choice>
              <mc:Fallback>
                <p:oleObj name="Equation" r:id="rId7" imgW="2895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365" y="4378154"/>
                        <a:ext cx="7056157" cy="774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48732" y="5273490"/>
            <a:ext cx="81167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</a:rPr>
              <a:t>ξ</a:t>
            </a:r>
            <a:r>
              <a:rPr lang="en-US" sz="2600" b="1" dirty="0" smtClean="0">
                <a:solidFill>
                  <a:srgbClr val="FF0000"/>
                </a:solidFill>
              </a:rPr>
              <a:t>-EDC </a:t>
            </a:r>
            <a:r>
              <a:rPr lang="en-US" sz="2600" dirty="0" smtClean="0"/>
              <a:t>(</a:t>
            </a:r>
            <a:r>
              <a:rPr lang="en-US" sz="2600" b="1" dirty="0" err="1" smtClean="0">
                <a:solidFill>
                  <a:srgbClr val="FF0000"/>
                </a:solidFill>
              </a:rPr>
              <a:t>E</a:t>
            </a:r>
            <a:r>
              <a:rPr lang="en-US" sz="2600" dirty="0" err="1" smtClean="0"/>
              <a:t>xpontial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D</a:t>
            </a:r>
            <a:r>
              <a:rPr lang="en-US" sz="2600" dirty="0" smtClean="0"/>
              <a:t>ecay of </a:t>
            </a:r>
            <a:r>
              <a:rPr lang="en-US" sz="2600" b="1" dirty="0" smtClean="0">
                <a:solidFill>
                  <a:srgbClr val="FF0000"/>
                </a:solidFill>
              </a:rPr>
              <a:t>C</a:t>
            </a:r>
            <a:r>
              <a:rPr lang="en-US" sz="2600" dirty="0" smtClean="0"/>
              <a:t>orrelations): For all regions A and C separated by </a:t>
            </a:r>
            <a:r>
              <a:rPr lang="en-US" sz="2600" i="1" dirty="0" smtClean="0"/>
              <a:t>l</a:t>
            </a:r>
            <a:r>
              <a:rPr lang="en-US" sz="2600" dirty="0" smtClean="0"/>
              <a:t> sites,</a:t>
            </a:r>
            <a:endParaRPr lang="en-US" sz="2600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761588"/>
              </p:ext>
            </p:extLst>
          </p:nvPr>
        </p:nvGraphicFramePr>
        <p:xfrm>
          <a:off x="3293533" y="6166042"/>
          <a:ext cx="2620432" cy="55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61" name="Equation" r:id="rId9" imgW="1079500" imgH="228600" progId="Equation.3">
                  <p:embed/>
                </p:oleObj>
              </mc:Choice>
              <mc:Fallback>
                <p:oleObj name="Equation" r:id="rId9" imgW="1079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93533" y="6166042"/>
                        <a:ext cx="2620432" cy="555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46695" y="5273490"/>
            <a:ext cx="8484475" cy="14480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6695" y="2355691"/>
            <a:ext cx="8484475" cy="178609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7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proof sketch…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67908"/>
            <a:ext cx="854268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366FF"/>
                </a:solidFill>
              </a:rPr>
              <a:t>…was based on two ingredients:</a:t>
            </a:r>
          </a:p>
          <a:p>
            <a:endParaRPr lang="en-US" sz="3000" b="1" dirty="0">
              <a:solidFill>
                <a:srgbClr val="000090"/>
              </a:solidFill>
            </a:endParaRPr>
          </a:p>
          <a:p>
            <a:pPr marL="514350" indent="-514350">
              <a:buAutoNum type="arabicPeriod"/>
            </a:pPr>
            <a:r>
              <a:rPr lang="en-US" sz="2600" dirty="0" smtClean="0"/>
              <a:t>State Merging </a:t>
            </a:r>
            <a:r>
              <a:rPr lang="en-US" sz="2600" dirty="0"/>
              <a:t>P</a:t>
            </a:r>
            <a:r>
              <a:rPr lang="en-US" sz="2600" dirty="0" smtClean="0"/>
              <a:t>rotocol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Horodecki</a:t>
            </a:r>
            <a:r>
              <a:rPr lang="en-US" sz="2200" dirty="0" smtClean="0">
                <a:solidFill>
                  <a:srgbClr val="000090"/>
                </a:solidFill>
              </a:rPr>
              <a:t>, Oppenheim, Winter ‘05)</a:t>
            </a:r>
          </a:p>
          <a:p>
            <a:pPr marL="457200" indent="-457200">
              <a:buAutoNum type="arabicPeriod"/>
            </a:pPr>
            <a:endParaRPr lang="en-US" sz="2200" dirty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r>
              <a:rPr lang="en-US" sz="2600" dirty="0" smtClean="0"/>
              <a:t>“Saturation of Mutual Information” </a:t>
            </a:r>
            <a:r>
              <a:rPr lang="en-US" sz="2200" dirty="0" smtClean="0">
                <a:solidFill>
                  <a:srgbClr val="000090"/>
                </a:solidFill>
              </a:rPr>
              <a:t>(based on Hastings ‘07)</a:t>
            </a:r>
          </a:p>
          <a:p>
            <a:r>
              <a:rPr lang="en-US" sz="2200" b="1" dirty="0">
                <a:solidFill>
                  <a:srgbClr val="000090"/>
                </a:solidFill>
              </a:rPr>
              <a:t> </a:t>
            </a:r>
            <a:r>
              <a:rPr lang="en-US" sz="2200" b="1" dirty="0" smtClean="0">
                <a:solidFill>
                  <a:srgbClr val="000090"/>
                </a:solidFill>
              </a:rPr>
              <a:t> </a:t>
            </a:r>
          </a:p>
          <a:p>
            <a:endParaRPr lang="en-US" sz="2200" b="1" dirty="0">
              <a:solidFill>
                <a:srgbClr val="000090"/>
              </a:solidFill>
            </a:endParaRPr>
          </a:p>
          <a:p>
            <a:r>
              <a:rPr lang="en-US" sz="2600" dirty="0" smtClean="0"/>
              <a:t>But we only have </a:t>
            </a:r>
            <a:r>
              <a:rPr lang="en-US" sz="2600" b="1" dirty="0" smtClean="0">
                <a:solidFill>
                  <a:srgbClr val="008000"/>
                </a:solidFill>
              </a:rPr>
              <a:t>one</a:t>
            </a:r>
            <a:r>
              <a:rPr lang="en-US" sz="2600" dirty="0" smtClean="0"/>
              <a:t> copy of the state…</a:t>
            </a:r>
          </a:p>
          <a:p>
            <a:r>
              <a:rPr lang="en-US" sz="2900" b="1" dirty="0" smtClean="0">
                <a:solidFill>
                  <a:srgbClr val="FF0000"/>
                </a:solidFill>
              </a:rPr>
              <a:t>Single-shot info theory to rescue?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5335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ular Callout 21"/>
          <p:cNvSpPr/>
          <p:nvPr/>
        </p:nvSpPr>
        <p:spPr>
          <a:xfrm>
            <a:off x="380999" y="5671023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380998" y="4398810"/>
            <a:ext cx="8240891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80999" y="2994747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ular Callout 18"/>
          <p:cNvSpPr/>
          <p:nvPr/>
        </p:nvSpPr>
        <p:spPr>
          <a:xfrm>
            <a:off x="341136" y="1605319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0999" y="1605320"/>
            <a:ext cx="846666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Conditional min-entropy </a:t>
            </a:r>
            <a:r>
              <a:rPr lang="en-US" sz="2200" dirty="0" smtClean="0">
                <a:solidFill>
                  <a:srgbClr val="000090"/>
                </a:solidFill>
              </a:rPr>
              <a:t>(Renner ‘05)</a:t>
            </a:r>
          </a:p>
          <a:p>
            <a:pPr marL="457200" indent="-457200">
              <a:buAutoNum type="arabicPeriod"/>
            </a:pPr>
            <a:endParaRPr lang="en-US" sz="2200" dirty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200" dirty="0" smtClean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500" dirty="0" smtClean="0"/>
              <a:t>Smooth conditional min entropy</a:t>
            </a:r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endParaRPr lang="en-US" sz="1000" dirty="0" smtClean="0"/>
          </a:p>
          <a:p>
            <a:pPr marL="457200" indent="-457200">
              <a:buAutoNum type="arabicPeriod"/>
            </a:pPr>
            <a:endParaRPr lang="en-US" sz="1000" dirty="0"/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Smooth cond. max entropy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Tomamichel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Colbeck</a:t>
            </a:r>
            <a:r>
              <a:rPr lang="en-US" sz="2200" dirty="0" smtClean="0">
                <a:solidFill>
                  <a:srgbClr val="000090"/>
                </a:solidFill>
              </a:rPr>
              <a:t>, Renner ‘09)</a:t>
            </a:r>
          </a:p>
          <a:p>
            <a:pPr marL="457200" indent="-457200">
              <a:buAutoNum type="arabicPeriod"/>
            </a:pPr>
            <a:endParaRPr lang="en-US" sz="2200" dirty="0" smtClean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1000" dirty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Smooth max mutual info</a:t>
            </a:r>
            <a:endParaRPr lang="en-US" sz="2500" dirty="0"/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Single-Shot Entropies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48942"/>
              </p:ext>
            </p:extLst>
          </p:nvPr>
        </p:nvGraphicFramePr>
        <p:xfrm>
          <a:off x="643379" y="2253157"/>
          <a:ext cx="7192147" cy="77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09" name="Equation" r:id="rId3" imgW="2819400" imgH="304800" progId="Equation.3">
                  <p:embed/>
                </p:oleObj>
              </mc:Choice>
              <mc:Fallback>
                <p:oleObj name="Equation" r:id="rId3" imgW="2819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379" y="2253157"/>
                        <a:ext cx="7192147" cy="775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016164"/>
              </p:ext>
            </p:extLst>
          </p:nvPr>
        </p:nvGraphicFramePr>
        <p:xfrm>
          <a:off x="643379" y="5019675"/>
          <a:ext cx="62023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10" name="Equation" r:id="rId5" imgW="2425700" imgH="254000" progId="Equation.3">
                  <p:embed/>
                </p:oleObj>
              </mc:Choice>
              <mc:Fallback>
                <p:oleObj name="Equation" r:id="rId5" imgW="2425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379" y="5019675"/>
                        <a:ext cx="6202363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82651"/>
              </p:ext>
            </p:extLst>
          </p:nvPr>
        </p:nvGraphicFramePr>
        <p:xfrm>
          <a:off x="643379" y="3647206"/>
          <a:ext cx="50530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11" name="Equation" r:id="rId7" imgW="1981200" imgH="304800" progId="Equation.3">
                  <p:embed/>
                </p:oleObj>
              </mc:Choice>
              <mc:Fallback>
                <p:oleObj name="Equation" r:id="rId7" imgW="1981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379" y="3647206"/>
                        <a:ext cx="5053013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33448"/>
              </p:ext>
            </p:extLst>
          </p:nvPr>
        </p:nvGraphicFramePr>
        <p:xfrm>
          <a:off x="784491" y="6228056"/>
          <a:ext cx="54562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12" name="Equation" r:id="rId9" imgW="2133600" imgH="241300" progId="Equation.3">
                  <p:embed/>
                </p:oleObj>
              </mc:Choice>
              <mc:Fallback>
                <p:oleObj name="Equation" r:id="rId9" imgW="2133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4491" y="6228056"/>
                        <a:ext cx="5456238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-239889" y="2994747"/>
            <a:ext cx="10160000" cy="3976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ular Callout 21"/>
          <p:cNvSpPr/>
          <p:nvPr/>
        </p:nvSpPr>
        <p:spPr>
          <a:xfrm>
            <a:off x="380999" y="5671023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380998" y="4398810"/>
            <a:ext cx="8240891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80999" y="2994747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ular Callout 18"/>
          <p:cNvSpPr/>
          <p:nvPr/>
        </p:nvSpPr>
        <p:spPr>
          <a:xfrm>
            <a:off x="341136" y="1605319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0999" y="1605320"/>
            <a:ext cx="846666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Conditional min-entropy </a:t>
            </a:r>
            <a:r>
              <a:rPr lang="en-US" sz="2200" dirty="0" smtClean="0">
                <a:solidFill>
                  <a:srgbClr val="000090"/>
                </a:solidFill>
              </a:rPr>
              <a:t>(Renner ‘05)</a:t>
            </a:r>
          </a:p>
          <a:p>
            <a:pPr marL="457200" indent="-457200">
              <a:buAutoNum type="arabicPeriod"/>
            </a:pPr>
            <a:endParaRPr lang="en-US" sz="2200" dirty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200" dirty="0" smtClean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500" dirty="0" smtClean="0"/>
              <a:t>Smooth conditional min entropy</a:t>
            </a:r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endParaRPr lang="en-US" sz="1000" dirty="0" smtClean="0"/>
          </a:p>
          <a:p>
            <a:pPr marL="457200" indent="-457200">
              <a:buAutoNum type="arabicPeriod"/>
            </a:pPr>
            <a:endParaRPr lang="en-US" sz="1000" dirty="0"/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Smooth cond. max entropy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Tomamichel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Colbeck</a:t>
            </a:r>
            <a:r>
              <a:rPr lang="en-US" sz="2200" dirty="0" smtClean="0">
                <a:solidFill>
                  <a:srgbClr val="000090"/>
                </a:solidFill>
              </a:rPr>
              <a:t>, Renner ‘09)</a:t>
            </a:r>
          </a:p>
          <a:p>
            <a:pPr marL="457200" indent="-457200">
              <a:buAutoNum type="arabicPeriod"/>
            </a:pPr>
            <a:endParaRPr lang="en-US" sz="2200" dirty="0" smtClean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1000" dirty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Smooth max mutual info</a:t>
            </a:r>
            <a:endParaRPr lang="en-US" sz="2500" dirty="0"/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Single-Shot Entropies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390254"/>
              </p:ext>
            </p:extLst>
          </p:nvPr>
        </p:nvGraphicFramePr>
        <p:xfrm>
          <a:off x="643379" y="2253157"/>
          <a:ext cx="7192147" cy="77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4" name="Equation" r:id="rId3" imgW="2819400" imgH="304800" progId="Equation.3">
                  <p:embed/>
                </p:oleObj>
              </mc:Choice>
              <mc:Fallback>
                <p:oleObj name="Equation" r:id="rId3" imgW="2819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379" y="2253157"/>
                        <a:ext cx="7192147" cy="775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75045"/>
              </p:ext>
            </p:extLst>
          </p:nvPr>
        </p:nvGraphicFramePr>
        <p:xfrm>
          <a:off x="643379" y="5019675"/>
          <a:ext cx="62023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5" name="Equation" r:id="rId5" imgW="2425700" imgH="254000" progId="Equation.3">
                  <p:embed/>
                </p:oleObj>
              </mc:Choice>
              <mc:Fallback>
                <p:oleObj name="Equation" r:id="rId5" imgW="2425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379" y="5019675"/>
                        <a:ext cx="6202363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61111"/>
              </p:ext>
            </p:extLst>
          </p:nvPr>
        </p:nvGraphicFramePr>
        <p:xfrm>
          <a:off x="643379" y="3647206"/>
          <a:ext cx="50530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6" name="Equation" r:id="rId7" imgW="1981200" imgH="304800" progId="Equation.3">
                  <p:embed/>
                </p:oleObj>
              </mc:Choice>
              <mc:Fallback>
                <p:oleObj name="Equation" r:id="rId7" imgW="1981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379" y="3647206"/>
                        <a:ext cx="5053013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59152"/>
              </p:ext>
            </p:extLst>
          </p:nvPr>
        </p:nvGraphicFramePr>
        <p:xfrm>
          <a:off x="784491" y="6228056"/>
          <a:ext cx="54562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7" name="Equation" r:id="rId9" imgW="2133600" imgH="241300" progId="Equation.3">
                  <p:embed/>
                </p:oleObj>
              </mc:Choice>
              <mc:Fallback>
                <p:oleObj name="Equation" r:id="rId9" imgW="2133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4491" y="6228056"/>
                        <a:ext cx="5456238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-239889" y="4398810"/>
            <a:ext cx="10160000" cy="2572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0" dirty="0"/>
          </a:p>
        </p:txBody>
      </p:sp>
    </p:spTree>
    <p:extLst>
      <p:ext uri="{BB962C8B-B14F-4D97-AF65-F5344CB8AC3E}">
        <p14:creationId xmlns:p14="http://schemas.microsoft.com/office/powerpoint/2010/main" val="275112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ular Callout 21"/>
          <p:cNvSpPr/>
          <p:nvPr/>
        </p:nvSpPr>
        <p:spPr>
          <a:xfrm>
            <a:off x="380999" y="5671023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380998" y="4398810"/>
            <a:ext cx="8240891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80999" y="2994747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ular Callout 18"/>
          <p:cNvSpPr/>
          <p:nvPr/>
        </p:nvSpPr>
        <p:spPr>
          <a:xfrm>
            <a:off x="341136" y="1605319"/>
            <a:ext cx="5514976" cy="52545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0999" y="1605320"/>
            <a:ext cx="846666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dirty="0" smtClean="0"/>
              <a:t>Conditional min-entropy </a:t>
            </a:r>
            <a:r>
              <a:rPr lang="en-US" sz="2200" dirty="0" smtClean="0">
                <a:solidFill>
                  <a:srgbClr val="000090"/>
                </a:solidFill>
              </a:rPr>
              <a:t>(Renner ‘05)</a:t>
            </a:r>
          </a:p>
          <a:p>
            <a:pPr marL="457200" indent="-457200">
              <a:buAutoNum type="arabicPeriod"/>
            </a:pPr>
            <a:endParaRPr lang="en-US" sz="2200" dirty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200" dirty="0" smtClean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500" dirty="0" smtClean="0"/>
              <a:t>Smooth conditional min entropy</a:t>
            </a:r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endParaRPr lang="en-US" sz="1000" dirty="0" smtClean="0"/>
          </a:p>
          <a:p>
            <a:pPr marL="457200" indent="-457200">
              <a:buAutoNum type="arabicPeriod"/>
            </a:pPr>
            <a:endParaRPr lang="en-US" sz="1000" dirty="0"/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Smooth cond. max entropy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Tomamichel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Colbeck</a:t>
            </a:r>
            <a:r>
              <a:rPr lang="en-US" sz="2200" dirty="0" smtClean="0">
                <a:solidFill>
                  <a:srgbClr val="000090"/>
                </a:solidFill>
              </a:rPr>
              <a:t>, Renner ‘09)</a:t>
            </a:r>
          </a:p>
          <a:p>
            <a:pPr marL="457200" indent="-457200">
              <a:buAutoNum type="arabicPeriod"/>
            </a:pPr>
            <a:endParaRPr lang="en-US" sz="2200" dirty="0" smtClean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1000" dirty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Smooth max mutual info</a:t>
            </a:r>
            <a:endParaRPr lang="en-US" sz="2500" dirty="0"/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Single-Shot Entropies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390254"/>
              </p:ext>
            </p:extLst>
          </p:nvPr>
        </p:nvGraphicFramePr>
        <p:xfrm>
          <a:off x="643379" y="2253157"/>
          <a:ext cx="7192147" cy="77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78" name="Equation" r:id="rId3" imgW="2819400" imgH="304800" progId="Equation.3">
                  <p:embed/>
                </p:oleObj>
              </mc:Choice>
              <mc:Fallback>
                <p:oleObj name="Equation" r:id="rId3" imgW="2819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379" y="2253157"/>
                        <a:ext cx="7192147" cy="775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812751"/>
              </p:ext>
            </p:extLst>
          </p:nvPr>
        </p:nvGraphicFramePr>
        <p:xfrm>
          <a:off x="658813" y="5019675"/>
          <a:ext cx="6169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79" name="Equation" r:id="rId5" imgW="2413000" imgH="254000" progId="Equation.3">
                  <p:embed/>
                </p:oleObj>
              </mc:Choice>
              <mc:Fallback>
                <p:oleObj name="Equation" r:id="rId5" imgW="2413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813" y="5019675"/>
                        <a:ext cx="616902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61111"/>
              </p:ext>
            </p:extLst>
          </p:nvPr>
        </p:nvGraphicFramePr>
        <p:xfrm>
          <a:off x="643379" y="3647206"/>
          <a:ext cx="50530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80" name="Equation" r:id="rId7" imgW="1981200" imgH="304800" progId="Equation.3">
                  <p:embed/>
                </p:oleObj>
              </mc:Choice>
              <mc:Fallback>
                <p:oleObj name="Equation" r:id="rId7" imgW="1981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379" y="3647206"/>
                        <a:ext cx="5053013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59152"/>
              </p:ext>
            </p:extLst>
          </p:nvPr>
        </p:nvGraphicFramePr>
        <p:xfrm>
          <a:off x="784491" y="6228056"/>
          <a:ext cx="54562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81" name="Equation" r:id="rId9" imgW="2133600" imgH="241300" progId="Equation.3">
                  <p:embed/>
                </p:oleObj>
              </mc:Choice>
              <mc:Fallback>
                <p:oleObj name="Equation" r:id="rId9" imgW="2133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4491" y="6228056"/>
                        <a:ext cx="5456238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-239889" y="5635625"/>
            <a:ext cx="10160000" cy="1335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0" dirty="0"/>
          </a:p>
        </p:txBody>
      </p:sp>
    </p:spTree>
    <p:extLst>
      <p:ext uri="{BB962C8B-B14F-4D97-AF65-F5344CB8AC3E}">
        <p14:creationId xmlns:p14="http://schemas.microsoft.com/office/powerpoint/2010/main" val="275112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45981</TotalTime>
  <Words>2863</Words>
  <Application>Microsoft Macintosh PowerPoint</Application>
  <PresentationFormat>On-screen Show (4:3)</PresentationFormat>
  <Paragraphs>527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Microsoft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462</cp:revision>
  <dcterms:created xsi:type="dcterms:W3CDTF">2010-12-27T22:23:58Z</dcterms:created>
  <dcterms:modified xsi:type="dcterms:W3CDTF">2013-07-09T06:51:50Z</dcterms:modified>
</cp:coreProperties>
</file>