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5.xml" ContentType="application/vnd.openxmlformats-officedocument.presentationml.notesSlide+xml"/>
  <Override PartName="/ppt/embeddings/oleObject3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390" r:id="rId2"/>
    <p:sldId id="526" r:id="rId3"/>
    <p:sldId id="578" r:id="rId4"/>
    <p:sldId id="609" r:id="rId5"/>
    <p:sldId id="610" r:id="rId6"/>
    <p:sldId id="611" r:id="rId7"/>
    <p:sldId id="612" r:id="rId8"/>
    <p:sldId id="571" r:id="rId9"/>
    <p:sldId id="647" r:id="rId10"/>
    <p:sldId id="572" r:id="rId11"/>
    <p:sldId id="573" r:id="rId12"/>
    <p:sldId id="574" r:id="rId13"/>
    <p:sldId id="579" r:id="rId14"/>
    <p:sldId id="580" r:id="rId15"/>
    <p:sldId id="581" r:id="rId16"/>
    <p:sldId id="649" r:id="rId17"/>
    <p:sldId id="650" r:id="rId18"/>
    <p:sldId id="651" r:id="rId19"/>
    <p:sldId id="652" r:id="rId20"/>
    <p:sldId id="619" r:id="rId21"/>
    <p:sldId id="620" r:id="rId22"/>
    <p:sldId id="590" r:id="rId23"/>
    <p:sldId id="613" r:id="rId24"/>
    <p:sldId id="588" r:id="rId25"/>
    <p:sldId id="605" r:id="rId26"/>
    <p:sldId id="621" r:id="rId27"/>
    <p:sldId id="658" r:id="rId28"/>
    <p:sldId id="653" r:id="rId29"/>
    <p:sldId id="607" r:id="rId30"/>
    <p:sldId id="608" r:id="rId31"/>
    <p:sldId id="614" r:id="rId32"/>
    <p:sldId id="583" r:id="rId33"/>
    <p:sldId id="586" r:id="rId34"/>
    <p:sldId id="648" r:id="rId35"/>
    <p:sldId id="615" r:id="rId36"/>
    <p:sldId id="587" r:id="rId37"/>
    <p:sldId id="591" r:id="rId38"/>
    <p:sldId id="596" r:id="rId39"/>
    <p:sldId id="597" r:id="rId40"/>
    <p:sldId id="622" r:id="rId41"/>
    <p:sldId id="623" r:id="rId42"/>
    <p:sldId id="624" r:id="rId43"/>
    <p:sldId id="618" r:id="rId44"/>
    <p:sldId id="660" r:id="rId45"/>
    <p:sldId id="659" r:id="rId46"/>
    <p:sldId id="617" r:id="rId47"/>
    <p:sldId id="656" r:id="rId48"/>
    <p:sldId id="598" r:id="rId49"/>
    <p:sldId id="661" r:id="rId50"/>
    <p:sldId id="625" r:id="rId51"/>
    <p:sldId id="626" r:id="rId52"/>
    <p:sldId id="644" r:id="rId53"/>
    <p:sldId id="627" r:id="rId54"/>
    <p:sldId id="628" r:id="rId55"/>
    <p:sldId id="630" r:id="rId56"/>
    <p:sldId id="654" r:id="rId57"/>
    <p:sldId id="657" r:id="rId58"/>
    <p:sldId id="629" r:id="rId59"/>
    <p:sldId id="631" r:id="rId60"/>
    <p:sldId id="632" r:id="rId61"/>
    <p:sldId id="633" r:id="rId62"/>
    <p:sldId id="635" r:id="rId63"/>
    <p:sldId id="636" r:id="rId64"/>
    <p:sldId id="637" r:id="rId65"/>
    <p:sldId id="638" r:id="rId66"/>
    <p:sldId id="639" r:id="rId67"/>
    <p:sldId id="640" r:id="rId68"/>
    <p:sldId id="641" r:id="rId69"/>
    <p:sldId id="642" r:id="rId70"/>
    <p:sldId id="602" r:id="rId71"/>
    <p:sldId id="662" r:id="rId72"/>
    <p:sldId id="645" r:id="rId73"/>
    <p:sldId id="655" r:id="rId74"/>
    <p:sldId id="603" r:id="rId75"/>
    <p:sldId id="646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93E"/>
    <a:srgbClr val="F8FF8C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227" autoAdjust="0"/>
  </p:normalViewPr>
  <p:slideViewPr>
    <p:cSldViewPr snapToGrid="0" snapToObjects="1">
      <p:cViewPr>
        <p:scale>
          <a:sx n="90" d="100"/>
          <a:sy n="90" d="100"/>
        </p:scale>
        <p:origin x="-10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1.emf"/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1.emf"/><Relationship Id="rId1" Type="http://schemas.openxmlformats.org/officeDocument/2006/relationships/image" Target="../media/image93.emf"/><Relationship Id="rId2" Type="http://schemas.openxmlformats.org/officeDocument/2006/relationships/image" Target="../media/image9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4.emf"/><Relationship Id="rId3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7.emf"/><Relationship Id="rId3" Type="http://schemas.openxmlformats.org/officeDocument/2006/relationships/image" Target="../media/image5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Relationship Id="rId3" Type="http://schemas.openxmlformats.org/officeDocument/2006/relationships/image" Target="../media/image5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Relationship Id="rId3" Type="http://schemas.openxmlformats.org/officeDocument/2006/relationships/image" Target="../media/image5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97A19-6ADD-834D-ACCC-1F6DFBE00196}" type="datetimeFigureOut">
              <a:rPr lang="en-US" smtClean="0"/>
              <a:t>27/01/2014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55B5-9361-0B49-BB94-BB53AF51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060D-9700-F347-96CB-F79695FD11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6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060D-9700-F347-96CB-F79695FD11C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6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8048-A684-2A4E-B4DD-E2DDA418DB87}" type="datetimeFigureOut">
              <a:rPr lang="en-US" smtClean="0"/>
              <a:t>27/01/2014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4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2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4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53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54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55.emf"/><Relationship Id="rId10" Type="http://schemas.openxmlformats.org/officeDocument/2006/relationships/image" Target="../media/image8.png"/><Relationship Id="rId11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57.emf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5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58.emf"/><Relationship Id="rId5" Type="http://schemas.openxmlformats.org/officeDocument/2006/relationships/image" Target="../media/image7.png"/><Relationship Id="rId6" Type="http://schemas.openxmlformats.org/officeDocument/2006/relationships/image" Target="../media/image52.png"/><Relationship Id="rId7" Type="http://schemas.openxmlformats.org/officeDocument/2006/relationships/image" Target="../media/image8.png"/><Relationship Id="rId8" Type="http://schemas.openxmlformats.org/officeDocument/2006/relationships/oleObject" Target="../embeddings/oleObject12.bin"/><Relationship Id="rId9" Type="http://schemas.openxmlformats.org/officeDocument/2006/relationships/image" Target="../media/image57.e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5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58.emf"/><Relationship Id="rId9" Type="http://schemas.openxmlformats.org/officeDocument/2006/relationships/image" Target="../media/image7.png"/><Relationship Id="rId10" Type="http://schemas.openxmlformats.org/officeDocument/2006/relationships/image" Target="../media/image52.png"/><Relationship Id="rId11" Type="http://schemas.openxmlformats.org/officeDocument/2006/relationships/image" Target="../media/image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58.emf"/><Relationship Id="rId9" Type="http://schemas.openxmlformats.org/officeDocument/2006/relationships/image" Target="../media/image7.png"/><Relationship Id="rId10" Type="http://schemas.openxmlformats.org/officeDocument/2006/relationships/image" Target="../media/image52.png"/><Relationship Id="rId11" Type="http://schemas.openxmlformats.org/officeDocument/2006/relationships/image" Target="../media/image8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emf"/><Relationship Id="rId3" Type="http://schemas.openxmlformats.org/officeDocument/2006/relationships/image" Target="../media/image6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67.emf"/><Relationship Id="rId5" Type="http://schemas.openxmlformats.org/officeDocument/2006/relationships/image" Target="../media/image6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6" Type="http://schemas.openxmlformats.org/officeDocument/2006/relationships/image" Target="../media/image73.emf"/><Relationship Id="rId7" Type="http://schemas.openxmlformats.org/officeDocument/2006/relationships/image" Target="../media/image7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emf"/><Relationship Id="rId3" Type="http://schemas.openxmlformats.org/officeDocument/2006/relationships/image" Target="../media/image77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emf"/><Relationship Id="rId3" Type="http://schemas.openxmlformats.org/officeDocument/2006/relationships/image" Target="../media/image7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5" Type="http://schemas.openxmlformats.org/officeDocument/2006/relationships/image" Target="../media/image82.emf"/><Relationship Id="rId6" Type="http://schemas.openxmlformats.org/officeDocument/2006/relationships/image" Target="../media/image83.emf"/><Relationship Id="rId7" Type="http://schemas.openxmlformats.org/officeDocument/2006/relationships/image" Target="../media/image7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5" Type="http://schemas.openxmlformats.org/officeDocument/2006/relationships/image" Target="../media/image81.emf"/><Relationship Id="rId6" Type="http://schemas.openxmlformats.org/officeDocument/2006/relationships/image" Target="../media/image86.emf"/><Relationship Id="rId7" Type="http://schemas.openxmlformats.org/officeDocument/2006/relationships/image" Target="../media/image82.emf"/><Relationship Id="rId8" Type="http://schemas.openxmlformats.org/officeDocument/2006/relationships/image" Target="../media/image83.emf"/><Relationship Id="rId9" Type="http://schemas.openxmlformats.org/officeDocument/2006/relationships/image" Target="../media/image75.emf"/><Relationship Id="rId10" Type="http://schemas.openxmlformats.org/officeDocument/2006/relationships/image" Target="../media/image8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91.emf"/><Relationship Id="rId13" Type="http://schemas.openxmlformats.org/officeDocument/2006/relationships/image" Target="../media/image9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87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88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89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90.emf"/></Relationships>
</file>

<file path=ppt/slides/_rels/slide6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91.emf"/><Relationship Id="rId13" Type="http://schemas.openxmlformats.org/officeDocument/2006/relationships/image" Target="../media/image9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93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94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89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90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5.emf"/><Relationship Id="rId3" Type="http://schemas.openxmlformats.org/officeDocument/2006/relationships/image" Target="../media/image96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4" Type="http://schemas.openxmlformats.org/officeDocument/2006/relationships/image" Target="../media/image98.emf"/><Relationship Id="rId5" Type="http://schemas.openxmlformats.org/officeDocument/2006/relationships/image" Target="../media/image99.emf"/><Relationship Id="rId6" Type="http://schemas.openxmlformats.org/officeDocument/2006/relationships/image" Target="../media/image10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4" Type="http://schemas.openxmlformats.org/officeDocument/2006/relationships/image" Target="../media/image103.emf"/><Relationship Id="rId5" Type="http://schemas.openxmlformats.org/officeDocument/2006/relationships/image" Target="../media/image10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1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10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6.jpg"/><Relationship Id="rId3" Type="http://schemas.openxmlformats.org/officeDocument/2006/relationships/image" Target="../media/image107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4" Type="http://schemas.openxmlformats.org/officeDocument/2006/relationships/image" Target="../media/image109.emf"/><Relationship Id="rId5" Type="http://schemas.openxmlformats.org/officeDocument/2006/relationships/image" Target="../media/image110.emf"/><Relationship Id="rId6" Type="http://schemas.openxmlformats.org/officeDocument/2006/relationships/image" Target="../media/image1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emf"/><Relationship Id="rId3" Type="http://schemas.openxmlformats.org/officeDocument/2006/relationships/image" Target="../media/image109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4" Type="http://schemas.openxmlformats.org/officeDocument/2006/relationships/image" Target="../media/image114.emf"/><Relationship Id="rId5" Type="http://schemas.openxmlformats.org/officeDocument/2006/relationships/image" Target="../media/image115.emf"/><Relationship Id="rId6" Type="http://schemas.openxmlformats.org/officeDocument/2006/relationships/image" Target="../media/image11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2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438231"/>
            <a:ext cx="9058594" cy="203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solidFill>
                  <a:srgbClr val="EB0000"/>
                </a:solidFill>
                <a:latin typeface="Calibri"/>
                <a:cs typeface="Calibri"/>
              </a:rPr>
              <a:t>Quantum Information, Entanglement, and Many-Body Physics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3375" y="3386086"/>
            <a:ext cx="8477250" cy="347191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en-GB" sz="3600" dirty="0" smtClean="0">
                <a:solidFill>
                  <a:srgbClr val="000090"/>
                </a:solidFill>
                <a:latin typeface="Calibri"/>
                <a:cs typeface="Calibri"/>
              </a:rPr>
              <a:t>Fernando </a:t>
            </a:r>
            <a:r>
              <a:rPr lang="en-GB" sz="3600" dirty="0">
                <a:solidFill>
                  <a:srgbClr val="000090"/>
                </a:solidFill>
                <a:latin typeface="Calibri"/>
                <a:cs typeface="Calibri"/>
              </a:rPr>
              <a:t>G.S.L. </a:t>
            </a:r>
            <a:r>
              <a:rPr lang="en-GB" sz="3600" dirty="0" smtClean="0">
                <a:solidFill>
                  <a:srgbClr val="000090"/>
                </a:solidFill>
                <a:latin typeface="Calibri"/>
                <a:cs typeface="Calibri"/>
              </a:rPr>
              <a:t>Brand</a:t>
            </a:r>
            <a:r>
              <a:rPr lang="en-US" sz="3600" dirty="0" err="1" smtClean="0">
                <a:solidFill>
                  <a:srgbClr val="000090"/>
                </a:solidFill>
                <a:latin typeface="Calibri"/>
                <a:cs typeface="Calibri"/>
              </a:rPr>
              <a:t>ão</a:t>
            </a:r>
            <a:endParaRPr lang="en-US" sz="3600" dirty="0" smtClean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University College London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0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0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900" dirty="0">
              <a:solidFill>
                <a:srgbClr val="000090"/>
              </a:solidFill>
              <a:cs typeface="Calibri"/>
            </a:endParaRP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13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900" dirty="0" smtClean="0">
                <a:latin typeface="Calibri"/>
                <a:cs typeface="Calibri"/>
              </a:rPr>
              <a:t>Caltech, January 2014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0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0" y="5075280"/>
            <a:ext cx="3136470" cy="1817965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0" y="1567883"/>
            <a:ext cx="3189111" cy="1728547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cs typeface="Calibri"/>
              </a:rPr>
              <a:t>QIT Connections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126999" y="1880361"/>
            <a:ext cx="30621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Strongly corr. systems</a:t>
            </a:r>
          </a:p>
          <a:p>
            <a:pPr algn="ctr"/>
            <a:r>
              <a:rPr lang="en-US" sz="2500" dirty="0" smtClean="0"/>
              <a:t>Topological order</a:t>
            </a:r>
          </a:p>
          <a:p>
            <a:pPr algn="ctr"/>
            <a:r>
              <a:rPr lang="en-US" sz="2500" dirty="0" smtClean="0"/>
              <a:t>Spin glasses </a:t>
            </a:r>
          </a:p>
          <a:p>
            <a:pPr algn="ctr"/>
            <a:endParaRPr lang="en-US" sz="2500" dirty="0" smtClean="0"/>
          </a:p>
          <a:p>
            <a:pPr algn="ctr"/>
            <a:endParaRPr lang="en-US" sz="25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-282223" y="5205402"/>
            <a:ext cx="3711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Thermalization</a:t>
            </a:r>
            <a:endParaRPr lang="en-US" sz="2500" dirty="0" smtClean="0"/>
          </a:p>
          <a:p>
            <a:pPr algn="ctr"/>
            <a:r>
              <a:rPr lang="en-US" sz="2500" dirty="0" err="1" smtClean="0"/>
              <a:t>Thermo@nano</a:t>
            </a:r>
            <a:r>
              <a:rPr lang="en-US" sz="2500" dirty="0" smtClean="0"/>
              <a:t> scale</a:t>
            </a:r>
          </a:p>
          <a:p>
            <a:pPr algn="ctr"/>
            <a:r>
              <a:rPr lang="en-US" sz="2500" dirty="0" smtClean="0"/>
              <a:t>Quantum</a:t>
            </a:r>
            <a:r>
              <a:rPr lang="en-US" sz="2500" dirty="0" smtClean="0"/>
              <a:t>-to-</a:t>
            </a:r>
            <a:r>
              <a:rPr lang="en-US" sz="2500" dirty="0" smtClean="0"/>
              <a:t>Classical Transition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289" y="1050018"/>
            <a:ext cx="354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Condensed Matter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8667" y="2260501"/>
            <a:ext cx="6914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QIT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735" y="4557442"/>
            <a:ext cx="20348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</a:rPr>
              <a:t>StatMech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2853220" y="2370619"/>
            <a:ext cx="841119" cy="620886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2625776" y="2581592"/>
            <a:ext cx="1059918" cy="5465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2372968" y="3030765"/>
            <a:ext cx="1230120" cy="500943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>
            <a:off x="1864570" y="4273764"/>
            <a:ext cx="2046110" cy="497694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6200000" flipH="1">
            <a:off x="1791908" y="3551288"/>
            <a:ext cx="1786998" cy="3941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/>
          <p:nvPr/>
        </p:nvCxnSpPr>
        <p:spPr>
          <a:xfrm rot="5400000">
            <a:off x="2460997" y="5051870"/>
            <a:ext cx="911472" cy="358351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/>
          <p:nvPr/>
        </p:nvCxnSpPr>
        <p:spPr>
          <a:xfrm rot="5400000">
            <a:off x="1776155" y="4721572"/>
            <a:ext cx="2575720" cy="201358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>
            <a:off x="2210294" y="4891404"/>
            <a:ext cx="1890885" cy="546527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4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0" y="5075280"/>
            <a:ext cx="3136470" cy="1817965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0" y="1567883"/>
            <a:ext cx="3189111" cy="1728547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07530" y="1566850"/>
            <a:ext cx="3136470" cy="1817965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cs typeface="Calibri"/>
              </a:rPr>
              <a:t>QIT Connections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5931820" y="1949641"/>
            <a:ext cx="32865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Topolog</a:t>
            </a:r>
            <a:r>
              <a:rPr lang="en-US" sz="2500" dirty="0" smtClean="0"/>
              <a:t>. q. </a:t>
            </a:r>
            <a:r>
              <a:rPr lang="en-US" sz="2500" dirty="0" smtClean="0"/>
              <a:t>field </a:t>
            </a:r>
            <a:r>
              <a:rPr lang="en-US" sz="2500" dirty="0" err="1" smtClean="0"/>
              <a:t>theo.</a:t>
            </a:r>
            <a:endParaRPr lang="en-US" sz="2500" dirty="0" smtClean="0"/>
          </a:p>
          <a:p>
            <a:pPr algn="ctr"/>
            <a:r>
              <a:rPr lang="en-US" sz="2500" dirty="0" smtClean="0"/>
              <a:t>Black hole </a:t>
            </a:r>
            <a:r>
              <a:rPr lang="en-US" sz="2500" dirty="0"/>
              <a:t>p</a:t>
            </a:r>
            <a:r>
              <a:rPr lang="en-US" sz="2500" dirty="0" smtClean="0"/>
              <a:t>hysics</a:t>
            </a:r>
          </a:p>
          <a:p>
            <a:pPr algn="ctr"/>
            <a:r>
              <a:rPr lang="en-US" sz="2500" dirty="0" smtClean="0"/>
              <a:t>Holography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999" y="1880361"/>
            <a:ext cx="30621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Strongly corr. systems</a:t>
            </a:r>
          </a:p>
          <a:p>
            <a:pPr algn="ctr"/>
            <a:r>
              <a:rPr lang="en-US" sz="2500" dirty="0" smtClean="0"/>
              <a:t>Topological order</a:t>
            </a:r>
          </a:p>
          <a:p>
            <a:pPr algn="ctr"/>
            <a:r>
              <a:rPr lang="en-US" sz="2500" dirty="0" smtClean="0"/>
              <a:t>Spin glasses </a:t>
            </a:r>
          </a:p>
          <a:p>
            <a:pPr algn="ctr"/>
            <a:endParaRPr lang="en-US" sz="2500" dirty="0" smtClean="0"/>
          </a:p>
          <a:p>
            <a:pPr algn="ctr"/>
            <a:endParaRPr lang="en-US" sz="25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-282223" y="5205402"/>
            <a:ext cx="3711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Thermalization</a:t>
            </a:r>
            <a:endParaRPr lang="en-US" sz="2500" dirty="0" smtClean="0"/>
          </a:p>
          <a:p>
            <a:pPr algn="ctr"/>
            <a:r>
              <a:rPr lang="en-US" sz="2500" dirty="0" err="1" smtClean="0"/>
              <a:t>Thermo@nano</a:t>
            </a:r>
            <a:r>
              <a:rPr lang="en-US" sz="2500" dirty="0" smtClean="0"/>
              <a:t> scale</a:t>
            </a:r>
          </a:p>
          <a:p>
            <a:pPr algn="ctr"/>
            <a:r>
              <a:rPr lang="en-US" sz="2500" dirty="0" smtClean="0"/>
              <a:t>Quantum</a:t>
            </a:r>
            <a:r>
              <a:rPr lang="en-US" sz="2500" dirty="0" smtClean="0"/>
              <a:t>-to-</a:t>
            </a:r>
            <a:r>
              <a:rPr lang="en-US" sz="2500" dirty="0" smtClean="0"/>
              <a:t>Classical Transition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289" y="1050018"/>
            <a:ext cx="354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Condensed Matter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8667" y="2260501"/>
            <a:ext cx="6914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QIT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735" y="4557442"/>
            <a:ext cx="20348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</a:rPr>
              <a:t>StatMech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2853220" y="2370619"/>
            <a:ext cx="841119" cy="620886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2625776" y="2581592"/>
            <a:ext cx="1059918" cy="5465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2372968" y="3030765"/>
            <a:ext cx="1230120" cy="500943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>
            <a:off x="1864570" y="4273764"/>
            <a:ext cx="2046110" cy="497694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>
            <a:off x="4890859" y="2999975"/>
            <a:ext cx="2029283" cy="550335"/>
          </a:xfrm>
          <a:prstGeom prst="curvedConnector3">
            <a:avLst>
              <a:gd name="adj1" fmla="val 88941"/>
            </a:avLst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5400000">
            <a:off x="4944908" y="3256427"/>
            <a:ext cx="2328370" cy="203126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flipV="1">
            <a:off x="5461000" y="2666176"/>
            <a:ext cx="977198" cy="435446"/>
          </a:xfrm>
          <a:prstGeom prst="curvedConnector3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flipV="1">
            <a:off x="5931820" y="2949222"/>
            <a:ext cx="869736" cy="566649"/>
          </a:xfrm>
          <a:prstGeom prst="curvedConnector3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6200000" flipH="1">
            <a:off x="1791908" y="3551288"/>
            <a:ext cx="1786998" cy="3941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/>
          <p:nvPr/>
        </p:nvCxnSpPr>
        <p:spPr>
          <a:xfrm rot="5400000">
            <a:off x="2460997" y="5051870"/>
            <a:ext cx="911472" cy="358351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/>
          <p:nvPr/>
        </p:nvCxnSpPr>
        <p:spPr>
          <a:xfrm rot="5400000">
            <a:off x="1776155" y="4721572"/>
            <a:ext cx="2575720" cy="201358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>
            <a:off x="2210294" y="4891404"/>
            <a:ext cx="1890885" cy="546527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56780" y="1050018"/>
            <a:ext cx="14534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HEP/GR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5630332" y="5016700"/>
            <a:ext cx="3588026" cy="1865616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0" y="5075280"/>
            <a:ext cx="3136470" cy="1817965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0" y="1567883"/>
            <a:ext cx="3189111" cy="1728547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07530" y="1566850"/>
            <a:ext cx="3136470" cy="1817965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3366FF"/>
                </a:solidFill>
                <a:cs typeface="Calibri"/>
              </a:rPr>
              <a:t>QIT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Connections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5931820" y="4866380"/>
            <a:ext cx="320702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0" dirty="0"/>
          </a:p>
          <a:p>
            <a:pPr algn="ctr"/>
            <a:r>
              <a:rPr lang="en-US" sz="2500" dirty="0" smtClean="0"/>
              <a:t>Ion traps, linear optics, optical lattices, </a:t>
            </a:r>
            <a:r>
              <a:rPr lang="en-US" sz="2500" dirty="0" err="1" smtClean="0"/>
              <a:t>cQED</a:t>
            </a:r>
            <a:r>
              <a:rPr lang="en-US" sz="2500" dirty="0" smtClean="0"/>
              <a:t>, </a:t>
            </a:r>
          </a:p>
          <a:p>
            <a:pPr algn="ctr"/>
            <a:r>
              <a:rPr lang="en-US" sz="2500" dirty="0" err="1"/>
              <a:t>s</a:t>
            </a:r>
            <a:r>
              <a:rPr lang="en-US" sz="2500" dirty="0" err="1" smtClean="0"/>
              <a:t>uperconduc</a:t>
            </a:r>
            <a:r>
              <a:rPr lang="en-US" sz="2500" dirty="0" smtClean="0"/>
              <a:t>. devices,</a:t>
            </a:r>
          </a:p>
          <a:p>
            <a:pPr algn="ctr"/>
            <a:r>
              <a:rPr lang="en-US" sz="2500" dirty="0"/>
              <a:t>m</a:t>
            </a:r>
            <a:r>
              <a:rPr lang="en-US" sz="2500" dirty="0" smtClean="0"/>
              <a:t>any more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1888" y="1949641"/>
            <a:ext cx="30621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Topolog</a:t>
            </a:r>
            <a:r>
              <a:rPr lang="en-US" sz="2500" dirty="0" smtClean="0"/>
              <a:t>. </a:t>
            </a:r>
            <a:r>
              <a:rPr lang="en-US" sz="2500" dirty="0"/>
              <a:t>q</a:t>
            </a:r>
            <a:r>
              <a:rPr lang="en-US" sz="2500" dirty="0" smtClean="0"/>
              <a:t>. </a:t>
            </a:r>
            <a:r>
              <a:rPr lang="en-US" sz="2500" dirty="0" smtClean="0"/>
              <a:t>field </a:t>
            </a:r>
            <a:r>
              <a:rPr lang="en-US" sz="2500" dirty="0" err="1" smtClean="0"/>
              <a:t>theo.</a:t>
            </a:r>
            <a:endParaRPr lang="en-US" sz="2500" dirty="0" smtClean="0"/>
          </a:p>
          <a:p>
            <a:pPr algn="ctr"/>
            <a:r>
              <a:rPr lang="en-US" sz="2500" dirty="0" smtClean="0"/>
              <a:t>Black hole </a:t>
            </a:r>
            <a:r>
              <a:rPr lang="en-US" sz="2500" dirty="0"/>
              <a:t>p</a:t>
            </a:r>
            <a:r>
              <a:rPr lang="en-US" sz="2500" dirty="0" smtClean="0"/>
              <a:t>hysics</a:t>
            </a:r>
          </a:p>
          <a:p>
            <a:pPr algn="ctr"/>
            <a:r>
              <a:rPr lang="en-US" sz="2500" dirty="0" smtClean="0"/>
              <a:t>Holography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999" y="1880361"/>
            <a:ext cx="30621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Strongly corr. systems</a:t>
            </a:r>
          </a:p>
          <a:p>
            <a:pPr algn="ctr"/>
            <a:r>
              <a:rPr lang="en-US" sz="2500" dirty="0" smtClean="0"/>
              <a:t>Topological order</a:t>
            </a:r>
          </a:p>
          <a:p>
            <a:pPr algn="ctr"/>
            <a:r>
              <a:rPr lang="en-US" sz="2500" dirty="0" smtClean="0"/>
              <a:t>Spin glasses </a:t>
            </a:r>
          </a:p>
          <a:p>
            <a:pPr algn="ctr"/>
            <a:endParaRPr lang="en-US" sz="2500" dirty="0" smtClean="0"/>
          </a:p>
          <a:p>
            <a:pPr algn="ctr"/>
            <a:endParaRPr lang="en-US" sz="25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-282223" y="5205402"/>
            <a:ext cx="3711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Thermalization</a:t>
            </a:r>
            <a:endParaRPr lang="en-US" sz="2500" dirty="0" smtClean="0"/>
          </a:p>
          <a:p>
            <a:pPr algn="ctr"/>
            <a:r>
              <a:rPr lang="en-US" sz="2500" dirty="0" err="1" smtClean="0"/>
              <a:t>Thermo@nano</a:t>
            </a:r>
            <a:r>
              <a:rPr lang="en-US" sz="2500" dirty="0" smtClean="0"/>
              <a:t> scale</a:t>
            </a:r>
          </a:p>
          <a:p>
            <a:pPr algn="ctr"/>
            <a:r>
              <a:rPr lang="en-US" sz="2500" dirty="0" smtClean="0"/>
              <a:t>Quantum</a:t>
            </a:r>
            <a:r>
              <a:rPr lang="en-US" sz="2500" dirty="0" smtClean="0"/>
              <a:t>-to-</a:t>
            </a:r>
            <a:r>
              <a:rPr lang="en-US" sz="2500" dirty="0" smtClean="0"/>
              <a:t>Classical Transition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56780" y="1050018"/>
            <a:ext cx="14534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HEP/GR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289" y="1050018"/>
            <a:ext cx="354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Condensed Matter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8667" y="2260501"/>
            <a:ext cx="6914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QIT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735" y="4557442"/>
            <a:ext cx="20348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</a:rPr>
              <a:t>StatMech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74557" y="4522173"/>
            <a:ext cx="18203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</a:rPr>
              <a:t>Exper</a:t>
            </a:r>
            <a:r>
              <a:rPr lang="en-US" sz="2500" b="1" dirty="0" smtClean="0">
                <a:solidFill>
                  <a:srgbClr val="FF0000"/>
                </a:solidFill>
              </a:rPr>
              <a:t>. </a:t>
            </a:r>
            <a:r>
              <a:rPr lang="en-US" sz="2500" b="1" dirty="0" smtClean="0">
                <a:solidFill>
                  <a:srgbClr val="FF0000"/>
                </a:solidFill>
              </a:rPr>
              <a:t>Phys.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2853220" y="2370619"/>
            <a:ext cx="841119" cy="620886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2625776" y="2581592"/>
            <a:ext cx="1059918" cy="5465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2372968" y="3030765"/>
            <a:ext cx="1230120" cy="500943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>
            <a:off x="1864570" y="4273764"/>
            <a:ext cx="2046110" cy="497694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>
            <a:off x="4890859" y="2999975"/>
            <a:ext cx="2029283" cy="550335"/>
          </a:xfrm>
          <a:prstGeom prst="curvedConnector3">
            <a:avLst>
              <a:gd name="adj1" fmla="val 88941"/>
            </a:avLst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5400000">
            <a:off x="4944908" y="3256427"/>
            <a:ext cx="2328370" cy="203126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flipV="1">
            <a:off x="5461000" y="2666176"/>
            <a:ext cx="977198" cy="435446"/>
          </a:xfrm>
          <a:prstGeom prst="curvedConnector3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flipV="1">
            <a:off x="5931820" y="2949222"/>
            <a:ext cx="869736" cy="566649"/>
          </a:xfrm>
          <a:prstGeom prst="curvedConnector3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6200000" flipH="1">
            <a:off x="1791908" y="3551288"/>
            <a:ext cx="1786998" cy="3941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/>
          <p:nvPr/>
        </p:nvCxnSpPr>
        <p:spPr>
          <a:xfrm rot="5400000">
            <a:off x="2460997" y="5051870"/>
            <a:ext cx="911472" cy="358351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16200000" flipH="1">
            <a:off x="4910312" y="3795534"/>
            <a:ext cx="2099734" cy="977198"/>
          </a:xfrm>
          <a:prstGeom prst="curvedConnector3">
            <a:avLst>
              <a:gd name="adj1" fmla="val 2957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/>
          <p:nvPr/>
        </p:nvCxnSpPr>
        <p:spPr>
          <a:xfrm rot="16200000" flipH="1">
            <a:off x="5555013" y="4085858"/>
            <a:ext cx="1388889" cy="85019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 rot="16200000" flipH="1">
            <a:off x="5335713" y="4219337"/>
            <a:ext cx="1537262" cy="434868"/>
          </a:xfrm>
          <a:prstGeom prst="curvedConnector3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/>
          <p:nvPr/>
        </p:nvCxnSpPr>
        <p:spPr>
          <a:xfrm>
            <a:off x="5630335" y="4289786"/>
            <a:ext cx="1171221" cy="74471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/>
          <p:nvPr/>
        </p:nvCxnSpPr>
        <p:spPr>
          <a:xfrm rot="16200000" flipH="1">
            <a:off x="5858767" y="4853513"/>
            <a:ext cx="430094" cy="273683"/>
          </a:xfrm>
          <a:prstGeom prst="curvedConnector3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/>
          <p:nvPr/>
        </p:nvCxnSpPr>
        <p:spPr>
          <a:xfrm rot="5400000">
            <a:off x="1776155" y="4721572"/>
            <a:ext cx="2575720" cy="201358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>
            <a:off x="2210294" y="4891404"/>
            <a:ext cx="1890885" cy="546527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4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This Talk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887" y="1157198"/>
            <a:ext cx="851280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Goal: </a:t>
            </a:r>
            <a:r>
              <a:rPr lang="en-US" sz="2500" dirty="0" smtClean="0"/>
              <a:t>give examples of these connections:</a:t>
            </a:r>
            <a:endParaRPr lang="en-US" sz="2500" dirty="0"/>
          </a:p>
          <a:p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dirty="0" smtClean="0">
                <a:solidFill>
                  <a:srgbClr val="0000FF"/>
                </a:solidFill>
              </a:rPr>
              <a:t>Entanglement in many-body systems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- area </a:t>
            </a:r>
            <a:r>
              <a:rPr lang="en-US" sz="2500" dirty="0" smtClean="0"/>
              <a:t>law in 1D from finite correlation length</a:t>
            </a:r>
            <a:endParaRPr lang="en-US" sz="2500" dirty="0" smtClean="0"/>
          </a:p>
          <a:p>
            <a:r>
              <a:rPr lang="en-US" sz="2500" dirty="0"/>
              <a:t> </a:t>
            </a:r>
            <a:r>
              <a:rPr lang="en-US" sz="2500" dirty="0" smtClean="0"/>
              <a:t>      - product-state approximation to low-energy states in  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  high dimensions</a:t>
            </a:r>
          </a:p>
          <a:p>
            <a:endParaRPr lang="en-US" sz="2500" dirty="0"/>
          </a:p>
          <a:p>
            <a:r>
              <a:rPr lang="en-US" sz="2500" dirty="0" smtClean="0">
                <a:solidFill>
                  <a:srgbClr val="0000FF"/>
                </a:solidFill>
              </a:rPr>
              <a:t>2. (time permitting) Quantum-to-Classical Transition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 - </a:t>
            </a:r>
            <a:r>
              <a:rPr lang="en-US" sz="2500" dirty="0" smtClean="0"/>
              <a:t>show</a:t>
            </a:r>
            <a:r>
              <a:rPr lang="en-US" sz="2500" dirty="0" smtClean="0"/>
              <a:t> </a:t>
            </a:r>
            <a:r>
              <a:rPr lang="en-US" sz="2500" dirty="0" smtClean="0"/>
              <a:t>that distributed quantum information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    becomes classical (quantum Darwinism)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605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6888" y="1592112"/>
            <a:ext cx="877711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Entanglement</a:t>
            </a:r>
            <a:r>
              <a:rPr lang="en-US" sz="2200" dirty="0" smtClean="0"/>
              <a:t> in quantum </a:t>
            </a:r>
            <a:r>
              <a:rPr lang="en-US" sz="2200" dirty="0"/>
              <a:t>i</a:t>
            </a:r>
            <a:r>
              <a:rPr lang="en-US" sz="2200" dirty="0" smtClean="0"/>
              <a:t>nformation science is a </a:t>
            </a:r>
            <a:r>
              <a:rPr lang="en-US" sz="2200" b="1" dirty="0" smtClean="0">
                <a:solidFill>
                  <a:srgbClr val="0000FF"/>
                </a:solidFill>
              </a:rPr>
              <a:t>resource </a:t>
            </a:r>
          </a:p>
          <a:p>
            <a:r>
              <a:rPr lang="en-US" sz="2200" dirty="0" smtClean="0"/>
              <a:t>(teleportation, quantum key distribution, metrology, …)</a:t>
            </a:r>
          </a:p>
          <a:p>
            <a:endParaRPr lang="en-US" sz="2200" dirty="0"/>
          </a:p>
          <a:p>
            <a:r>
              <a:rPr lang="en-US" sz="2200" dirty="0" smtClean="0"/>
              <a:t>Ex. EPR pair</a:t>
            </a:r>
          </a:p>
          <a:p>
            <a:endParaRPr lang="en-US" sz="22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How to quantify it?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r>
              <a:rPr lang="en-US" sz="2300" b="1" dirty="0" smtClean="0">
                <a:solidFill>
                  <a:srgbClr val="0000FF"/>
                </a:solidFill>
              </a:rPr>
              <a:t>Bipartite Pure State Entanglement </a:t>
            </a:r>
            <a:endParaRPr lang="en-US" sz="2300" dirty="0"/>
          </a:p>
          <a:p>
            <a:r>
              <a:rPr lang="en-US" sz="2200" dirty="0" smtClean="0"/>
              <a:t>Given                , its entropy of entanglement is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1000" dirty="0" smtClean="0"/>
          </a:p>
          <a:p>
            <a:r>
              <a:rPr lang="en-US" sz="2200" dirty="0" smtClean="0"/>
              <a:t>Reduced State:</a:t>
            </a:r>
          </a:p>
          <a:p>
            <a:endParaRPr lang="en-US" sz="2200" dirty="0"/>
          </a:p>
          <a:p>
            <a:r>
              <a:rPr lang="en-US" sz="2200" dirty="0" smtClean="0"/>
              <a:t>Entropy:                                           (</a:t>
            </a:r>
            <a:r>
              <a:rPr lang="en-US" sz="2200" dirty="0" err="1" smtClean="0"/>
              <a:t>Renyi</a:t>
            </a:r>
            <a:r>
              <a:rPr lang="en-US" sz="2200" dirty="0"/>
              <a:t> </a:t>
            </a:r>
            <a:r>
              <a:rPr lang="en-US" sz="2200" dirty="0" smtClean="0"/>
              <a:t>Entropies:                                            )     </a:t>
            </a:r>
            <a:endParaRPr lang="en-US" sz="22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20" y="2610635"/>
            <a:ext cx="3272368" cy="333749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66" y="4232130"/>
            <a:ext cx="802217" cy="32818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83" y="4901380"/>
            <a:ext cx="4140200" cy="33721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33" y="5719083"/>
            <a:ext cx="3039930" cy="34199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36" y="6406453"/>
            <a:ext cx="2386693" cy="293245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11" y="6368188"/>
            <a:ext cx="2712357" cy="331510"/>
          </a:xfrm>
          <a:prstGeom prst="rect">
            <a:avLst/>
          </a:prstGeom>
        </p:spPr>
      </p:pic>
      <p:pic>
        <p:nvPicPr>
          <p:cNvPr id="10" name="Picture 5" descr="http://alice.calvin.edu/images/AliceLef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17" y="2725875"/>
            <a:ext cx="473988" cy="54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9568" y="2779470"/>
            <a:ext cx="368974" cy="490613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6387422" y="2889928"/>
            <a:ext cx="2173111" cy="197556"/>
          </a:xfrm>
          <a:custGeom>
            <a:avLst/>
            <a:gdLst>
              <a:gd name="connsiteX0" fmla="*/ 0 w 2173111"/>
              <a:gd name="connsiteY0" fmla="*/ 197556 h 197556"/>
              <a:gd name="connsiteX1" fmla="*/ 127000 w 2173111"/>
              <a:gd name="connsiteY1" fmla="*/ 56445 h 197556"/>
              <a:gd name="connsiteX2" fmla="*/ 183444 w 2173111"/>
              <a:gd name="connsiteY2" fmla="*/ 28223 h 197556"/>
              <a:gd name="connsiteX3" fmla="*/ 268111 w 2173111"/>
              <a:gd name="connsiteY3" fmla="*/ 0 h 197556"/>
              <a:gd name="connsiteX4" fmla="*/ 451556 w 2173111"/>
              <a:gd name="connsiteY4" fmla="*/ 28223 h 197556"/>
              <a:gd name="connsiteX5" fmla="*/ 493889 w 2173111"/>
              <a:gd name="connsiteY5" fmla="*/ 56445 h 197556"/>
              <a:gd name="connsiteX6" fmla="*/ 522111 w 2173111"/>
              <a:gd name="connsiteY6" fmla="*/ 98778 h 197556"/>
              <a:gd name="connsiteX7" fmla="*/ 550333 w 2173111"/>
              <a:gd name="connsiteY7" fmla="*/ 155223 h 197556"/>
              <a:gd name="connsiteX8" fmla="*/ 606778 w 2173111"/>
              <a:gd name="connsiteY8" fmla="*/ 169334 h 197556"/>
              <a:gd name="connsiteX9" fmla="*/ 649111 w 2173111"/>
              <a:gd name="connsiteY9" fmla="*/ 183445 h 197556"/>
              <a:gd name="connsiteX10" fmla="*/ 917222 w 2173111"/>
              <a:gd name="connsiteY10" fmla="*/ 141111 h 197556"/>
              <a:gd name="connsiteX11" fmla="*/ 959556 w 2173111"/>
              <a:gd name="connsiteY11" fmla="*/ 112889 h 197556"/>
              <a:gd name="connsiteX12" fmla="*/ 1044222 w 2173111"/>
              <a:gd name="connsiteY12" fmla="*/ 28223 h 197556"/>
              <a:gd name="connsiteX13" fmla="*/ 1143000 w 2173111"/>
              <a:gd name="connsiteY13" fmla="*/ 0 h 197556"/>
              <a:gd name="connsiteX14" fmla="*/ 1298222 w 2173111"/>
              <a:gd name="connsiteY14" fmla="*/ 14111 h 197556"/>
              <a:gd name="connsiteX15" fmla="*/ 1326444 w 2173111"/>
              <a:gd name="connsiteY15" fmla="*/ 42334 h 197556"/>
              <a:gd name="connsiteX16" fmla="*/ 1411111 w 2173111"/>
              <a:gd name="connsiteY16" fmla="*/ 70556 h 197556"/>
              <a:gd name="connsiteX17" fmla="*/ 1453444 w 2173111"/>
              <a:gd name="connsiteY17" fmla="*/ 98778 h 197556"/>
              <a:gd name="connsiteX18" fmla="*/ 1509889 w 2173111"/>
              <a:gd name="connsiteY18" fmla="*/ 155223 h 197556"/>
              <a:gd name="connsiteX19" fmla="*/ 1552222 w 2173111"/>
              <a:gd name="connsiteY19" fmla="*/ 169334 h 197556"/>
              <a:gd name="connsiteX20" fmla="*/ 1721556 w 2173111"/>
              <a:gd name="connsiteY20" fmla="*/ 155223 h 197556"/>
              <a:gd name="connsiteX21" fmla="*/ 1749778 w 2173111"/>
              <a:gd name="connsiteY21" fmla="*/ 127000 h 197556"/>
              <a:gd name="connsiteX22" fmla="*/ 1792111 w 2173111"/>
              <a:gd name="connsiteY22" fmla="*/ 112889 h 197556"/>
              <a:gd name="connsiteX23" fmla="*/ 1876778 w 2173111"/>
              <a:gd name="connsiteY23" fmla="*/ 42334 h 197556"/>
              <a:gd name="connsiteX24" fmla="*/ 1919111 w 2173111"/>
              <a:gd name="connsiteY24" fmla="*/ 28223 h 197556"/>
              <a:gd name="connsiteX25" fmla="*/ 1947333 w 2173111"/>
              <a:gd name="connsiteY25" fmla="*/ 0 h 197556"/>
              <a:gd name="connsiteX26" fmla="*/ 2060222 w 2173111"/>
              <a:gd name="connsiteY26" fmla="*/ 28223 h 197556"/>
              <a:gd name="connsiteX27" fmla="*/ 2102556 w 2173111"/>
              <a:gd name="connsiteY27" fmla="*/ 70556 h 197556"/>
              <a:gd name="connsiteX28" fmla="*/ 2173111 w 2173111"/>
              <a:gd name="connsiteY28" fmla="*/ 112889 h 1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73111" h="197556">
                <a:moveTo>
                  <a:pt x="0" y="197556"/>
                </a:moveTo>
                <a:cubicBezTo>
                  <a:pt x="21773" y="170339"/>
                  <a:pt x="96379" y="71755"/>
                  <a:pt x="127000" y="56445"/>
                </a:cubicBezTo>
                <a:cubicBezTo>
                  <a:pt x="145815" y="47038"/>
                  <a:pt x="163913" y="36035"/>
                  <a:pt x="183444" y="28223"/>
                </a:cubicBezTo>
                <a:cubicBezTo>
                  <a:pt x="211065" y="17174"/>
                  <a:pt x="268111" y="0"/>
                  <a:pt x="268111" y="0"/>
                </a:cubicBezTo>
                <a:cubicBezTo>
                  <a:pt x="308592" y="4048"/>
                  <a:pt x="400699" y="2794"/>
                  <a:pt x="451556" y="28223"/>
                </a:cubicBezTo>
                <a:cubicBezTo>
                  <a:pt x="466725" y="35808"/>
                  <a:pt x="479778" y="47038"/>
                  <a:pt x="493889" y="56445"/>
                </a:cubicBezTo>
                <a:cubicBezTo>
                  <a:pt x="503296" y="70556"/>
                  <a:pt x="513697" y="84053"/>
                  <a:pt x="522111" y="98778"/>
                </a:cubicBezTo>
                <a:cubicBezTo>
                  <a:pt x="532548" y="117042"/>
                  <a:pt x="534173" y="141756"/>
                  <a:pt x="550333" y="155223"/>
                </a:cubicBezTo>
                <a:cubicBezTo>
                  <a:pt x="565232" y="167639"/>
                  <a:pt x="588130" y="164006"/>
                  <a:pt x="606778" y="169334"/>
                </a:cubicBezTo>
                <a:cubicBezTo>
                  <a:pt x="621080" y="173420"/>
                  <a:pt x="635000" y="178741"/>
                  <a:pt x="649111" y="183445"/>
                </a:cubicBezTo>
                <a:cubicBezTo>
                  <a:pt x="695776" y="179855"/>
                  <a:pt x="855110" y="182518"/>
                  <a:pt x="917222" y="141111"/>
                </a:cubicBezTo>
                <a:cubicBezTo>
                  <a:pt x="931333" y="131704"/>
                  <a:pt x="946880" y="124156"/>
                  <a:pt x="959556" y="112889"/>
                </a:cubicBezTo>
                <a:cubicBezTo>
                  <a:pt x="989387" y="86373"/>
                  <a:pt x="1006358" y="40845"/>
                  <a:pt x="1044222" y="28223"/>
                </a:cubicBezTo>
                <a:cubicBezTo>
                  <a:pt x="1104954" y="7978"/>
                  <a:pt x="1072125" y="17719"/>
                  <a:pt x="1143000" y="0"/>
                </a:cubicBezTo>
                <a:cubicBezTo>
                  <a:pt x="1194741" y="4704"/>
                  <a:pt x="1247598" y="2428"/>
                  <a:pt x="1298222" y="14111"/>
                </a:cubicBezTo>
                <a:cubicBezTo>
                  <a:pt x="1311185" y="17103"/>
                  <a:pt x="1314544" y="36384"/>
                  <a:pt x="1326444" y="42334"/>
                </a:cubicBezTo>
                <a:cubicBezTo>
                  <a:pt x="1353052" y="55638"/>
                  <a:pt x="1386358" y="54054"/>
                  <a:pt x="1411111" y="70556"/>
                </a:cubicBezTo>
                <a:cubicBezTo>
                  <a:pt x="1425222" y="79963"/>
                  <a:pt x="1440568" y="87741"/>
                  <a:pt x="1453444" y="98778"/>
                </a:cubicBezTo>
                <a:cubicBezTo>
                  <a:pt x="1473647" y="116095"/>
                  <a:pt x="1484646" y="146809"/>
                  <a:pt x="1509889" y="155223"/>
                </a:cubicBezTo>
                <a:lnTo>
                  <a:pt x="1552222" y="169334"/>
                </a:lnTo>
                <a:cubicBezTo>
                  <a:pt x="1608667" y="164630"/>
                  <a:pt x="1666173" y="167091"/>
                  <a:pt x="1721556" y="155223"/>
                </a:cubicBezTo>
                <a:cubicBezTo>
                  <a:pt x="1734565" y="152435"/>
                  <a:pt x="1738370" y="133845"/>
                  <a:pt x="1749778" y="127000"/>
                </a:cubicBezTo>
                <a:cubicBezTo>
                  <a:pt x="1762533" y="119347"/>
                  <a:pt x="1778807" y="119541"/>
                  <a:pt x="1792111" y="112889"/>
                </a:cubicBezTo>
                <a:cubicBezTo>
                  <a:pt x="1884444" y="66723"/>
                  <a:pt x="1783155" y="104748"/>
                  <a:pt x="1876778" y="42334"/>
                </a:cubicBezTo>
                <a:cubicBezTo>
                  <a:pt x="1889154" y="34083"/>
                  <a:pt x="1905000" y="32927"/>
                  <a:pt x="1919111" y="28223"/>
                </a:cubicBezTo>
                <a:cubicBezTo>
                  <a:pt x="1928518" y="18815"/>
                  <a:pt x="1934029" y="0"/>
                  <a:pt x="1947333" y="0"/>
                </a:cubicBezTo>
                <a:cubicBezTo>
                  <a:pt x="1986121" y="0"/>
                  <a:pt x="2024911" y="12172"/>
                  <a:pt x="2060222" y="28223"/>
                </a:cubicBezTo>
                <a:cubicBezTo>
                  <a:pt x="2078389" y="36481"/>
                  <a:pt x="2087225" y="57780"/>
                  <a:pt x="2102556" y="70556"/>
                </a:cubicBezTo>
                <a:cubicBezTo>
                  <a:pt x="2128099" y="91841"/>
                  <a:pt x="2145560" y="99114"/>
                  <a:pt x="2173111" y="11288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55" y="2467643"/>
            <a:ext cx="641495" cy="3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3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in Many-Body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111" y="1792111"/>
            <a:ext cx="84948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 quantum state </a:t>
            </a:r>
            <a:r>
              <a:rPr lang="en-US" sz="2500" i="1" dirty="0" err="1" smtClean="0"/>
              <a:t>ψ</a:t>
            </a:r>
            <a:r>
              <a:rPr lang="en-US" sz="2500" dirty="0" smtClean="0"/>
              <a:t> of </a:t>
            </a:r>
            <a:r>
              <a:rPr lang="en-US" sz="2500" i="1" dirty="0" smtClean="0"/>
              <a:t>n</a:t>
            </a:r>
            <a:r>
              <a:rPr lang="en-US" sz="2500" dirty="0" smtClean="0"/>
              <a:t> </a:t>
            </a:r>
            <a:r>
              <a:rPr lang="en-US" sz="2500" dirty="0" err="1" smtClean="0"/>
              <a:t>qubits</a:t>
            </a:r>
            <a:r>
              <a:rPr lang="en-US" sz="2500" dirty="0" smtClean="0"/>
              <a:t> is a vector in                </a:t>
            </a:r>
            <a:r>
              <a:rPr lang="en-US" sz="25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500" dirty="0" smtClean="0"/>
              <a:t> </a:t>
            </a:r>
            <a:endParaRPr lang="en-US" sz="25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1834903"/>
            <a:ext cx="969433" cy="365824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701" y="1834903"/>
            <a:ext cx="504535" cy="30832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1" y="2527300"/>
            <a:ext cx="4194527" cy="739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445" y="3400778"/>
            <a:ext cx="83255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For almost every state </a:t>
            </a:r>
            <a:r>
              <a:rPr lang="en-US" sz="2500" i="1" dirty="0" err="1" smtClean="0"/>
              <a:t>ψ</a:t>
            </a:r>
            <a:r>
              <a:rPr lang="en-US" sz="2500" i="1" dirty="0" smtClean="0"/>
              <a:t>, </a:t>
            </a:r>
            <a:r>
              <a:rPr lang="en-US" sz="2500" dirty="0" smtClean="0"/>
              <a:t>S(X)</a:t>
            </a:r>
            <a:r>
              <a:rPr lang="en-US" sz="2500" i="1" baseline="-25000" dirty="0" err="1" smtClean="0"/>
              <a:t>ψ</a:t>
            </a:r>
            <a:r>
              <a:rPr lang="en-US" sz="2500" i="1" dirty="0" smtClean="0"/>
              <a:t> ≈ </a:t>
            </a:r>
            <a:r>
              <a:rPr lang="en-US" sz="2500" dirty="0" smtClean="0"/>
              <a:t>|X| </a:t>
            </a:r>
            <a:r>
              <a:rPr lang="en-US" sz="2500" dirty="0"/>
              <a:t>(</a:t>
            </a:r>
            <a:r>
              <a:rPr lang="en-US" sz="2500" dirty="0" smtClean="0"/>
              <a:t>for any X with </a:t>
            </a:r>
            <a:r>
              <a:rPr lang="en-US" sz="2500" dirty="0" smtClean="0"/>
              <a:t>|X| &lt; n/</a:t>
            </a:r>
            <a:r>
              <a:rPr lang="en-US" sz="2500" dirty="0" smtClean="0"/>
              <a:t>2)</a:t>
            </a:r>
            <a:endParaRPr lang="en-US" sz="2500" dirty="0" smtClean="0"/>
          </a:p>
          <a:p>
            <a:r>
              <a:rPr lang="en-US" sz="2200" dirty="0" smtClean="0"/>
              <a:t>|X| := ♯</a:t>
            </a:r>
            <a:r>
              <a:rPr lang="en-US" sz="2200" dirty="0" err="1" smtClean="0"/>
              <a:t>qubits</a:t>
            </a:r>
            <a:r>
              <a:rPr lang="en-US" sz="2200" dirty="0" smtClean="0"/>
              <a:t> in X </a:t>
            </a:r>
            <a:endParaRPr lang="en-US" sz="2200" dirty="0"/>
          </a:p>
        </p:txBody>
      </p:sp>
      <p:sp>
        <p:nvSpPr>
          <p:cNvPr id="8" name="Oval 7"/>
          <p:cNvSpPr/>
          <p:nvPr/>
        </p:nvSpPr>
        <p:spPr>
          <a:xfrm>
            <a:off x="380999" y="4896555"/>
            <a:ext cx="3344333" cy="17074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13667" y="5644445"/>
            <a:ext cx="211665" cy="207623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13667" y="5062168"/>
            <a:ext cx="818446" cy="165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32113" y="4536335"/>
            <a:ext cx="2017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Almost maximal entanglement</a:t>
            </a:r>
            <a:endParaRPr lang="en-US" sz="22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725333" y="5785933"/>
            <a:ext cx="677334" cy="6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59114" y="5603021"/>
            <a:ext cx="2342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Exceptional Set</a:t>
            </a:r>
            <a:endParaRPr lang="en-US" sz="2200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5" y="5420109"/>
            <a:ext cx="969433" cy="3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7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237068" y="1506887"/>
            <a:ext cx="3640666" cy="2726268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1151469" y="2002187"/>
            <a:ext cx="1693334" cy="1481667"/>
          </a:xfrm>
          <a:custGeom>
            <a:avLst/>
            <a:gdLst>
              <a:gd name="connsiteX0" fmla="*/ 0 w 2624667"/>
              <a:gd name="connsiteY0" fmla="*/ 1199445 h 2215445"/>
              <a:gd name="connsiteX1" fmla="*/ 0 w 2624667"/>
              <a:gd name="connsiteY1" fmla="*/ 1199445 h 2215445"/>
              <a:gd name="connsiteX2" fmla="*/ 14112 w 2624667"/>
              <a:gd name="connsiteY2" fmla="*/ 987778 h 2215445"/>
              <a:gd name="connsiteX3" fmla="*/ 56445 w 2624667"/>
              <a:gd name="connsiteY3" fmla="*/ 860778 h 2215445"/>
              <a:gd name="connsiteX4" fmla="*/ 84667 w 2624667"/>
              <a:gd name="connsiteY4" fmla="*/ 776111 h 2215445"/>
              <a:gd name="connsiteX5" fmla="*/ 112889 w 2624667"/>
              <a:gd name="connsiteY5" fmla="*/ 719667 h 2215445"/>
              <a:gd name="connsiteX6" fmla="*/ 127000 w 2624667"/>
              <a:gd name="connsiteY6" fmla="*/ 677334 h 2215445"/>
              <a:gd name="connsiteX7" fmla="*/ 155223 w 2624667"/>
              <a:gd name="connsiteY7" fmla="*/ 649111 h 2215445"/>
              <a:gd name="connsiteX8" fmla="*/ 211667 w 2624667"/>
              <a:gd name="connsiteY8" fmla="*/ 564445 h 2215445"/>
              <a:gd name="connsiteX9" fmla="*/ 239889 w 2624667"/>
              <a:gd name="connsiteY9" fmla="*/ 536222 h 2215445"/>
              <a:gd name="connsiteX10" fmla="*/ 324556 w 2624667"/>
              <a:gd name="connsiteY10" fmla="*/ 437445 h 2215445"/>
              <a:gd name="connsiteX11" fmla="*/ 381000 w 2624667"/>
              <a:gd name="connsiteY11" fmla="*/ 409222 h 2215445"/>
              <a:gd name="connsiteX12" fmla="*/ 465667 w 2624667"/>
              <a:gd name="connsiteY12" fmla="*/ 338667 h 2215445"/>
              <a:gd name="connsiteX13" fmla="*/ 550334 w 2624667"/>
              <a:gd name="connsiteY13" fmla="*/ 282222 h 2215445"/>
              <a:gd name="connsiteX14" fmla="*/ 635000 w 2624667"/>
              <a:gd name="connsiteY14" fmla="*/ 254000 h 2215445"/>
              <a:gd name="connsiteX15" fmla="*/ 677334 w 2624667"/>
              <a:gd name="connsiteY15" fmla="*/ 239889 h 2215445"/>
              <a:gd name="connsiteX16" fmla="*/ 776112 w 2624667"/>
              <a:gd name="connsiteY16" fmla="*/ 197556 h 2215445"/>
              <a:gd name="connsiteX17" fmla="*/ 889000 w 2624667"/>
              <a:gd name="connsiteY17" fmla="*/ 141111 h 2215445"/>
              <a:gd name="connsiteX18" fmla="*/ 1086556 w 2624667"/>
              <a:gd name="connsiteY18" fmla="*/ 112889 h 2215445"/>
              <a:gd name="connsiteX19" fmla="*/ 1128889 w 2624667"/>
              <a:gd name="connsiteY19" fmla="*/ 98778 h 2215445"/>
              <a:gd name="connsiteX20" fmla="*/ 1157112 w 2624667"/>
              <a:gd name="connsiteY20" fmla="*/ 70556 h 2215445"/>
              <a:gd name="connsiteX21" fmla="*/ 1213556 w 2624667"/>
              <a:gd name="connsiteY21" fmla="*/ 56445 h 2215445"/>
              <a:gd name="connsiteX22" fmla="*/ 1255889 w 2624667"/>
              <a:gd name="connsiteY22" fmla="*/ 28222 h 2215445"/>
              <a:gd name="connsiteX23" fmla="*/ 1425223 w 2624667"/>
              <a:gd name="connsiteY23" fmla="*/ 0 h 2215445"/>
              <a:gd name="connsiteX24" fmla="*/ 1806223 w 2624667"/>
              <a:gd name="connsiteY24" fmla="*/ 14111 h 2215445"/>
              <a:gd name="connsiteX25" fmla="*/ 1947334 w 2624667"/>
              <a:gd name="connsiteY25" fmla="*/ 84667 h 2215445"/>
              <a:gd name="connsiteX26" fmla="*/ 2046112 w 2624667"/>
              <a:gd name="connsiteY26" fmla="*/ 155222 h 2215445"/>
              <a:gd name="connsiteX27" fmla="*/ 2074334 w 2624667"/>
              <a:gd name="connsiteY27" fmla="*/ 197556 h 2215445"/>
              <a:gd name="connsiteX28" fmla="*/ 2159000 w 2624667"/>
              <a:gd name="connsiteY28" fmla="*/ 254000 h 2215445"/>
              <a:gd name="connsiteX29" fmla="*/ 2201334 w 2624667"/>
              <a:gd name="connsiteY29" fmla="*/ 282222 h 2215445"/>
              <a:gd name="connsiteX30" fmla="*/ 2271889 w 2624667"/>
              <a:gd name="connsiteY30" fmla="*/ 352778 h 2215445"/>
              <a:gd name="connsiteX31" fmla="*/ 2300112 w 2624667"/>
              <a:gd name="connsiteY31" fmla="*/ 381000 h 2215445"/>
              <a:gd name="connsiteX32" fmla="*/ 2370667 w 2624667"/>
              <a:gd name="connsiteY32" fmla="*/ 465667 h 2215445"/>
              <a:gd name="connsiteX33" fmla="*/ 2427112 w 2624667"/>
              <a:gd name="connsiteY33" fmla="*/ 578556 h 2215445"/>
              <a:gd name="connsiteX34" fmla="*/ 2469445 w 2624667"/>
              <a:gd name="connsiteY34" fmla="*/ 691445 h 2215445"/>
              <a:gd name="connsiteX35" fmla="*/ 2497667 w 2624667"/>
              <a:gd name="connsiteY35" fmla="*/ 790222 h 2215445"/>
              <a:gd name="connsiteX36" fmla="*/ 2525889 w 2624667"/>
              <a:gd name="connsiteY36" fmla="*/ 818445 h 2215445"/>
              <a:gd name="connsiteX37" fmla="*/ 2540000 w 2624667"/>
              <a:gd name="connsiteY37" fmla="*/ 860778 h 2215445"/>
              <a:gd name="connsiteX38" fmla="*/ 2554112 w 2624667"/>
              <a:gd name="connsiteY38" fmla="*/ 917222 h 2215445"/>
              <a:gd name="connsiteX39" fmla="*/ 2610556 w 2624667"/>
              <a:gd name="connsiteY39" fmla="*/ 1044222 h 2215445"/>
              <a:gd name="connsiteX40" fmla="*/ 2624667 w 2624667"/>
              <a:gd name="connsiteY40" fmla="*/ 1086556 h 2215445"/>
              <a:gd name="connsiteX41" fmla="*/ 2554112 w 2624667"/>
              <a:gd name="connsiteY41" fmla="*/ 1157111 h 2215445"/>
              <a:gd name="connsiteX42" fmla="*/ 2497667 w 2624667"/>
              <a:gd name="connsiteY42" fmla="*/ 1227667 h 2215445"/>
              <a:gd name="connsiteX43" fmla="*/ 2483556 w 2624667"/>
              <a:gd name="connsiteY43" fmla="*/ 1270000 h 2215445"/>
              <a:gd name="connsiteX44" fmla="*/ 2441223 w 2624667"/>
              <a:gd name="connsiteY44" fmla="*/ 1298222 h 2215445"/>
              <a:gd name="connsiteX45" fmla="*/ 2370667 w 2624667"/>
              <a:gd name="connsiteY45" fmla="*/ 1368778 h 2215445"/>
              <a:gd name="connsiteX46" fmla="*/ 2286000 w 2624667"/>
              <a:gd name="connsiteY46" fmla="*/ 1425222 h 2215445"/>
              <a:gd name="connsiteX47" fmla="*/ 2257778 w 2624667"/>
              <a:gd name="connsiteY47" fmla="*/ 1453445 h 2215445"/>
              <a:gd name="connsiteX48" fmla="*/ 2173112 w 2624667"/>
              <a:gd name="connsiteY48" fmla="*/ 1509889 h 2215445"/>
              <a:gd name="connsiteX49" fmla="*/ 2102556 w 2624667"/>
              <a:gd name="connsiteY49" fmla="*/ 1552222 h 2215445"/>
              <a:gd name="connsiteX50" fmla="*/ 2074334 w 2624667"/>
              <a:gd name="connsiteY50" fmla="*/ 1580445 h 2215445"/>
              <a:gd name="connsiteX51" fmla="*/ 1919112 w 2624667"/>
              <a:gd name="connsiteY51" fmla="*/ 1651000 h 2215445"/>
              <a:gd name="connsiteX52" fmla="*/ 1890889 w 2624667"/>
              <a:gd name="connsiteY52" fmla="*/ 1679222 h 2215445"/>
              <a:gd name="connsiteX53" fmla="*/ 1693334 w 2624667"/>
              <a:gd name="connsiteY53" fmla="*/ 1763889 h 2215445"/>
              <a:gd name="connsiteX54" fmla="*/ 1608667 w 2624667"/>
              <a:gd name="connsiteY54" fmla="*/ 1820334 h 2215445"/>
              <a:gd name="connsiteX55" fmla="*/ 1552223 w 2624667"/>
              <a:gd name="connsiteY55" fmla="*/ 1862667 h 2215445"/>
              <a:gd name="connsiteX56" fmla="*/ 1467556 w 2624667"/>
              <a:gd name="connsiteY56" fmla="*/ 1919111 h 2215445"/>
              <a:gd name="connsiteX57" fmla="*/ 1397000 w 2624667"/>
              <a:gd name="connsiteY57" fmla="*/ 1989667 h 2215445"/>
              <a:gd name="connsiteX58" fmla="*/ 1340556 w 2624667"/>
              <a:gd name="connsiteY58" fmla="*/ 2003778 h 2215445"/>
              <a:gd name="connsiteX59" fmla="*/ 1255889 w 2624667"/>
              <a:gd name="connsiteY59" fmla="*/ 2032000 h 2215445"/>
              <a:gd name="connsiteX60" fmla="*/ 1213556 w 2624667"/>
              <a:gd name="connsiteY60" fmla="*/ 2060222 h 2215445"/>
              <a:gd name="connsiteX61" fmla="*/ 1016000 w 2624667"/>
              <a:gd name="connsiteY61" fmla="*/ 2102556 h 2215445"/>
              <a:gd name="connsiteX62" fmla="*/ 917223 w 2624667"/>
              <a:gd name="connsiteY62" fmla="*/ 2144889 h 2215445"/>
              <a:gd name="connsiteX63" fmla="*/ 818445 w 2624667"/>
              <a:gd name="connsiteY63" fmla="*/ 2215445 h 2215445"/>
              <a:gd name="connsiteX64" fmla="*/ 578556 w 2624667"/>
              <a:gd name="connsiteY64" fmla="*/ 2187222 h 2215445"/>
              <a:gd name="connsiteX65" fmla="*/ 536223 w 2624667"/>
              <a:gd name="connsiteY65" fmla="*/ 2173111 h 2215445"/>
              <a:gd name="connsiteX66" fmla="*/ 508000 w 2624667"/>
              <a:gd name="connsiteY66" fmla="*/ 2144889 h 2215445"/>
              <a:gd name="connsiteX67" fmla="*/ 381000 w 2624667"/>
              <a:gd name="connsiteY67" fmla="*/ 2074334 h 2215445"/>
              <a:gd name="connsiteX68" fmla="*/ 310445 w 2624667"/>
              <a:gd name="connsiteY68" fmla="*/ 1989667 h 2215445"/>
              <a:gd name="connsiteX69" fmla="*/ 282223 w 2624667"/>
              <a:gd name="connsiteY69" fmla="*/ 1947334 h 2215445"/>
              <a:gd name="connsiteX70" fmla="*/ 254000 w 2624667"/>
              <a:gd name="connsiteY70" fmla="*/ 1919111 h 2215445"/>
              <a:gd name="connsiteX71" fmla="*/ 239889 w 2624667"/>
              <a:gd name="connsiteY71" fmla="*/ 1876778 h 2215445"/>
              <a:gd name="connsiteX72" fmla="*/ 197556 w 2624667"/>
              <a:gd name="connsiteY72" fmla="*/ 1792111 h 2215445"/>
              <a:gd name="connsiteX73" fmla="*/ 183445 w 2624667"/>
              <a:gd name="connsiteY73" fmla="*/ 1721556 h 2215445"/>
              <a:gd name="connsiteX74" fmla="*/ 169334 w 2624667"/>
              <a:gd name="connsiteY74" fmla="*/ 1679222 h 2215445"/>
              <a:gd name="connsiteX75" fmla="*/ 141112 w 2624667"/>
              <a:gd name="connsiteY75" fmla="*/ 1538111 h 2215445"/>
              <a:gd name="connsiteX76" fmla="*/ 127000 w 2624667"/>
              <a:gd name="connsiteY76" fmla="*/ 1495778 h 2215445"/>
              <a:gd name="connsiteX77" fmla="*/ 98778 w 2624667"/>
              <a:gd name="connsiteY77" fmla="*/ 1397000 h 2215445"/>
              <a:gd name="connsiteX78" fmla="*/ 70556 w 2624667"/>
              <a:gd name="connsiteY78" fmla="*/ 1354667 h 2215445"/>
              <a:gd name="connsiteX79" fmla="*/ 42334 w 2624667"/>
              <a:gd name="connsiteY79" fmla="*/ 1270000 h 2215445"/>
              <a:gd name="connsiteX80" fmla="*/ 28223 w 2624667"/>
              <a:gd name="connsiteY80" fmla="*/ 1227667 h 2215445"/>
              <a:gd name="connsiteX81" fmla="*/ 14112 w 2624667"/>
              <a:gd name="connsiteY81" fmla="*/ 1185334 h 2215445"/>
              <a:gd name="connsiteX82" fmla="*/ 0 w 2624667"/>
              <a:gd name="connsiteY82" fmla="*/ 1199445 h 221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624667" h="2215445">
                <a:moveTo>
                  <a:pt x="0" y="1199445"/>
                </a:moveTo>
                <a:lnTo>
                  <a:pt x="0" y="1199445"/>
                </a:lnTo>
                <a:cubicBezTo>
                  <a:pt x="4704" y="1128889"/>
                  <a:pt x="6709" y="1058102"/>
                  <a:pt x="14112" y="987778"/>
                </a:cubicBezTo>
                <a:cubicBezTo>
                  <a:pt x="18867" y="942602"/>
                  <a:pt x="41264" y="902527"/>
                  <a:pt x="56445" y="860778"/>
                </a:cubicBezTo>
                <a:cubicBezTo>
                  <a:pt x="66611" y="832820"/>
                  <a:pt x="73619" y="803732"/>
                  <a:pt x="84667" y="776111"/>
                </a:cubicBezTo>
                <a:cubicBezTo>
                  <a:pt x="92479" y="756580"/>
                  <a:pt x="104603" y="739002"/>
                  <a:pt x="112889" y="719667"/>
                </a:cubicBezTo>
                <a:cubicBezTo>
                  <a:pt x="118748" y="705995"/>
                  <a:pt x="119347" y="690089"/>
                  <a:pt x="127000" y="677334"/>
                </a:cubicBezTo>
                <a:cubicBezTo>
                  <a:pt x="133845" y="665926"/>
                  <a:pt x="147240" y="659755"/>
                  <a:pt x="155223" y="649111"/>
                </a:cubicBezTo>
                <a:cubicBezTo>
                  <a:pt x="175574" y="621976"/>
                  <a:pt x="187683" y="588430"/>
                  <a:pt x="211667" y="564445"/>
                </a:cubicBezTo>
                <a:cubicBezTo>
                  <a:pt x="221074" y="555037"/>
                  <a:pt x="231372" y="546443"/>
                  <a:pt x="239889" y="536222"/>
                </a:cubicBezTo>
                <a:cubicBezTo>
                  <a:pt x="268226" y="502217"/>
                  <a:pt x="287629" y="463822"/>
                  <a:pt x="324556" y="437445"/>
                </a:cubicBezTo>
                <a:cubicBezTo>
                  <a:pt x="341673" y="425218"/>
                  <a:pt x="362185" y="418630"/>
                  <a:pt x="381000" y="409222"/>
                </a:cubicBezTo>
                <a:cubicBezTo>
                  <a:pt x="427307" y="339763"/>
                  <a:pt x="386096" y="386410"/>
                  <a:pt x="465667" y="338667"/>
                </a:cubicBezTo>
                <a:cubicBezTo>
                  <a:pt x="494752" y="321216"/>
                  <a:pt x="518156" y="292948"/>
                  <a:pt x="550334" y="282222"/>
                </a:cubicBezTo>
                <a:lnTo>
                  <a:pt x="635000" y="254000"/>
                </a:lnTo>
                <a:lnTo>
                  <a:pt x="677334" y="239889"/>
                </a:lnTo>
                <a:cubicBezTo>
                  <a:pt x="778304" y="172576"/>
                  <a:pt x="654612" y="248181"/>
                  <a:pt x="776112" y="197556"/>
                </a:cubicBezTo>
                <a:cubicBezTo>
                  <a:pt x="814947" y="181375"/>
                  <a:pt x="847501" y="148027"/>
                  <a:pt x="889000" y="141111"/>
                </a:cubicBezTo>
                <a:cubicBezTo>
                  <a:pt x="1011074" y="120766"/>
                  <a:pt x="945276" y="130549"/>
                  <a:pt x="1086556" y="112889"/>
                </a:cubicBezTo>
                <a:cubicBezTo>
                  <a:pt x="1100667" y="108185"/>
                  <a:pt x="1116134" y="106431"/>
                  <a:pt x="1128889" y="98778"/>
                </a:cubicBezTo>
                <a:cubicBezTo>
                  <a:pt x="1140297" y="91933"/>
                  <a:pt x="1145212" y="76506"/>
                  <a:pt x="1157112" y="70556"/>
                </a:cubicBezTo>
                <a:cubicBezTo>
                  <a:pt x="1174458" y="61883"/>
                  <a:pt x="1194741" y="61149"/>
                  <a:pt x="1213556" y="56445"/>
                </a:cubicBezTo>
                <a:cubicBezTo>
                  <a:pt x="1227667" y="47037"/>
                  <a:pt x="1240009" y="34177"/>
                  <a:pt x="1255889" y="28222"/>
                </a:cubicBezTo>
                <a:cubicBezTo>
                  <a:pt x="1281283" y="18699"/>
                  <a:pt x="1410557" y="2095"/>
                  <a:pt x="1425223" y="0"/>
                </a:cubicBezTo>
                <a:cubicBezTo>
                  <a:pt x="1552223" y="4704"/>
                  <a:pt x="1679400" y="5929"/>
                  <a:pt x="1806223" y="14111"/>
                </a:cubicBezTo>
                <a:cubicBezTo>
                  <a:pt x="1868050" y="18100"/>
                  <a:pt x="1894667" y="49556"/>
                  <a:pt x="1947334" y="84667"/>
                </a:cubicBezTo>
                <a:cubicBezTo>
                  <a:pt x="2009238" y="125936"/>
                  <a:pt x="1976097" y="102712"/>
                  <a:pt x="2046112" y="155222"/>
                </a:cubicBezTo>
                <a:cubicBezTo>
                  <a:pt x="2055519" y="169333"/>
                  <a:pt x="2061571" y="186388"/>
                  <a:pt x="2074334" y="197556"/>
                </a:cubicBezTo>
                <a:cubicBezTo>
                  <a:pt x="2099860" y="219892"/>
                  <a:pt x="2130778" y="235185"/>
                  <a:pt x="2159000" y="254000"/>
                </a:cubicBezTo>
                <a:cubicBezTo>
                  <a:pt x="2173111" y="263407"/>
                  <a:pt x="2189342" y="270230"/>
                  <a:pt x="2201334" y="282222"/>
                </a:cubicBezTo>
                <a:lnTo>
                  <a:pt x="2271889" y="352778"/>
                </a:lnTo>
                <a:cubicBezTo>
                  <a:pt x="2281297" y="362186"/>
                  <a:pt x="2292732" y="369930"/>
                  <a:pt x="2300112" y="381000"/>
                </a:cubicBezTo>
                <a:cubicBezTo>
                  <a:pt x="2339403" y="439938"/>
                  <a:pt x="2316342" y="411342"/>
                  <a:pt x="2370667" y="465667"/>
                </a:cubicBezTo>
                <a:cubicBezTo>
                  <a:pt x="2403096" y="562956"/>
                  <a:pt x="2377853" y="529299"/>
                  <a:pt x="2427112" y="578556"/>
                </a:cubicBezTo>
                <a:cubicBezTo>
                  <a:pt x="2442025" y="615840"/>
                  <a:pt x="2458383" y="652729"/>
                  <a:pt x="2469445" y="691445"/>
                </a:cubicBezTo>
                <a:cubicBezTo>
                  <a:pt x="2472800" y="703187"/>
                  <a:pt x="2488440" y="774843"/>
                  <a:pt x="2497667" y="790222"/>
                </a:cubicBezTo>
                <a:cubicBezTo>
                  <a:pt x="2504512" y="801630"/>
                  <a:pt x="2516482" y="809037"/>
                  <a:pt x="2525889" y="818445"/>
                </a:cubicBezTo>
                <a:cubicBezTo>
                  <a:pt x="2530593" y="832556"/>
                  <a:pt x="2535914" y="846476"/>
                  <a:pt x="2540000" y="860778"/>
                </a:cubicBezTo>
                <a:cubicBezTo>
                  <a:pt x="2545328" y="879426"/>
                  <a:pt x="2547979" y="898823"/>
                  <a:pt x="2554112" y="917222"/>
                </a:cubicBezTo>
                <a:cubicBezTo>
                  <a:pt x="2586939" y="1015701"/>
                  <a:pt x="2573669" y="958152"/>
                  <a:pt x="2610556" y="1044222"/>
                </a:cubicBezTo>
                <a:cubicBezTo>
                  <a:pt x="2616415" y="1057894"/>
                  <a:pt x="2619963" y="1072445"/>
                  <a:pt x="2624667" y="1086556"/>
                </a:cubicBezTo>
                <a:cubicBezTo>
                  <a:pt x="2552096" y="1134937"/>
                  <a:pt x="2607869" y="1089915"/>
                  <a:pt x="2554112" y="1157111"/>
                </a:cubicBezTo>
                <a:cubicBezTo>
                  <a:pt x="2519112" y="1200861"/>
                  <a:pt x="2526622" y="1169758"/>
                  <a:pt x="2497667" y="1227667"/>
                </a:cubicBezTo>
                <a:cubicBezTo>
                  <a:pt x="2491015" y="1240971"/>
                  <a:pt x="2492848" y="1258385"/>
                  <a:pt x="2483556" y="1270000"/>
                </a:cubicBezTo>
                <a:cubicBezTo>
                  <a:pt x="2472962" y="1283243"/>
                  <a:pt x="2453986" y="1287054"/>
                  <a:pt x="2441223" y="1298222"/>
                </a:cubicBezTo>
                <a:cubicBezTo>
                  <a:pt x="2416192" y="1320124"/>
                  <a:pt x="2398341" y="1350329"/>
                  <a:pt x="2370667" y="1368778"/>
                </a:cubicBezTo>
                <a:cubicBezTo>
                  <a:pt x="2342445" y="1387593"/>
                  <a:pt x="2309984" y="1401237"/>
                  <a:pt x="2286000" y="1425222"/>
                </a:cubicBezTo>
                <a:cubicBezTo>
                  <a:pt x="2276593" y="1434630"/>
                  <a:pt x="2268421" y="1445462"/>
                  <a:pt x="2257778" y="1453445"/>
                </a:cubicBezTo>
                <a:cubicBezTo>
                  <a:pt x="2230643" y="1473796"/>
                  <a:pt x="2197097" y="1485905"/>
                  <a:pt x="2173112" y="1509889"/>
                </a:cubicBezTo>
                <a:cubicBezTo>
                  <a:pt x="2134371" y="1548629"/>
                  <a:pt x="2157510" y="1533904"/>
                  <a:pt x="2102556" y="1552222"/>
                </a:cubicBezTo>
                <a:cubicBezTo>
                  <a:pt x="2093149" y="1561630"/>
                  <a:pt x="2085742" y="1573600"/>
                  <a:pt x="2074334" y="1580445"/>
                </a:cubicBezTo>
                <a:cubicBezTo>
                  <a:pt x="1995466" y="1627766"/>
                  <a:pt x="1984625" y="1629162"/>
                  <a:pt x="1919112" y="1651000"/>
                </a:cubicBezTo>
                <a:cubicBezTo>
                  <a:pt x="1909704" y="1660407"/>
                  <a:pt x="1902789" y="1673272"/>
                  <a:pt x="1890889" y="1679222"/>
                </a:cubicBezTo>
                <a:cubicBezTo>
                  <a:pt x="1823425" y="1712954"/>
                  <a:pt x="1752059" y="1705165"/>
                  <a:pt x="1693334" y="1763889"/>
                </a:cubicBezTo>
                <a:cubicBezTo>
                  <a:pt x="1640482" y="1816740"/>
                  <a:pt x="1669932" y="1799911"/>
                  <a:pt x="1608667" y="1820334"/>
                </a:cubicBezTo>
                <a:cubicBezTo>
                  <a:pt x="1589852" y="1834445"/>
                  <a:pt x="1571490" y="1849180"/>
                  <a:pt x="1552223" y="1862667"/>
                </a:cubicBezTo>
                <a:cubicBezTo>
                  <a:pt x="1524435" y="1882118"/>
                  <a:pt x="1491540" y="1895127"/>
                  <a:pt x="1467556" y="1919111"/>
                </a:cubicBezTo>
                <a:cubicBezTo>
                  <a:pt x="1444037" y="1942630"/>
                  <a:pt x="1429267" y="1981600"/>
                  <a:pt x="1397000" y="1989667"/>
                </a:cubicBezTo>
                <a:cubicBezTo>
                  <a:pt x="1378185" y="1994371"/>
                  <a:pt x="1359132" y="1998205"/>
                  <a:pt x="1340556" y="2003778"/>
                </a:cubicBezTo>
                <a:cubicBezTo>
                  <a:pt x="1312062" y="2012326"/>
                  <a:pt x="1255889" y="2032000"/>
                  <a:pt x="1255889" y="2032000"/>
                </a:cubicBezTo>
                <a:cubicBezTo>
                  <a:pt x="1241778" y="2041407"/>
                  <a:pt x="1229054" y="2053334"/>
                  <a:pt x="1213556" y="2060222"/>
                </a:cubicBezTo>
                <a:cubicBezTo>
                  <a:pt x="1134874" y="2095192"/>
                  <a:pt x="1104919" y="2091441"/>
                  <a:pt x="1016000" y="2102556"/>
                </a:cubicBezTo>
                <a:cubicBezTo>
                  <a:pt x="983303" y="2113455"/>
                  <a:pt x="945122" y="2123965"/>
                  <a:pt x="917223" y="2144889"/>
                </a:cubicBezTo>
                <a:cubicBezTo>
                  <a:pt x="810083" y="2225244"/>
                  <a:pt x="908480" y="2185433"/>
                  <a:pt x="818445" y="2215445"/>
                </a:cubicBezTo>
                <a:cubicBezTo>
                  <a:pt x="714532" y="2206786"/>
                  <a:pt x="666828" y="2209291"/>
                  <a:pt x="578556" y="2187222"/>
                </a:cubicBezTo>
                <a:cubicBezTo>
                  <a:pt x="564126" y="2183614"/>
                  <a:pt x="550334" y="2177815"/>
                  <a:pt x="536223" y="2173111"/>
                </a:cubicBezTo>
                <a:cubicBezTo>
                  <a:pt x="526815" y="2163704"/>
                  <a:pt x="519408" y="2151734"/>
                  <a:pt x="508000" y="2144889"/>
                </a:cubicBezTo>
                <a:cubicBezTo>
                  <a:pt x="419286" y="2091661"/>
                  <a:pt x="510432" y="2203770"/>
                  <a:pt x="381000" y="2074334"/>
                </a:cubicBezTo>
                <a:cubicBezTo>
                  <a:pt x="340893" y="2034225"/>
                  <a:pt x="352374" y="2048367"/>
                  <a:pt x="310445" y="1989667"/>
                </a:cubicBezTo>
                <a:cubicBezTo>
                  <a:pt x="300588" y="1975867"/>
                  <a:pt x="292817" y="1960577"/>
                  <a:pt x="282223" y="1947334"/>
                </a:cubicBezTo>
                <a:cubicBezTo>
                  <a:pt x="273912" y="1936945"/>
                  <a:pt x="263408" y="1928519"/>
                  <a:pt x="254000" y="1919111"/>
                </a:cubicBezTo>
                <a:cubicBezTo>
                  <a:pt x="249296" y="1905000"/>
                  <a:pt x="246541" y="1890082"/>
                  <a:pt x="239889" y="1876778"/>
                </a:cubicBezTo>
                <a:cubicBezTo>
                  <a:pt x="205399" y="1807798"/>
                  <a:pt x="215291" y="1863050"/>
                  <a:pt x="197556" y="1792111"/>
                </a:cubicBezTo>
                <a:cubicBezTo>
                  <a:pt x="191739" y="1768843"/>
                  <a:pt x="189262" y="1744824"/>
                  <a:pt x="183445" y="1721556"/>
                </a:cubicBezTo>
                <a:cubicBezTo>
                  <a:pt x="179837" y="1707125"/>
                  <a:pt x="172679" y="1693716"/>
                  <a:pt x="169334" y="1679222"/>
                </a:cubicBezTo>
                <a:cubicBezTo>
                  <a:pt x="158548" y="1632482"/>
                  <a:pt x="156282" y="1583618"/>
                  <a:pt x="141112" y="1538111"/>
                </a:cubicBezTo>
                <a:cubicBezTo>
                  <a:pt x="136408" y="1524000"/>
                  <a:pt x="131086" y="1510080"/>
                  <a:pt x="127000" y="1495778"/>
                </a:cubicBezTo>
                <a:cubicBezTo>
                  <a:pt x="120972" y="1474680"/>
                  <a:pt x="110055" y="1419555"/>
                  <a:pt x="98778" y="1397000"/>
                </a:cubicBezTo>
                <a:cubicBezTo>
                  <a:pt x="91194" y="1381831"/>
                  <a:pt x="77444" y="1370165"/>
                  <a:pt x="70556" y="1354667"/>
                </a:cubicBezTo>
                <a:cubicBezTo>
                  <a:pt x="58474" y="1327482"/>
                  <a:pt x="51741" y="1298222"/>
                  <a:pt x="42334" y="1270000"/>
                </a:cubicBezTo>
                <a:lnTo>
                  <a:pt x="28223" y="1227667"/>
                </a:lnTo>
                <a:cubicBezTo>
                  <a:pt x="23519" y="1213556"/>
                  <a:pt x="28986" y="1185334"/>
                  <a:pt x="14112" y="1185334"/>
                </a:cubicBezTo>
                <a:lnTo>
                  <a:pt x="0" y="1199445"/>
                </a:lnTo>
                <a:close/>
              </a:path>
            </a:pathLst>
          </a:custGeom>
          <a:solidFill>
            <a:srgbClr val="000090">
              <a:alpha val="37000"/>
            </a:srgbClr>
          </a:solidFill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4067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64067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64067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64067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64067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64067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364067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364067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64067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57579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57579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7579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7579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57579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57579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57579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57579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7579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948267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948267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948267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948267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948267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948267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948267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48267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948267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41779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1241779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1241779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1241779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241779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241779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1241779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1241779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1241779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1535291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1535291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535291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535291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1535291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1535291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1535291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535291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35291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1825979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825979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825979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1825979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1825979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825979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825979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825979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825979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2119491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2119491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119491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119491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2119491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2119491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2119491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2119491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2119491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413003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2413003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2413003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2413003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2413003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2413003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2413003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2413003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2413003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2703691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2703691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2703691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2703691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703691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2703691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2703691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2703691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2703691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2997203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2997203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2997203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2997203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2997203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2997203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2997203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2997203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2997203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3290715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3290715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3290715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290715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3290715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3290715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3290715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3290715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3290715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3581403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3581403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3581403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3581403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3581403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3581403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581403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3581403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3581403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5"/>
          <p:cNvSpPr txBox="1"/>
          <p:nvPr/>
        </p:nvSpPr>
        <p:spPr>
          <a:xfrm>
            <a:off x="1809049" y="2270026"/>
            <a:ext cx="1622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X</a:t>
            </a:r>
            <a:endParaRPr lang="en-US" sz="3000" b="1" dirty="0"/>
          </a:p>
        </p:txBody>
      </p:sp>
      <p:sp>
        <p:nvSpPr>
          <p:cNvPr id="237" name="TextBox 236"/>
          <p:cNvSpPr txBox="1"/>
          <p:nvPr/>
        </p:nvSpPr>
        <p:spPr>
          <a:xfrm>
            <a:off x="2997203" y="3483854"/>
            <a:ext cx="860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X</a:t>
            </a:r>
            <a:r>
              <a:rPr lang="en-US" sz="3000" b="1" baseline="30000" dirty="0" err="1" smtClean="0"/>
              <a:t>c</a:t>
            </a:r>
            <a:endParaRPr lang="en-US" sz="3000" b="1" dirty="0"/>
          </a:p>
        </p:txBody>
      </p:sp>
      <p:sp>
        <p:nvSpPr>
          <p:cNvPr id="238" name="Rectangle 237"/>
          <p:cNvSpPr/>
          <p:nvPr/>
        </p:nvSpPr>
        <p:spPr>
          <a:xfrm>
            <a:off x="3479803" y="1137555"/>
            <a:ext cx="581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Lucida Grande"/>
                <a:ea typeface="Lucida Grande"/>
                <a:cs typeface="Lucida Grande"/>
              </a:rPr>
              <a:t>ψ</a:t>
            </a:r>
            <a:endParaRPr lang="en-US" i="1" dirty="0"/>
          </a:p>
        </p:txBody>
      </p:sp>
      <p:sp>
        <p:nvSpPr>
          <p:cNvPr id="239" name="TextBox 238"/>
          <p:cNvSpPr txBox="1"/>
          <p:nvPr/>
        </p:nvSpPr>
        <p:spPr>
          <a:xfrm>
            <a:off x="4191000" y="1512532"/>
            <a:ext cx="45616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Lucida Grande"/>
                <a:ea typeface="Lucida Grande"/>
                <a:cs typeface="Lucida Grande"/>
              </a:rPr>
              <a:t>Def</a:t>
            </a:r>
            <a:r>
              <a:rPr lang="en-US" sz="2200" dirty="0" smtClean="0">
                <a:latin typeface="Lucida Grande"/>
                <a:ea typeface="Lucida Grande"/>
                <a:cs typeface="Lucida Grande"/>
              </a:rPr>
              <a:t>: </a:t>
            </a:r>
            <a:r>
              <a:rPr lang="en-US" sz="2200" i="1" dirty="0" err="1" smtClean="0">
                <a:latin typeface="Lucida Grande"/>
                <a:ea typeface="Lucida Grande"/>
                <a:cs typeface="Lucida Grande"/>
              </a:rPr>
              <a:t>ψ</a:t>
            </a:r>
            <a:r>
              <a:rPr lang="en-US" sz="2200" dirty="0" smtClean="0"/>
              <a:t> satisfies an area law if there is c &gt; 0 </a:t>
            </a:r>
            <a:r>
              <a:rPr lang="en-US" sz="2200" dirty="0" err="1" smtClean="0"/>
              <a:t>s.t.</a:t>
            </a:r>
            <a:r>
              <a:rPr lang="en-US" sz="2200" dirty="0" smtClean="0"/>
              <a:t> for every region X, </a:t>
            </a:r>
          </a:p>
          <a:p>
            <a:endParaRPr lang="en-US" sz="2200" dirty="0"/>
          </a:p>
          <a:p>
            <a:r>
              <a:rPr lang="en-US" sz="2200" dirty="0" smtClean="0"/>
              <a:t>                S(X) ≤ c Area(X)</a:t>
            </a:r>
            <a:endParaRPr lang="en-US" sz="2200" dirty="0"/>
          </a:p>
        </p:txBody>
      </p:sp>
      <p:cxnSp>
        <p:nvCxnSpPr>
          <p:cNvPr id="240" name="Straight Arrow Connector 239"/>
          <p:cNvCxnSpPr/>
          <p:nvPr/>
        </p:nvCxnSpPr>
        <p:spPr>
          <a:xfrm>
            <a:off x="1089379" y="1360131"/>
            <a:ext cx="445912" cy="8198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642057" y="1033079"/>
            <a:ext cx="101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A793E"/>
                </a:solidFill>
              </a:rPr>
              <a:t>Area(X)</a:t>
            </a:r>
            <a:endParaRPr lang="en-US" b="1" dirty="0">
              <a:solidFill>
                <a:srgbClr val="3A793E"/>
              </a:solidFill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4191000" y="1538291"/>
            <a:ext cx="4561691" cy="1509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TextBox 243"/>
          <p:cNvSpPr txBox="1"/>
          <p:nvPr/>
        </p:nvSpPr>
        <p:spPr>
          <a:xfrm>
            <a:off x="4191000" y="3174821"/>
            <a:ext cx="4205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Entanglement is Holographic</a:t>
            </a:r>
            <a:endParaRPr 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3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068" y="1506887"/>
            <a:ext cx="3640666" cy="2726268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51469" y="2002187"/>
            <a:ext cx="1693334" cy="1481667"/>
          </a:xfrm>
          <a:custGeom>
            <a:avLst/>
            <a:gdLst>
              <a:gd name="connsiteX0" fmla="*/ 0 w 2624667"/>
              <a:gd name="connsiteY0" fmla="*/ 1199445 h 2215445"/>
              <a:gd name="connsiteX1" fmla="*/ 0 w 2624667"/>
              <a:gd name="connsiteY1" fmla="*/ 1199445 h 2215445"/>
              <a:gd name="connsiteX2" fmla="*/ 14112 w 2624667"/>
              <a:gd name="connsiteY2" fmla="*/ 987778 h 2215445"/>
              <a:gd name="connsiteX3" fmla="*/ 56445 w 2624667"/>
              <a:gd name="connsiteY3" fmla="*/ 860778 h 2215445"/>
              <a:gd name="connsiteX4" fmla="*/ 84667 w 2624667"/>
              <a:gd name="connsiteY4" fmla="*/ 776111 h 2215445"/>
              <a:gd name="connsiteX5" fmla="*/ 112889 w 2624667"/>
              <a:gd name="connsiteY5" fmla="*/ 719667 h 2215445"/>
              <a:gd name="connsiteX6" fmla="*/ 127000 w 2624667"/>
              <a:gd name="connsiteY6" fmla="*/ 677334 h 2215445"/>
              <a:gd name="connsiteX7" fmla="*/ 155223 w 2624667"/>
              <a:gd name="connsiteY7" fmla="*/ 649111 h 2215445"/>
              <a:gd name="connsiteX8" fmla="*/ 211667 w 2624667"/>
              <a:gd name="connsiteY8" fmla="*/ 564445 h 2215445"/>
              <a:gd name="connsiteX9" fmla="*/ 239889 w 2624667"/>
              <a:gd name="connsiteY9" fmla="*/ 536222 h 2215445"/>
              <a:gd name="connsiteX10" fmla="*/ 324556 w 2624667"/>
              <a:gd name="connsiteY10" fmla="*/ 437445 h 2215445"/>
              <a:gd name="connsiteX11" fmla="*/ 381000 w 2624667"/>
              <a:gd name="connsiteY11" fmla="*/ 409222 h 2215445"/>
              <a:gd name="connsiteX12" fmla="*/ 465667 w 2624667"/>
              <a:gd name="connsiteY12" fmla="*/ 338667 h 2215445"/>
              <a:gd name="connsiteX13" fmla="*/ 550334 w 2624667"/>
              <a:gd name="connsiteY13" fmla="*/ 282222 h 2215445"/>
              <a:gd name="connsiteX14" fmla="*/ 635000 w 2624667"/>
              <a:gd name="connsiteY14" fmla="*/ 254000 h 2215445"/>
              <a:gd name="connsiteX15" fmla="*/ 677334 w 2624667"/>
              <a:gd name="connsiteY15" fmla="*/ 239889 h 2215445"/>
              <a:gd name="connsiteX16" fmla="*/ 776112 w 2624667"/>
              <a:gd name="connsiteY16" fmla="*/ 197556 h 2215445"/>
              <a:gd name="connsiteX17" fmla="*/ 889000 w 2624667"/>
              <a:gd name="connsiteY17" fmla="*/ 141111 h 2215445"/>
              <a:gd name="connsiteX18" fmla="*/ 1086556 w 2624667"/>
              <a:gd name="connsiteY18" fmla="*/ 112889 h 2215445"/>
              <a:gd name="connsiteX19" fmla="*/ 1128889 w 2624667"/>
              <a:gd name="connsiteY19" fmla="*/ 98778 h 2215445"/>
              <a:gd name="connsiteX20" fmla="*/ 1157112 w 2624667"/>
              <a:gd name="connsiteY20" fmla="*/ 70556 h 2215445"/>
              <a:gd name="connsiteX21" fmla="*/ 1213556 w 2624667"/>
              <a:gd name="connsiteY21" fmla="*/ 56445 h 2215445"/>
              <a:gd name="connsiteX22" fmla="*/ 1255889 w 2624667"/>
              <a:gd name="connsiteY22" fmla="*/ 28222 h 2215445"/>
              <a:gd name="connsiteX23" fmla="*/ 1425223 w 2624667"/>
              <a:gd name="connsiteY23" fmla="*/ 0 h 2215445"/>
              <a:gd name="connsiteX24" fmla="*/ 1806223 w 2624667"/>
              <a:gd name="connsiteY24" fmla="*/ 14111 h 2215445"/>
              <a:gd name="connsiteX25" fmla="*/ 1947334 w 2624667"/>
              <a:gd name="connsiteY25" fmla="*/ 84667 h 2215445"/>
              <a:gd name="connsiteX26" fmla="*/ 2046112 w 2624667"/>
              <a:gd name="connsiteY26" fmla="*/ 155222 h 2215445"/>
              <a:gd name="connsiteX27" fmla="*/ 2074334 w 2624667"/>
              <a:gd name="connsiteY27" fmla="*/ 197556 h 2215445"/>
              <a:gd name="connsiteX28" fmla="*/ 2159000 w 2624667"/>
              <a:gd name="connsiteY28" fmla="*/ 254000 h 2215445"/>
              <a:gd name="connsiteX29" fmla="*/ 2201334 w 2624667"/>
              <a:gd name="connsiteY29" fmla="*/ 282222 h 2215445"/>
              <a:gd name="connsiteX30" fmla="*/ 2271889 w 2624667"/>
              <a:gd name="connsiteY30" fmla="*/ 352778 h 2215445"/>
              <a:gd name="connsiteX31" fmla="*/ 2300112 w 2624667"/>
              <a:gd name="connsiteY31" fmla="*/ 381000 h 2215445"/>
              <a:gd name="connsiteX32" fmla="*/ 2370667 w 2624667"/>
              <a:gd name="connsiteY32" fmla="*/ 465667 h 2215445"/>
              <a:gd name="connsiteX33" fmla="*/ 2427112 w 2624667"/>
              <a:gd name="connsiteY33" fmla="*/ 578556 h 2215445"/>
              <a:gd name="connsiteX34" fmla="*/ 2469445 w 2624667"/>
              <a:gd name="connsiteY34" fmla="*/ 691445 h 2215445"/>
              <a:gd name="connsiteX35" fmla="*/ 2497667 w 2624667"/>
              <a:gd name="connsiteY35" fmla="*/ 790222 h 2215445"/>
              <a:gd name="connsiteX36" fmla="*/ 2525889 w 2624667"/>
              <a:gd name="connsiteY36" fmla="*/ 818445 h 2215445"/>
              <a:gd name="connsiteX37" fmla="*/ 2540000 w 2624667"/>
              <a:gd name="connsiteY37" fmla="*/ 860778 h 2215445"/>
              <a:gd name="connsiteX38" fmla="*/ 2554112 w 2624667"/>
              <a:gd name="connsiteY38" fmla="*/ 917222 h 2215445"/>
              <a:gd name="connsiteX39" fmla="*/ 2610556 w 2624667"/>
              <a:gd name="connsiteY39" fmla="*/ 1044222 h 2215445"/>
              <a:gd name="connsiteX40" fmla="*/ 2624667 w 2624667"/>
              <a:gd name="connsiteY40" fmla="*/ 1086556 h 2215445"/>
              <a:gd name="connsiteX41" fmla="*/ 2554112 w 2624667"/>
              <a:gd name="connsiteY41" fmla="*/ 1157111 h 2215445"/>
              <a:gd name="connsiteX42" fmla="*/ 2497667 w 2624667"/>
              <a:gd name="connsiteY42" fmla="*/ 1227667 h 2215445"/>
              <a:gd name="connsiteX43" fmla="*/ 2483556 w 2624667"/>
              <a:gd name="connsiteY43" fmla="*/ 1270000 h 2215445"/>
              <a:gd name="connsiteX44" fmla="*/ 2441223 w 2624667"/>
              <a:gd name="connsiteY44" fmla="*/ 1298222 h 2215445"/>
              <a:gd name="connsiteX45" fmla="*/ 2370667 w 2624667"/>
              <a:gd name="connsiteY45" fmla="*/ 1368778 h 2215445"/>
              <a:gd name="connsiteX46" fmla="*/ 2286000 w 2624667"/>
              <a:gd name="connsiteY46" fmla="*/ 1425222 h 2215445"/>
              <a:gd name="connsiteX47" fmla="*/ 2257778 w 2624667"/>
              <a:gd name="connsiteY47" fmla="*/ 1453445 h 2215445"/>
              <a:gd name="connsiteX48" fmla="*/ 2173112 w 2624667"/>
              <a:gd name="connsiteY48" fmla="*/ 1509889 h 2215445"/>
              <a:gd name="connsiteX49" fmla="*/ 2102556 w 2624667"/>
              <a:gd name="connsiteY49" fmla="*/ 1552222 h 2215445"/>
              <a:gd name="connsiteX50" fmla="*/ 2074334 w 2624667"/>
              <a:gd name="connsiteY50" fmla="*/ 1580445 h 2215445"/>
              <a:gd name="connsiteX51" fmla="*/ 1919112 w 2624667"/>
              <a:gd name="connsiteY51" fmla="*/ 1651000 h 2215445"/>
              <a:gd name="connsiteX52" fmla="*/ 1890889 w 2624667"/>
              <a:gd name="connsiteY52" fmla="*/ 1679222 h 2215445"/>
              <a:gd name="connsiteX53" fmla="*/ 1693334 w 2624667"/>
              <a:gd name="connsiteY53" fmla="*/ 1763889 h 2215445"/>
              <a:gd name="connsiteX54" fmla="*/ 1608667 w 2624667"/>
              <a:gd name="connsiteY54" fmla="*/ 1820334 h 2215445"/>
              <a:gd name="connsiteX55" fmla="*/ 1552223 w 2624667"/>
              <a:gd name="connsiteY55" fmla="*/ 1862667 h 2215445"/>
              <a:gd name="connsiteX56" fmla="*/ 1467556 w 2624667"/>
              <a:gd name="connsiteY56" fmla="*/ 1919111 h 2215445"/>
              <a:gd name="connsiteX57" fmla="*/ 1397000 w 2624667"/>
              <a:gd name="connsiteY57" fmla="*/ 1989667 h 2215445"/>
              <a:gd name="connsiteX58" fmla="*/ 1340556 w 2624667"/>
              <a:gd name="connsiteY58" fmla="*/ 2003778 h 2215445"/>
              <a:gd name="connsiteX59" fmla="*/ 1255889 w 2624667"/>
              <a:gd name="connsiteY59" fmla="*/ 2032000 h 2215445"/>
              <a:gd name="connsiteX60" fmla="*/ 1213556 w 2624667"/>
              <a:gd name="connsiteY60" fmla="*/ 2060222 h 2215445"/>
              <a:gd name="connsiteX61" fmla="*/ 1016000 w 2624667"/>
              <a:gd name="connsiteY61" fmla="*/ 2102556 h 2215445"/>
              <a:gd name="connsiteX62" fmla="*/ 917223 w 2624667"/>
              <a:gd name="connsiteY62" fmla="*/ 2144889 h 2215445"/>
              <a:gd name="connsiteX63" fmla="*/ 818445 w 2624667"/>
              <a:gd name="connsiteY63" fmla="*/ 2215445 h 2215445"/>
              <a:gd name="connsiteX64" fmla="*/ 578556 w 2624667"/>
              <a:gd name="connsiteY64" fmla="*/ 2187222 h 2215445"/>
              <a:gd name="connsiteX65" fmla="*/ 536223 w 2624667"/>
              <a:gd name="connsiteY65" fmla="*/ 2173111 h 2215445"/>
              <a:gd name="connsiteX66" fmla="*/ 508000 w 2624667"/>
              <a:gd name="connsiteY66" fmla="*/ 2144889 h 2215445"/>
              <a:gd name="connsiteX67" fmla="*/ 381000 w 2624667"/>
              <a:gd name="connsiteY67" fmla="*/ 2074334 h 2215445"/>
              <a:gd name="connsiteX68" fmla="*/ 310445 w 2624667"/>
              <a:gd name="connsiteY68" fmla="*/ 1989667 h 2215445"/>
              <a:gd name="connsiteX69" fmla="*/ 282223 w 2624667"/>
              <a:gd name="connsiteY69" fmla="*/ 1947334 h 2215445"/>
              <a:gd name="connsiteX70" fmla="*/ 254000 w 2624667"/>
              <a:gd name="connsiteY70" fmla="*/ 1919111 h 2215445"/>
              <a:gd name="connsiteX71" fmla="*/ 239889 w 2624667"/>
              <a:gd name="connsiteY71" fmla="*/ 1876778 h 2215445"/>
              <a:gd name="connsiteX72" fmla="*/ 197556 w 2624667"/>
              <a:gd name="connsiteY72" fmla="*/ 1792111 h 2215445"/>
              <a:gd name="connsiteX73" fmla="*/ 183445 w 2624667"/>
              <a:gd name="connsiteY73" fmla="*/ 1721556 h 2215445"/>
              <a:gd name="connsiteX74" fmla="*/ 169334 w 2624667"/>
              <a:gd name="connsiteY74" fmla="*/ 1679222 h 2215445"/>
              <a:gd name="connsiteX75" fmla="*/ 141112 w 2624667"/>
              <a:gd name="connsiteY75" fmla="*/ 1538111 h 2215445"/>
              <a:gd name="connsiteX76" fmla="*/ 127000 w 2624667"/>
              <a:gd name="connsiteY76" fmla="*/ 1495778 h 2215445"/>
              <a:gd name="connsiteX77" fmla="*/ 98778 w 2624667"/>
              <a:gd name="connsiteY77" fmla="*/ 1397000 h 2215445"/>
              <a:gd name="connsiteX78" fmla="*/ 70556 w 2624667"/>
              <a:gd name="connsiteY78" fmla="*/ 1354667 h 2215445"/>
              <a:gd name="connsiteX79" fmla="*/ 42334 w 2624667"/>
              <a:gd name="connsiteY79" fmla="*/ 1270000 h 2215445"/>
              <a:gd name="connsiteX80" fmla="*/ 28223 w 2624667"/>
              <a:gd name="connsiteY80" fmla="*/ 1227667 h 2215445"/>
              <a:gd name="connsiteX81" fmla="*/ 14112 w 2624667"/>
              <a:gd name="connsiteY81" fmla="*/ 1185334 h 2215445"/>
              <a:gd name="connsiteX82" fmla="*/ 0 w 2624667"/>
              <a:gd name="connsiteY82" fmla="*/ 1199445 h 221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624667" h="2215445">
                <a:moveTo>
                  <a:pt x="0" y="1199445"/>
                </a:moveTo>
                <a:lnTo>
                  <a:pt x="0" y="1199445"/>
                </a:lnTo>
                <a:cubicBezTo>
                  <a:pt x="4704" y="1128889"/>
                  <a:pt x="6709" y="1058102"/>
                  <a:pt x="14112" y="987778"/>
                </a:cubicBezTo>
                <a:cubicBezTo>
                  <a:pt x="18867" y="942602"/>
                  <a:pt x="41264" y="902527"/>
                  <a:pt x="56445" y="860778"/>
                </a:cubicBezTo>
                <a:cubicBezTo>
                  <a:pt x="66611" y="832820"/>
                  <a:pt x="73619" y="803732"/>
                  <a:pt x="84667" y="776111"/>
                </a:cubicBezTo>
                <a:cubicBezTo>
                  <a:pt x="92479" y="756580"/>
                  <a:pt x="104603" y="739002"/>
                  <a:pt x="112889" y="719667"/>
                </a:cubicBezTo>
                <a:cubicBezTo>
                  <a:pt x="118748" y="705995"/>
                  <a:pt x="119347" y="690089"/>
                  <a:pt x="127000" y="677334"/>
                </a:cubicBezTo>
                <a:cubicBezTo>
                  <a:pt x="133845" y="665926"/>
                  <a:pt x="147240" y="659755"/>
                  <a:pt x="155223" y="649111"/>
                </a:cubicBezTo>
                <a:cubicBezTo>
                  <a:pt x="175574" y="621976"/>
                  <a:pt x="187683" y="588430"/>
                  <a:pt x="211667" y="564445"/>
                </a:cubicBezTo>
                <a:cubicBezTo>
                  <a:pt x="221074" y="555037"/>
                  <a:pt x="231372" y="546443"/>
                  <a:pt x="239889" y="536222"/>
                </a:cubicBezTo>
                <a:cubicBezTo>
                  <a:pt x="268226" y="502217"/>
                  <a:pt x="287629" y="463822"/>
                  <a:pt x="324556" y="437445"/>
                </a:cubicBezTo>
                <a:cubicBezTo>
                  <a:pt x="341673" y="425218"/>
                  <a:pt x="362185" y="418630"/>
                  <a:pt x="381000" y="409222"/>
                </a:cubicBezTo>
                <a:cubicBezTo>
                  <a:pt x="427307" y="339763"/>
                  <a:pt x="386096" y="386410"/>
                  <a:pt x="465667" y="338667"/>
                </a:cubicBezTo>
                <a:cubicBezTo>
                  <a:pt x="494752" y="321216"/>
                  <a:pt x="518156" y="292948"/>
                  <a:pt x="550334" y="282222"/>
                </a:cubicBezTo>
                <a:lnTo>
                  <a:pt x="635000" y="254000"/>
                </a:lnTo>
                <a:lnTo>
                  <a:pt x="677334" y="239889"/>
                </a:lnTo>
                <a:cubicBezTo>
                  <a:pt x="778304" y="172576"/>
                  <a:pt x="654612" y="248181"/>
                  <a:pt x="776112" y="197556"/>
                </a:cubicBezTo>
                <a:cubicBezTo>
                  <a:pt x="814947" y="181375"/>
                  <a:pt x="847501" y="148027"/>
                  <a:pt x="889000" y="141111"/>
                </a:cubicBezTo>
                <a:cubicBezTo>
                  <a:pt x="1011074" y="120766"/>
                  <a:pt x="945276" y="130549"/>
                  <a:pt x="1086556" y="112889"/>
                </a:cubicBezTo>
                <a:cubicBezTo>
                  <a:pt x="1100667" y="108185"/>
                  <a:pt x="1116134" y="106431"/>
                  <a:pt x="1128889" y="98778"/>
                </a:cubicBezTo>
                <a:cubicBezTo>
                  <a:pt x="1140297" y="91933"/>
                  <a:pt x="1145212" y="76506"/>
                  <a:pt x="1157112" y="70556"/>
                </a:cubicBezTo>
                <a:cubicBezTo>
                  <a:pt x="1174458" y="61883"/>
                  <a:pt x="1194741" y="61149"/>
                  <a:pt x="1213556" y="56445"/>
                </a:cubicBezTo>
                <a:cubicBezTo>
                  <a:pt x="1227667" y="47037"/>
                  <a:pt x="1240009" y="34177"/>
                  <a:pt x="1255889" y="28222"/>
                </a:cubicBezTo>
                <a:cubicBezTo>
                  <a:pt x="1281283" y="18699"/>
                  <a:pt x="1410557" y="2095"/>
                  <a:pt x="1425223" y="0"/>
                </a:cubicBezTo>
                <a:cubicBezTo>
                  <a:pt x="1552223" y="4704"/>
                  <a:pt x="1679400" y="5929"/>
                  <a:pt x="1806223" y="14111"/>
                </a:cubicBezTo>
                <a:cubicBezTo>
                  <a:pt x="1868050" y="18100"/>
                  <a:pt x="1894667" y="49556"/>
                  <a:pt x="1947334" y="84667"/>
                </a:cubicBezTo>
                <a:cubicBezTo>
                  <a:pt x="2009238" y="125936"/>
                  <a:pt x="1976097" y="102712"/>
                  <a:pt x="2046112" y="155222"/>
                </a:cubicBezTo>
                <a:cubicBezTo>
                  <a:pt x="2055519" y="169333"/>
                  <a:pt x="2061571" y="186388"/>
                  <a:pt x="2074334" y="197556"/>
                </a:cubicBezTo>
                <a:cubicBezTo>
                  <a:pt x="2099860" y="219892"/>
                  <a:pt x="2130778" y="235185"/>
                  <a:pt x="2159000" y="254000"/>
                </a:cubicBezTo>
                <a:cubicBezTo>
                  <a:pt x="2173111" y="263407"/>
                  <a:pt x="2189342" y="270230"/>
                  <a:pt x="2201334" y="282222"/>
                </a:cubicBezTo>
                <a:lnTo>
                  <a:pt x="2271889" y="352778"/>
                </a:lnTo>
                <a:cubicBezTo>
                  <a:pt x="2281297" y="362186"/>
                  <a:pt x="2292732" y="369930"/>
                  <a:pt x="2300112" y="381000"/>
                </a:cubicBezTo>
                <a:cubicBezTo>
                  <a:pt x="2339403" y="439938"/>
                  <a:pt x="2316342" y="411342"/>
                  <a:pt x="2370667" y="465667"/>
                </a:cubicBezTo>
                <a:cubicBezTo>
                  <a:pt x="2403096" y="562956"/>
                  <a:pt x="2377853" y="529299"/>
                  <a:pt x="2427112" y="578556"/>
                </a:cubicBezTo>
                <a:cubicBezTo>
                  <a:pt x="2442025" y="615840"/>
                  <a:pt x="2458383" y="652729"/>
                  <a:pt x="2469445" y="691445"/>
                </a:cubicBezTo>
                <a:cubicBezTo>
                  <a:pt x="2472800" y="703187"/>
                  <a:pt x="2488440" y="774843"/>
                  <a:pt x="2497667" y="790222"/>
                </a:cubicBezTo>
                <a:cubicBezTo>
                  <a:pt x="2504512" y="801630"/>
                  <a:pt x="2516482" y="809037"/>
                  <a:pt x="2525889" y="818445"/>
                </a:cubicBezTo>
                <a:cubicBezTo>
                  <a:pt x="2530593" y="832556"/>
                  <a:pt x="2535914" y="846476"/>
                  <a:pt x="2540000" y="860778"/>
                </a:cubicBezTo>
                <a:cubicBezTo>
                  <a:pt x="2545328" y="879426"/>
                  <a:pt x="2547979" y="898823"/>
                  <a:pt x="2554112" y="917222"/>
                </a:cubicBezTo>
                <a:cubicBezTo>
                  <a:pt x="2586939" y="1015701"/>
                  <a:pt x="2573669" y="958152"/>
                  <a:pt x="2610556" y="1044222"/>
                </a:cubicBezTo>
                <a:cubicBezTo>
                  <a:pt x="2616415" y="1057894"/>
                  <a:pt x="2619963" y="1072445"/>
                  <a:pt x="2624667" y="1086556"/>
                </a:cubicBezTo>
                <a:cubicBezTo>
                  <a:pt x="2552096" y="1134937"/>
                  <a:pt x="2607869" y="1089915"/>
                  <a:pt x="2554112" y="1157111"/>
                </a:cubicBezTo>
                <a:cubicBezTo>
                  <a:pt x="2519112" y="1200861"/>
                  <a:pt x="2526622" y="1169758"/>
                  <a:pt x="2497667" y="1227667"/>
                </a:cubicBezTo>
                <a:cubicBezTo>
                  <a:pt x="2491015" y="1240971"/>
                  <a:pt x="2492848" y="1258385"/>
                  <a:pt x="2483556" y="1270000"/>
                </a:cubicBezTo>
                <a:cubicBezTo>
                  <a:pt x="2472962" y="1283243"/>
                  <a:pt x="2453986" y="1287054"/>
                  <a:pt x="2441223" y="1298222"/>
                </a:cubicBezTo>
                <a:cubicBezTo>
                  <a:pt x="2416192" y="1320124"/>
                  <a:pt x="2398341" y="1350329"/>
                  <a:pt x="2370667" y="1368778"/>
                </a:cubicBezTo>
                <a:cubicBezTo>
                  <a:pt x="2342445" y="1387593"/>
                  <a:pt x="2309984" y="1401237"/>
                  <a:pt x="2286000" y="1425222"/>
                </a:cubicBezTo>
                <a:cubicBezTo>
                  <a:pt x="2276593" y="1434630"/>
                  <a:pt x="2268421" y="1445462"/>
                  <a:pt x="2257778" y="1453445"/>
                </a:cubicBezTo>
                <a:cubicBezTo>
                  <a:pt x="2230643" y="1473796"/>
                  <a:pt x="2197097" y="1485905"/>
                  <a:pt x="2173112" y="1509889"/>
                </a:cubicBezTo>
                <a:cubicBezTo>
                  <a:pt x="2134371" y="1548629"/>
                  <a:pt x="2157510" y="1533904"/>
                  <a:pt x="2102556" y="1552222"/>
                </a:cubicBezTo>
                <a:cubicBezTo>
                  <a:pt x="2093149" y="1561630"/>
                  <a:pt x="2085742" y="1573600"/>
                  <a:pt x="2074334" y="1580445"/>
                </a:cubicBezTo>
                <a:cubicBezTo>
                  <a:pt x="1995466" y="1627766"/>
                  <a:pt x="1984625" y="1629162"/>
                  <a:pt x="1919112" y="1651000"/>
                </a:cubicBezTo>
                <a:cubicBezTo>
                  <a:pt x="1909704" y="1660407"/>
                  <a:pt x="1902789" y="1673272"/>
                  <a:pt x="1890889" y="1679222"/>
                </a:cubicBezTo>
                <a:cubicBezTo>
                  <a:pt x="1823425" y="1712954"/>
                  <a:pt x="1752059" y="1705165"/>
                  <a:pt x="1693334" y="1763889"/>
                </a:cubicBezTo>
                <a:cubicBezTo>
                  <a:pt x="1640482" y="1816740"/>
                  <a:pt x="1669932" y="1799911"/>
                  <a:pt x="1608667" y="1820334"/>
                </a:cubicBezTo>
                <a:cubicBezTo>
                  <a:pt x="1589852" y="1834445"/>
                  <a:pt x="1571490" y="1849180"/>
                  <a:pt x="1552223" y="1862667"/>
                </a:cubicBezTo>
                <a:cubicBezTo>
                  <a:pt x="1524435" y="1882118"/>
                  <a:pt x="1491540" y="1895127"/>
                  <a:pt x="1467556" y="1919111"/>
                </a:cubicBezTo>
                <a:cubicBezTo>
                  <a:pt x="1444037" y="1942630"/>
                  <a:pt x="1429267" y="1981600"/>
                  <a:pt x="1397000" y="1989667"/>
                </a:cubicBezTo>
                <a:cubicBezTo>
                  <a:pt x="1378185" y="1994371"/>
                  <a:pt x="1359132" y="1998205"/>
                  <a:pt x="1340556" y="2003778"/>
                </a:cubicBezTo>
                <a:cubicBezTo>
                  <a:pt x="1312062" y="2012326"/>
                  <a:pt x="1255889" y="2032000"/>
                  <a:pt x="1255889" y="2032000"/>
                </a:cubicBezTo>
                <a:cubicBezTo>
                  <a:pt x="1241778" y="2041407"/>
                  <a:pt x="1229054" y="2053334"/>
                  <a:pt x="1213556" y="2060222"/>
                </a:cubicBezTo>
                <a:cubicBezTo>
                  <a:pt x="1134874" y="2095192"/>
                  <a:pt x="1104919" y="2091441"/>
                  <a:pt x="1016000" y="2102556"/>
                </a:cubicBezTo>
                <a:cubicBezTo>
                  <a:pt x="983303" y="2113455"/>
                  <a:pt x="945122" y="2123965"/>
                  <a:pt x="917223" y="2144889"/>
                </a:cubicBezTo>
                <a:cubicBezTo>
                  <a:pt x="810083" y="2225244"/>
                  <a:pt x="908480" y="2185433"/>
                  <a:pt x="818445" y="2215445"/>
                </a:cubicBezTo>
                <a:cubicBezTo>
                  <a:pt x="714532" y="2206786"/>
                  <a:pt x="666828" y="2209291"/>
                  <a:pt x="578556" y="2187222"/>
                </a:cubicBezTo>
                <a:cubicBezTo>
                  <a:pt x="564126" y="2183614"/>
                  <a:pt x="550334" y="2177815"/>
                  <a:pt x="536223" y="2173111"/>
                </a:cubicBezTo>
                <a:cubicBezTo>
                  <a:pt x="526815" y="2163704"/>
                  <a:pt x="519408" y="2151734"/>
                  <a:pt x="508000" y="2144889"/>
                </a:cubicBezTo>
                <a:cubicBezTo>
                  <a:pt x="419286" y="2091661"/>
                  <a:pt x="510432" y="2203770"/>
                  <a:pt x="381000" y="2074334"/>
                </a:cubicBezTo>
                <a:cubicBezTo>
                  <a:pt x="340893" y="2034225"/>
                  <a:pt x="352374" y="2048367"/>
                  <a:pt x="310445" y="1989667"/>
                </a:cubicBezTo>
                <a:cubicBezTo>
                  <a:pt x="300588" y="1975867"/>
                  <a:pt x="292817" y="1960577"/>
                  <a:pt x="282223" y="1947334"/>
                </a:cubicBezTo>
                <a:cubicBezTo>
                  <a:pt x="273912" y="1936945"/>
                  <a:pt x="263408" y="1928519"/>
                  <a:pt x="254000" y="1919111"/>
                </a:cubicBezTo>
                <a:cubicBezTo>
                  <a:pt x="249296" y="1905000"/>
                  <a:pt x="246541" y="1890082"/>
                  <a:pt x="239889" y="1876778"/>
                </a:cubicBezTo>
                <a:cubicBezTo>
                  <a:pt x="205399" y="1807798"/>
                  <a:pt x="215291" y="1863050"/>
                  <a:pt x="197556" y="1792111"/>
                </a:cubicBezTo>
                <a:cubicBezTo>
                  <a:pt x="191739" y="1768843"/>
                  <a:pt x="189262" y="1744824"/>
                  <a:pt x="183445" y="1721556"/>
                </a:cubicBezTo>
                <a:cubicBezTo>
                  <a:pt x="179837" y="1707125"/>
                  <a:pt x="172679" y="1693716"/>
                  <a:pt x="169334" y="1679222"/>
                </a:cubicBezTo>
                <a:cubicBezTo>
                  <a:pt x="158548" y="1632482"/>
                  <a:pt x="156282" y="1583618"/>
                  <a:pt x="141112" y="1538111"/>
                </a:cubicBezTo>
                <a:cubicBezTo>
                  <a:pt x="136408" y="1524000"/>
                  <a:pt x="131086" y="1510080"/>
                  <a:pt x="127000" y="1495778"/>
                </a:cubicBezTo>
                <a:cubicBezTo>
                  <a:pt x="120972" y="1474680"/>
                  <a:pt x="110055" y="1419555"/>
                  <a:pt x="98778" y="1397000"/>
                </a:cubicBezTo>
                <a:cubicBezTo>
                  <a:pt x="91194" y="1381831"/>
                  <a:pt x="77444" y="1370165"/>
                  <a:pt x="70556" y="1354667"/>
                </a:cubicBezTo>
                <a:cubicBezTo>
                  <a:pt x="58474" y="1327482"/>
                  <a:pt x="51741" y="1298222"/>
                  <a:pt x="42334" y="1270000"/>
                </a:cubicBezTo>
                <a:lnTo>
                  <a:pt x="28223" y="1227667"/>
                </a:lnTo>
                <a:cubicBezTo>
                  <a:pt x="23519" y="1213556"/>
                  <a:pt x="28986" y="1185334"/>
                  <a:pt x="14112" y="1185334"/>
                </a:cubicBezTo>
                <a:lnTo>
                  <a:pt x="0" y="1199445"/>
                </a:lnTo>
                <a:close/>
              </a:path>
            </a:pathLst>
          </a:custGeom>
          <a:solidFill>
            <a:srgbClr val="000090">
              <a:alpha val="37000"/>
            </a:srgbClr>
          </a:solidFill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4067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067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4067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4067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4067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4067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4067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4067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4067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7579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7579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7579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7579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7579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7579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7579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7579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7579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48267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48267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8267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48267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48267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48267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48267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48267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48267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241779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41779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79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41779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41779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41779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241779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241779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41779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535291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535291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535291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35291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35291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535291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535291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35291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535291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825979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825979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25979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825979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825979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25979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825979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25979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825979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119491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119491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119491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119491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119491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19491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119491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119491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119491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413003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413003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413003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13003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13003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413003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413003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13003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413003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703691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703691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703691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703691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703691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703691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703691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703691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703691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997203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997203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997203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997203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997203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997203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997203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997203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997203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290715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290715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290715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290715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290715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290715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290715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290715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290715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581403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581403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581403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581403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581403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581403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581403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581403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581403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1809049" y="2270026"/>
            <a:ext cx="1622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X</a:t>
            </a:r>
            <a:endParaRPr lang="en-US" sz="30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2997203" y="3483854"/>
            <a:ext cx="860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X</a:t>
            </a:r>
            <a:r>
              <a:rPr lang="en-US" sz="3000" b="1" baseline="30000" dirty="0" err="1" smtClean="0"/>
              <a:t>c</a:t>
            </a:r>
            <a:endParaRPr lang="en-US" sz="3000" b="1" dirty="0"/>
          </a:p>
        </p:txBody>
      </p:sp>
      <p:sp>
        <p:nvSpPr>
          <p:cNvPr id="116" name="Rectangle 115"/>
          <p:cNvSpPr/>
          <p:nvPr/>
        </p:nvSpPr>
        <p:spPr>
          <a:xfrm>
            <a:off x="3479803" y="1137555"/>
            <a:ext cx="581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Lucida Grande"/>
                <a:ea typeface="Lucida Grande"/>
                <a:cs typeface="Lucida Grande"/>
              </a:rPr>
              <a:t>ψ</a:t>
            </a:r>
            <a:endParaRPr lang="en-US" i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4191000" y="1512532"/>
            <a:ext cx="45616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Lucida Grande"/>
                <a:ea typeface="Lucida Grande"/>
                <a:cs typeface="Lucida Grande"/>
              </a:rPr>
              <a:t>Def</a:t>
            </a:r>
            <a:r>
              <a:rPr lang="en-US" sz="2200" dirty="0" smtClean="0">
                <a:latin typeface="Lucida Grande"/>
                <a:ea typeface="Lucida Grande"/>
                <a:cs typeface="Lucida Grande"/>
              </a:rPr>
              <a:t>: </a:t>
            </a:r>
            <a:r>
              <a:rPr lang="en-US" sz="2200" i="1" dirty="0" err="1" smtClean="0">
                <a:latin typeface="Lucida Grande"/>
                <a:ea typeface="Lucida Grande"/>
                <a:cs typeface="Lucida Grande"/>
              </a:rPr>
              <a:t>ψ</a:t>
            </a:r>
            <a:r>
              <a:rPr lang="en-US" sz="2200" dirty="0" smtClean="0"/>
              <a:t> satisfies an area law if there is c &gt; 0 </a:t>
            </a:r>
            <a:r>
              <a:rPr lang="en-US" sz="2200" dirty="0" err="1" smtClean="0"/>
              <a:t>s.t.</a:t>
            </a:r>
            <a:r>
              <a:rPr lang="en-US" sz="2200" dirty="0" smtClean="0"/>
              <a:t> for every region X, </a:t>
            </a:r>
          </a:p>
          <a:p>
            <a:endParaRPr lang="en-US" sz="2200" dirty="0"/>
          </a:p>
          <a:p>
            <a:r>
              <a:rPr lang="en-US" sz="2200" dirty="0" smtClean="0"/>
              <a:t>                S(X) ≤ c Area(X)</a:t>
            </a:r>
            <a:endParaRPr lang="en-US" sz="2200" dirty="0"/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1089379" y="1360131"/>
            <a:ext cx="445912" cy="8198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42057" y="1033079"/>
            <a:ext cx="101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A793E"/>
                </a:solidFill>
              </a:rPr>
              <a:t>Area(X)</a:t>
            </a:r>
            <a:endParaRPr lang="en-US" b="1" dirty="0">
              <a:solidFill>
                <a:srgbClr val="3A793E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191000" y="1538291"/>
            <a:ext cx="4561691" cy="1509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4194802" y="3679157"/>
            <a:ext cx="45578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When do we expect an area law?</a:t>
            </a:r>
          </a:p>
          <a:p>
            <a:endParaRPr lang="en-US" sz="1000" dirty="0" smtClean="0"/>
          </a:p>
          <a:p>
            <a:r>
              <a:rPr lang="en-US" sz="2200" dirty="0" smtClean="0"/>
              <a:t>Low-energy states of many-body local models</a:t>
            </a:r>
            <a:endParaRPr lang="en-US" sz="2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191000" y="3174821"/>
            <a:ext cx="4205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Entanglement is Holographic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119" name="Right Brace 118"/>
          <p:cNvSpPr/>
          <p:nvPr/>
        </p:nvSpPr>
        <p:spPr>
          <a:xfrm rot="5400000">
            <a:off x="626532" y="4172881"/>
            <a:ext cx="483607" cy="31346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693865" y="4452129"/>
            <a:ext cx="8041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H</a:t>
            </a:r>
            <a:r>
              <a:rPr lang="en-US" sz="2500" baseline="-25000" dirty="0" err="1" smtClean="0"/>
              <a:t>ij</a:t>
            </a:r>
            <a:endParaRPr lang="en-US" sz="2500" dirty="0"/>
          </a:p>
        </p:txBody>
      </p:sp>
      <p:pic>
        <p:nvPicPr>
          <p:cNvPr id="122" name="Picture 12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42" y="4474676"/>
            <a:ext cx="1809048" cy="35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4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068" y="1506887"/>
            <a:ext cx="3640666" cy="2726268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51469" y="2002187"/>
            <a:ext cx="1693334" cy="1481667"/>
          </a:xfrm>
          <a:custGeom>
            <a:avLst/>
            <a:gdLst>
              <a:gd name="connsiteX0" fmla="*/ 0 w 2624667"/>
              <a:gd name="connsiteY0" fmla="*/ 1199445 h 2215445"/>
              <a:gd name="connsiteX1" fmla="*/ 0 w 2624667"/>
              <a:gd name="connsiteY1" fmla="*/ 1199445 h 2215445"/>
              <a:gd name="connsiteX2" fmla="*/ 14112 w 2624667"/>
              <a:gd name="connsiteY2" fmla="*/ 987778 h 2215445"/>
              <a:gd name="connsiteX3" fmla="*/ 56445 w 2624667"/>
              <a:gd name="connsiteY3" fmla="*/ 860778 h 2215445"/>
              <a:gd name="connsiteX4" fmla="*/ 84667 w 2624667"/>
              <a:gd name="connsiteY4" fmla="*/ 776111 h 2215445"/>
              <a:gd name="connsiteX5" fmla="*/ 112889 w 2624667"/>
              <a:gd name="connsiteY5" fmla="*/ 719667 h 2215445"/>
              <a:gd name="connsiteX6" fmla="*/ 127000 w 2624667"/>
              <a:gd name="connsiteY6" fmla="*/ 677334 h 2215445"/>
              <a:gd name="connsiteX7" fmla="*/ 155223 w 2624667"/>
              <a:gd name="connsiteY7" fmla="*/ 649111 h 2215445"/>
              <a:gd name="connsiteX8" fmla="*/ 211667 w 2624667"/>
              <a:gd name="connsiteY8" fmla="*/ 564445 h 2215445"/>
              <a:gd name="connsiteX9" fmla="*/ 239889 w 2624667"/>
              <a:gd name="connsiteY9" fmla="*/ 536222 h 2215445"/>
              <a:gd name="connsiteX10" fmla="*/ 324556 w 2624667"/>
              <a:gd name="connsiteY10" fmla="*/ 437445 h 2215445"/>
              <a:gd name="connsiteX11" fmla="*/ 381000 w 2624667"/>
              <a:gd name="connsiteY11" fmla="*/ 409222 h 2215445"/>
              <a:gd name="connsiteX12" fmla="*/ 465667 w 2624667"/>
              <a:gd name="connsiteY12" fmla="*/ 338667 h 2215445"/>
              <a:gd name="connsiteX13" fmla="*/ 550334 w 2624667"/>
              <a:gd name="connsiteY13" fmla="*/ 282222 h 2215445"/>
              <a:gd name="connsiteX14" fmla="*/ 635000 w 2624667"/>
              <a:gd name="connsiteY14" fmla="*/ 254000 h 2215445"/>
              <a:gd name="connsiteX15" fmla="*/ 677334 w 2624667"/>
              <a:gd name="connsiteY15" fmla="*/ 239889 h 2215445"/>
              <a:gd name="connsiteX16" fmla="*/ 776112 w 2624667"/>
              <a:gd name="connsiteY16" fmla="*/ 197556 h 2215445"/>
              <a:gd name="connsiteX17" fmla="*/ 889000 w 2624667"/>
              <a:gd name="connsiteY17" fmla="*/ 141111 h 2215445"/>
              <a:gd name="connsiteX18" fmla="*/ 1086556 w 2624667"/>
              <a:gd name="connsiteY18" fmla="*/ 112889 h 2215445"/>
              <a:gd name="connsiteX19" fmla="*/ 1128889 w 2624667"/>
              <a:gd name="connsiteY19" fmla="*/ 98778 h 2215445"/>
              <a:gd name="connsiteX20" fmla="*/ 1157112 w 2624667"/>
              <a:gd name="connsiteY20" fmla="*/ 70556 h 2215445"/>
              <a:gd name="connsiteX21" fmla="*/ 1213556 w 2624667"/>
              <a:gd name="connsiteY21" fmla="*/ 56445 h 2215445"/>
              <a:gd name="connsiteX22" fmla="*/ 1255889 w 2624667"/>
              <a:gd name="connsiteY22" fmla="*/ 28222 h 2215445"/>
              <a:gd name="connsiteX23" fmla="*/ 1425223 w 2624667"/>
              <a:gd name="connsiteY23" fmla="*/ 0 h 2215445"/>
              <a:gd name="connsiteX24" fmla="*/ 1806223 w 2624667"/>
              <a:gd name="connsiteY24" fmla="*/ 14111 h 2215445"/>
              <a:gd name="connsiteX25" fmla="*/ 1947334 w 2624667"/>
              <a:gd name="connsiteY25" fmla="*/ 84667 h 2215445"/>
              <a:gd name="connsiteX26" fmla="*/ 2046112 w 2624667"/>
              <a:gd name="connsiteY26" fmla="*/ 155222 h 2215445"/>
              <a:gd name="connsiteX27" fmla="*/ 2074334 w 2624667"/>
              <a:gd name="connsiteY27" fmla="*/ 197556 h 2215445"/>
              <a:gd name="connsiteX28" fmla="*/ 2159000 w 2624667"/>
              <a:gd name="connsiteY28" fmla="*/ 254000 h 2215445"/>
              <a:gd name="connsiteX29" fmla="*/ 2201334 w 2624667"/>
              <a:gd name="connsiteY29" fmla="*/ 282222 h 2215445"/>
              <a:gd name="connsiteX30" fmla="*/ 2271889 w 2624667"/>
              <a:gd name="connsiteY30" fmla="*/ 352778 h 2215445"/>
              <a:gd name="connsiteX31" fmla="*/ 2300112 w 2624667"/>
              <a:gd name="connsiteY31" fmla="*/ 381000 h 2215445"/>
              <a:gd name="connsiteX32" fmla="*/ 2370667 w 2624667"/>
              <a:gd name="connsiteY32" fmla="*/ 465667 h 2215445"/>
              <a:gd name="connsiteX33" fmla="*/ 2427112 w 2624667"/>
              <a:gd name="connsiteY33" fmla="*/ 578556 h 2215445"/>
              <a:gd name="connsiteX34" fmla="*/ 2469445 w 2624667"/>
              <a:gd name="connsiteY34" fmla="*/ 691445 h 2215445"/>
              <a:gd name="connsiteX35" fmla="*/ 2497667 w 2624667"/>
              <a:gd name="connsiteY35" fmla="*/ 790222 h 2215445"/>
              <a:gd name="connsiteX36" fmla="*/ 2525889 w 2624667"/>
              <a:gd name="connsiteY36" fmla="*/ 818445 h 2215445"/>
              <a:gd name="connsiteX37" fmla="*/ 2540000 w 2624667"/>
              <a:gd name="connsiteY37" fmla="*/ 860778 h 2215445"/>
              <a:gd name="connsiteX38" fmla="*/ 2554112 w 2624667"/>
              <a:gd name="connsiteY38" fmla="*/ 917222 h 2215445"/>
              <a:gd name="connsiteX39" fmla="*/ 2610556 w 2624667"/>
              <a:gd name="connsiteY39" fmla="*/ 1044222 h 2215445"/>
              <a:gd name="connsiteX40" fmla="*/ 2624667 w 2624667"/>
              <a:gd name="connsiteY40" fmla="*/ 1086556 h 2215445"/>
              <a:gd name="connsiteX41" fmla="*/ 2554112 w 2624667"/>
              <a:gd name="connsiteY41" fmla="*/ 1157111 h 2215445"/>
              <a:gd name="connsiteX42" fmla="*/ 2497667 w 2624667"/>
              <a:gd name="connsiteY42" fmla="*/ 1227667 h 2215445"/>
              <a:gd name="connsiteX43" fmla="*/ 2483556 w 2624667"/>
              <a:gd name="connsiteY43" fmla="*/ 1270000 h 2215445"/>
              <a:gd name="connsiteX44" fmla="*/ 2441223 w 2624667"/>
              <a:gd name="connsiteY44" fmla="*/ 1298222 h 2215445"/>
              <a:gd name="connsiteX45" fmla="*/ 2370667 w 2624667"/>
              <a:gd name="connsiteY45" fmla="*/ 1368778 h 2215445"/>
              <a:gd name="connsiteX46" fmla="*/ 2286000 w 2624667"/>
              <a:gd name="connsiteY46" fmla="*/ 1425222 h 2215445"/>
              <a:gd name="connsiteX47" fmla="*/ 2257778 w 2624667"/>
              <a:gd name="connsiteY47" fmla="*/ 1453445 h 2215445"/>
              <a:gd name="connsiteX48" fmla="*/ 2173112 w 2624667"/>
              <a:gd name="connsiteY48" fmla="*/ 1509889 h 2215445"/>
              <a:gd name="connsiteX49" fmla="*/ 2102556 w 2624667"/>
              <a:gd name="connsiteY49" fmla="*/ 1552222 h 2215445"/>
              <a:gd name="connsiteX50" fmla="*/ 2074334 w 2624667"/>
              <a:gd name="connsiteY50" fmla="*/ 1580445 h 2215445"/>
              <a:gd name="connsiteX51" fmla="*/ 1919112 w 2624667"/>
              <a:gd name="connsiteY51" fmla="*/ 1651000 h 2215445"/>
              <a:gd name="connsiteX52" fmla="*/ 1890889 w 2624667"/>
              <a:gd name="connsiteY52" fmla="*/ 1679222 h 2215445"/>
              <a:gd name="connsiteX53" fmla="*/ 1693334 w 2624667"/>
              <a:gd name="connsiteY53" fmla="*/ 1763889 h 2215445"/>
              <a:gd name="connsiteX54" fmla="*/ 1608667 w 2624667"/>
              <a:gd name="connsiteY54" fmla="*/ 1820334 h 2215445"/>
              <a:gd name="connsiteX55" fmla="*/ 1552223 w 2624667"/>
              <a:gd name="connsiteY55" fmla="*/ 1862667 h 2215445"/>
              <a:gd name="connsiteX56" fmla="*/ 1467556 w 2624667"/>
              <a:gd name="connsiteY56" fmla="*/ 1919111 h 2215445"/>
              <a:gd name="connsiteX57" fmla="*/ 1397000 w 2624667"/>
              <a:gd name="connsiteY57" fmla="*/ 1989667 h 2215445"/>
              <a:gd name="connsiteX58" fmla="*/ 1340556 w 2624667"/>
              <a:gd name="connsiteY58" fmla="*/ 2003778 h 2215445"/>
              <a:gd name="connsiteX59" fmla="*/ 1255889 w 2624667"/>
              <a:gd name="connsiteY59" fmla="*/ 2032000 h 2215445"/>
              <a:gd name="connsiteX60" fmla="*/ 1213556 w 2624667"/>
              <a:gd name="connsiteY60" fmla="*/ 2060222 h 2215445"/>
              <a:gd name="connsiteX61" fmla="*/ 1016000 w 2624667"/>
              <a:gd name="connsiteY61" fmla="*/ 2102556 h 2215445"/>
              <a:gd name="connsiteX62" fmla="*/ 917223 w 2624667"/>
              <a:gd name="connsiteY62" fmla="*/ 2144889 h 2215445"/>
              <a:gd name="connsiteX63" fmla="*/ 818445 w 2624667"/>
              <a:gd name="connsiteY63" fmla="*/ 2215445 h 2215445"/>
              <a:gd name="connsiteX64" fmla="*/ 578556 w 2624667"/>
              <a:gd name="connsiteY64" fmla="*/ 2187222 h 2215445"/>
              <a:gd name="connsiteX65" fmla="*/ 536223 w 2624667"/>
              <a:gd name="connsiteY65" fmla="*/ 2173111 h 2215445"/>
              <a:gd name="connsiteX66" fmla="*/ 508000 w 2624667"/>
              <a:gd name="connsiteY66" fmla="*/ 2144889 h 2215445"/>
              <a:gd name="connsiteX67" fmla="*/ 381000 w 2624667"/>
              <a:gd name="connsiteY67" fmla="*/ 2074334 h 2215445"/>
              <a:gd name="connsiteX68" fmla="*/ 310445 w 2624667"/>
              <a:gd name="connsiteY68" fmla="*/ 1989667 h 2215445"/>
              <a:gd name="connsiteX69" fmla="*/ 282223 w 2624667"/>
              <a:gd name="connsiteY69" fmla="*/ 1947334 h 2215445"/>
              <a:gd name="connsiteX70" fmla="*/ 254000 w 2624667"/>
              <a:gd name="connsiteY70" fmla="*/ 1919111 h 2215445"/>
              <a:gd name="connsiteX71" fmla="*/ 239889 w 2624667"/>
              <a:gd name="connsiteY71" fmla="*/ 1876778 h 2215445"/>
              <a:gd name="connsiteX72" fmla="*/ 197556 w 2624667"/>
              <a:gd name="connsiteY72" fmla="*/ 1792111 h 2215445"/>
              <a:gd name="connsiteX73" fmla="*/ 183445 w 2624667"/>
              <a:gd name="connsiteY73" fmla="*/ 1721556 h 2215445"/>
              <a:gd name="connsiteX74" fmla="*/ 169334 w 2624667"/>
              <a:gd name="connsiteY74" fmla="*/ 1679222 h 2215445"/>
              <a:gd name="connsiteX75" fmla="*/ 141112 w 2624667"/>
              <a:gd name="connsiteY75" fmla="*/ 1538111 h 2215445"/>
              <a:gd name="connsiteX76" fmla="*/ 127000 w 2624667"/>
              <a:gd name="connsiteY76" fmla="*/ 1495778 h 2215445"/>
              <a:gd name="connsiteX77" fmla="*/ 98778 w 2624667"/>
              <a:gd name="connsiteY77" fmla="*/ 1397000 h 2215445"/>
              <a:gd name="connsiteX78" fmla="*/ 70556 w 2624667"/>
              <a:gd name="connsiteY78" fmla="*/ 1354667 h 2215445"/>
              <a:gd name="connsiteX79" fmla="*/ 42334 w 2624667"/>
              <a:gd name="connsiteY79" fmla="*/ 1270000 h 2215445"/>
              <a:gd name="connsiteX80" fmla="*/ 28223 w 2624667"/>
              <a:gd name="connsiteY80" fmla="*/ 1227667 h 2215445"/>
              <a:gd name="connsiteX81" fmla="*/ 14112 w 2624667"/>
              <a:gd name="connsiteY81" fmla="*/ 1185334 h 2215445"/>
              <a:gd name="connsiteX82" fmla="*/ 0 w 2624667"/>
              <a:gd name="connsiteY82" fmla="*/ 1199445 h 221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624667" h="2215445">
                <a:moveTo>
                  <a:pt x="0" y="1199445"/>
                </a:moveTo>
                <a:lnTo>
                  <a:pt x="0" y="1199445"/>
                </a:lnTo>
                <a:cubicBezTo>
                  <a:pt x="4704" y="1128889"/>
                  <a:pt x="6709" y="1058102"/>
                  <a:pt x="14112" y="987778"/>
                </a:cubicBezTo>
                <a:cubicBezTo>
                  <a:pt x="18867" y="942602"/>
                  <a:pt x="41264" y="902527"/>
                  <a:pt x="56445" y="860778"/>
                </a:cubicBezTo>
                <a:cubicBezTo>
                  <a:pt x="66611" y="832820"/>
                  <a:pt x="73619" y="803732"/>
                  <a:pt x="84667" y="776111"/>
                </a:cubicBezTo>
                <a:cubicBezTo>
                  <a:pt x="92479" y="756580"/>
                  <a:pt x="104603" y="739002"/>
                  <a:pt x="112889" y="719667"/>
                </a:cubicBezTo>
                <a:cubicBezTo>
                  <a:pt x="118748" y="705995"/>
                  <a:pt x="119347" y="690089"/>
                  <a:pt x="127000" y="677334"/>
                </a:cubicBezTo>
                <a:cubicBezTo>
                  <a:pt x="133845" y="665926"/>
                  <a:pt x="147240" y="659755"/>
                  <a:pt x="155223" y="649111"/>
                </a:cubicBezTo>
                <a:cubicBezTo>
                  <a:pt x="175574" y="621976"/>
                  <a:pt x="187683" y="588430"/>
                  <a:pt x="211667" y="564445"/>
                </a:cubicBezTo>
                <a:cubicBezTo>
                  <a:pt x="221074" y="555037"/>
                  <a:pt x="231372" y="546443"/>
                  <a:pt x="239889" y="536222"/>
                </a:cubicBezTo>
                <a:cubicBezTo>
                  <a:pt x="268226" y="502217"/>
                  <a:pt x="287629" y="463822"/>
                  <a:pt x="324556" y="437445"/>
                </a:cubicBezTo>
                <a:cubicBezTo>
                  <a:pt x="341673" y="425218"/>
                  <a:pt x="362185" y="418630"/>
                  <a:pt x="381000" y="409222"/>
                </a:cubicBezTo>
                <a:cubicBezTo>
                  <a:pt x="427307" y="339763"/>
                  <a:pt x="386096" y="386410"/>
                  <a:pt x="465667" y="338667"/>
                </a:cubicBezTo>
                <a:cubicBezTo>
                  <a:pt x="494752" y="321216"/>
                  <a:pt x="518156" y="292948"/>
                  <a:pt x="550334" y="282222"/>
                </a:cubicBezTo>
                <a:lnTo>
                  <a:pt x="635000" y="254000"/>
                </a:lnTo>
                <a:lnTo>
                  <a:pt x="677334" y="239889"/>
                </a:lnTo>
                <a:cubicBezTo>
                  <a:pt x="778304" y="172576"/>
                  <a:pt x="654612" y="248181"/>
                  <a:pt x="776112" y="197556"/>
                </a:cubicBezTo>
                <a:cubicBezTo>
                  <a:pt x="814947" y="181375"/>
                  <a:pt x="847501" y="148027"/>
                  <a:pt x="889000" y="141111"/>
                </a:cubicBezTo>
                <a:cubicBezTo>
                  <a:pt x="1011074" y="120766"/>
                  <a:pt x="945276" y="130549"/>
                  <a:pt x="1086556" y="112889"/>
                </a:cubicBezTo>
                <a:cubicBezTo>
                  <a:pt x="1100667" y="108185"/>
                  <a:pt x="1116134" y="106431"/>
                  <a:pt x="1128889" y="98778"/>
                </a:cubicBezTo>
                <a:cubicBezTo>
                  <a:pt x="1140297" y="91933"/>
                  <a:pt x="1145212" y="76506"/>
                  <a:pt x="1157112" y="70556"/>
                </a:cubicBezTo>
                <a:cubicBezTo>
                  <a:pt x="1174458" y="61883"/>
                  <a:pt x="1194741" y="61149"/>
                  <a:pt x="1213556" y="56445"/>
                </a:cubicBezTo>
                <a:cubicBezTo>
                  <a:pt x="1227667" y="47037"/>
                  <a:pt x="1240009" y="34177"/>
                  <a:pt x="1255889" y="28222"/>
                </a:cubicBezTo>
                <a:cubicBezTo>
                  <a:pt x="1281283" y="18699"/>
                  <a:pt x="1410557" y="2095"/>
                  <a:pt x="1425223" y="0"/>
                </a:cubicBezTo>
                <a:cubicBezTo>
                  <a:pt x="1552223" y="4704"/>
                  <a:pt x="1679400" y="5929"/>
                  <a:pt x="1806223" y="14111"/>
                </a:cubicBezTo>
                <a:cubicBezTo>
                  <a:pt x="1868050" y="18100"/>
                  <a:pt x="1894667" y="49556"/>
                  <a:pt x="1947334" y="84667"/>
                </a:cubicBezTo>
                <a:cubicBezTo>
                  <a:pt x="2009238" y="125936"/>
                  <a:pt x="1976097" y="102712"/>
                  <a:pt x="2046112" y="155222"/>
                </a:cubicBezTo>
                <a:cubicBezTo>
                  <a:pt x="2055519" y="169333"/>
                  <a:pt x="2061571" y="186388"/>
                  <a:pt x="2074334" y="197556"/>
                </a:cubicBezTo>
                <a:cubicBezTo>
                  <a:pt x="2099860" y="219892"/>
                  <a:pt x="2130778" y="235185"/>
                  <a:pt x="2159000" y="254000"/>
                </a:cubicBezTo>
                <a:cubicBezTo>
                  <a:pt x="2173111" y="263407"/>
                  <a:pt x="2189342" y="270230"/>
                  <a:pt x="2201334" y="282222"/>
                </a:cubicBezTo>
                <a:lnTo>
                  <a:pt x="2271889" y="352778"/>
                </a:lnTo>
                <a:cubicBezTo>
                  <a:pt x="2281297" y="362186"/>
                  <a:pt x="2292732" y="369930"/>
                  <a:pt x="2300112" y="381000"/>
                </a:cubicBezTo>
                <a:cubicBezTo>
                  <a:pt x="2339403" y="439938"/>
                  <a:pt x="2316342" y="411342"/>
                  <a:pt x="2370667" y="465667"/>
                </a:cubicBezTo>
                <a:cubicBezTo>
                  <a:pt x="2403096" y="562956"/>
                  <a:pt x="2377853" y="529299"/>
                  <a:pt x="2427112" y="578556"/>
                </a:cubicBezTo>
                <a:cubicBezTo>
                  <a:pt x="2442025" y="615840"/>
                  <a:pt x="2458383" y="652729"/>
                  <a:pt x="2469445" y="691445"/>
                </a:cubicBezTo>
                <a:cubicBezTo>
                  <a:pt x="2472800" y="703187"/>
                  <a:pt x="2488440" y="774843"/>
                  <a:pt x="2497667" y="790222"/>
                </a:cubicBezTo>
                <a:cubicBezTo>
                  <a:pt x="2504512" y="801630"/>
                  <a:pt x="2516482" y="809037"/>
                  <a:pt x="2525889" y="818445"/>
                </a:cubicBezTo>
                <a:cubicBezTo>
                  <a:pt x="2530593" y="832556"/>
                  <a:pt x="2535914" y="846476"/>
                  <a:pt x="2540000" y="860778"/>
                </a:cubicBezTo>
                <a:cubicBezTo>
                  <a:pt x="2545328" y="879426"/>
                  <a:pt x="2547979" y="898823"/>
                  <a:pt x="2554112" y="917222"/>
                </a:cubicBezTo>
                <a:cubicBezTo>
                  <a:pt x="2586939" y="1015701"/>
                  <a:pt x="2573669" y="958152"/>
                  <a:pt x="2610556" y="1044222"/>
                </a:cubicBezTo>
                <a:cubicBezTo>
                  <a:pt x="2616415" y="1057894"/>
                  <a:pt x="2619963" y="1072445"/>
                  <a:pt x="2624667" y="1086556"/>
                </a:cubicBezTo>
                <a:cubicBezTo>
                  <a:pt x="2552096" y="1134937"/>
                  <a:pt x="2607869" y="1089915"/>
                  <a:pt x="2554112" y="1157111"/>
                </a:cubicBezTo>
                <a:cubicBezTo>
                  <a:pt x="2519112" y="1200861"/>
                  <a:pt x="2526622" y="1169758"/>
                  <a:pt x="2497667" y="1227667"/>
                </a:cubicBezTo>
                <a:cubicBezTo>
                  <a:pt x="2491015" y="1240971"/>
                  <a:pt x="2492848" y="1258385"/>
                  <a:pt x="2483556" y="1270000"/>
                </a:cubicBezTo>
                <a:cubicBezTo>
                  <a:pt x="2472962" y="1283243"/>
                  <a:pt x="2453986" y="1287054"/>
                  <a:pt x="2441223" y="1298222"/>
                </a:cubicBezTo>
                <a:cubicBezTo>
                  <a:pt x="2416192" y="1320124"/>
                  <a:pt x="2398341" y="1350329"/>
                  <a:pt x="2370667" y="1368778"/>
                </a:cubicBezTo>
                <a:cubicBezTo>
                  <a:pt x="2342445" y="1387593"/>
                  <a:pt x="2309984" y="1401237"/>
                  <a:pt x="2286000" y="1425222"/>
                </a:cubicBezTo>
                <a:cubicBezTo>
                  <a:pt x="2276593" y="1434630"/>
                  <a:pt x="2268421" y="1445462"/>
                  <a:pt x="2257778" y="1453445"/>
                </a:cubicBezTo>
                <a:cubicBezTo>
                  <a:pt x="2230643" y="1473796"/>
                  <a:pt x="2197097" y="1485905"/>
                  <a:pt x="2173112" y="1509889"/>
                </a:cubicBezTo>
                <a:cubicBezTo>
                  <a:pt x="2134371" y="1548629"/>
                  <a:pt x="2157510" y="1533904"/>
                  <a:pt x="2102556" y="1552222"/>
                </a:cubicBezTo>
                <a:cubicBezTo>
                  <a:pt x="2093149" y="1561630"/>
                  <a:pt x="2085742" y="1573600"/>
                  <a:pt x="2074334" y="1580445"/>
                </a:cubicBezTo>
                <a:cubicBezTo>
                  <a:pt x="1995466" y="1627766"/>
                  <a:pt x="1984625" y="1629162"/>
                  <a:pt x="1919112" y="1651000"/>
                </a:cubicBezTo>
                <a:cubicBezTo>
                  <a:pt x="1909704" y="1660407"/>
                  <a:pt x="1902789" y="1673272"/>
                  <a:pt x="1890889" y="1679222"/>
                </a:cubicBezTo>
                <a:cubicBezTo>
                  <a:pt x="1823425" y="1712954"/>
                  <a:pt x="1752059" y="1705165"/>
                  <a:pt x="1693334" y="1763889"/>
                </a:cubicBezTo>
                <a:cubicBezTo>
                  <a:pt x="1640482" y="1816740"/>
                  <a:pt x="1669932" y="1799911"/>
                  <a:pt x="1608667" y="1820334"/>
                </a:cubicBezTo>
                <a:cubicBezTo>
                  <a:pt x="1589852" y="1834445"/>
                  <a:pt x="1571490" y="1849180"/>
                  <a:pt x="1552223" y="1862667"/>
                </a:cubicBezTo>
                <a:cubicBezTo>
                  <a:pt x="1524435" y="1882118"/>
                  <a:pt x="1491540" y="1895127"/>
                  <a:pt x="1467556" y="1919111"/>
                </a:cubicBezTo>
                <a:cubicBezTo>
                  <a:pt x="1444037" y="1942630"/>
                  <a:pt x="1429267" y="1981600"/>
                  <a:pt x="1397000" y="1989667"/>
                </a:cubicBezTo>
                <a:cubicBezTo>
                  <a:pt x="1378185" y="1994371"/>
                  <a:pt x="1359132" y="1998205"/>
                  <a:pt x="1340556" y="2003778"/>
                </a:cubicBezTo>
                <a:cubicBezTo>
                  <a:pt x="1312062" y="2012326"/>
                  <a:pt x="1255889" y="2032000"/>
                  <a:pt x="1255889" y="2032000"/>
                </a:cubicBezTo>
                <a:cubicBezTo>
                  <a:pt x="1241778" y="2041407"/>
                  <a:pt x="1229054" y="2053334"/>
                  <a:pt x="1213556" y="2060222"/>
                </a:cubicBezTo>
                <a:cubicBezTo>
                  <a:pt x="1134874" y="2095192"/>
                  <a:pt x="1104919" y="2091441"/>
                  <a:pt x="1016000" y="2102556"/>
                </a:cubicBezTo>
                <a:cubicBezTo>
                  <a:pt x="983303" y="2113455"/>
                  <a:pt x="945122" y="2123965"/>
                  <a:pt x="917223" y="2144889"/>
                </a:cubicBezTo>
                <a:cubicBezTo>
                  <a:pt x="810083" y="2225244"/>
                  <a:pt x="908480" y="2185433"/>
                  <a:pt x="818445" y="2215445"/>
                </a:cubicBezTo>
                <a:cubicBezTo>
                  <a:pt x="714532" y="2206786"/>
                  <a:pt x="666828" y="2209291"/>
                  <a:pt x="578556" y="2187222"/>
                </a:cubicBezTo>
                <a:cubicBezTo>
                  <a:pt x="564126" y="2183614"/>
                  <a:pt x="550334" y="2177815"/>
                  <a:pt x="536223" y="2173111"/>
                </a:cubicBezTo>
                <a:cubicBezTo>
                  <a:pt x="526815" y="2163704"/>
                  <a:pt x="519408" y="2151734"/>
                  <a:pt x="508000" y="2144889"/>
                </a:cubicBezTo>
                <a:cubicBezTo>
                  <a:pt x="419286" y="2091661"/>
                  <a:pt x="510432" y="2203770"/>
                  <a:pt x="381000" y="2074334"/>
                </a:cubicBezTo>
                <a:cubicBezTo>
                  <a:pt x="340893" y="2034225"/>
                  <a:pt x="352374" y="2048367"/>
                  <a:pt x="310445" y="1989667"/>
                </a:cubicBezTo>
                <a:cubicBezTo>
                  <a:pt x="300588" y="1975867"/>
                  <a:pt x="292817" y="1960577"/>
                  <a:pt x="282223" y="1947334"/>
                </a:cubicBezTo>
                <a:cubicBezTo>
                  <a:pt x="273912" y="1936945"/>
                  <a:pt x="263408" y="1928519"/>
                  <a:pt x="254000" y="1919111"/>
                </a:cubicBezTo>
                <a:cubicBezTo>
                  <a:pt x="249296" y="1905000"/>
                  <a:pt x="246541" y="1890082"/>
                  <a:pt x="239889" y="1876778"/>
                </a:cubicBezTo>
                <a:cubicBezTo>
                  <a:pt x="205399" y="1807798"/>
                  <a:pt x="215291" y="1863050"/>
                  <a:pt x="197556" y="1792111"/>
                </a:cubicBezTo>
                <a:cubicBezTo>
                  <a:pt x="191739" y="1768843"/>
                  <a:pt x="189262" y="1744824"/>
                  <a:pt x="183445" y="1721556"/>
                </a:cubicBezTo>
                <a:cubicBezTo>
                  <a:pt x="179837" y="1707125"/>
                  <a:pt x="172679" y="1693716"/>
                  <a:pt x="169334" y="1679222"/>
                </a:cubicBezTo>
                <a:cubicBezTo>
                  <a:pt x="158548" y="1632482"/>
                  <a:pt x="156282" y="1583618"/>
                  <a:pt x="141112" y="1538111"/>
                </a:cubicBezTo>
                <a:cubicBezTo>
                  <a:pt x="136408" y="1524000"/>
                  <a:pt x="131086" y="1510080"/>
                  <a:pt x="127000" y="1495778"/>
                </a:cubicBezTo>
                <a:cubicBezTo>
                  <a:pt x="120972" y="1474680"/>
                  <a:pt x="110055" y="1419555"/>
                  <a:pt x="98778" y="1397000"/>
                </a:cubicBezTo>
                <a:cubicBezTo>
                  <a:pt x="91194" y="1381831"/>
                  <a:pt x="77444" y="1370165"/>
                  <a:pt x="70556" y="1354667"/>
                </a:cubicBezTo>
                <a:cubicBezTo>
                  <a:pt x="58474" y="1327482"/>
                  <a:pt x="51741" y="1298222"/>
                  <a:pt x="42334" y="1270000"/>
                </a:cubicBezTo>
                <a:lnTo>
                  <a:pt x="28223" y="1227667"/>
                </a:lnTo>
                <a:cubicBezTo>
                  <a:pt x="23519" y="1213556"/>
                  <a:pt x="28986" y="1185334"/>
                  <a:pt x="14112" y="1185334"/>
                </a:cubicBezTo>
                <a:lnTo>
                  <a:pt x="0" y="1199445"/>
                </a:lnTo>
                <a:close/>
              </a:path>
            </a:pathLst>
          </a:custGeom>
          <a:solidFill>
            <a:srgbClr val="000090">
              <a:alpha val="37000"/>
            </a:srgbClr>
          </a:solidFill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4067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067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4067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4067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4067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4067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4067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4067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4067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7579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7579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7579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7579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7579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7579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7579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7579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7579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48267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48267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8267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48267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48267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48267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48267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48267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48267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241779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41779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79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41779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41779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41779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241779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241779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41779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535291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535291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535291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35291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35291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535291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535291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35291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535291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825979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825979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25979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825979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825979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25979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825979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25979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825979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119491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119491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119491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119491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119491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19491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119491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119491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119491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413003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413003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413003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13003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13003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413003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413003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13003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413003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703691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703691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703691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703691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703691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703691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703691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703691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703691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997203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997203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997203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997203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997203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997203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997203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997203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997203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290715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290715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290715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290715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290715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290715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290715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290715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290715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581403" y="159155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581403" y="18751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581403" y="21799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581403" y="245938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581403" y="27430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581403" y="304782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581403" y="335685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581403" y="36404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581403" y="394528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1809049" y="2270026"/>
            <a:ext cx="1622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X</a:t>
            </a:r>
            <a:endParaRPr lang="en-US" sz="30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2997203" y="3483854"/>
            <a:ext cx="860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X</a:t>
            </a:r>
            <a:r>
              <a:rPr lang="en-US" sz="3000" b="1" baseline="30000" dirty="0" err="1" smtClean="0"/>
              <a:t>c</a:t>
            </a:r>
            <a:endParaRPr lang="en-US" sz="3000" b="1" dirty="0"/>
          </a:p>
        </p:txBody>
      </p:sp>
      <p:sp>
        <p:nvSpPr>
          <p:cNvPr id="116" name="Rectangle 115"/>
          <p:cNvSpPr/>
          <p:nvPr/>
        </p:nvSpPr>
        <p:spPr>
          <a:xfrm>
            <a:off x="3479803" y="1137555"/>
            <a:ext cx="581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Lucida Grande"/>
                <a:ea typeface="Lucida Grande"/>
                <a:cs typeface="Lucida Grande"/>
              </a:rPr>
              <a:t>ψ</a:t>
            </a:r>
            <a:endParaRPr lang="en-US" i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4191000" y="1512532"/>
            <a:ext cx="45616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Lucida Grande"/>
                <a:ea typeface="Lucida Grande"/>
                <a:cs typeface="Lucida Grande"/>
              </a:rPr>
              <a:t>Def</a:t>
            </a:r>
            <a:r>
              <a:rPr lang="en-US" sz="2200" dirty="0" smtClean="0">
                <a:latin typeface="Lucida Grande"/>
                <a:ea typeface="Lucida Grande"/>
                <a:cs typeface="Lucida Grande"/>
              </a:rPr>
              <a:t>: </a:t>
            </a:r>
            <a:r>
              <a:rPr lang="en-US" sz="2200" i="1" dirty="0" err="1" smtClean="0">
                <a:latin typeface="Lucida Grande"/>
                <a:ea typeface="Lucida Grande"/>
                <a:cs typeface="Lucida Grande"/>
              </a:rPr>
              <a:t>ψ</a:t>
            </a:r>
            <a:r>
              <a:rPr lang="en-US" sz="2200" dirty="0" smtClean="0"/>
              <a:t> satisfies an area law if there is c &gt; 0 </a:t>
            </a:r>
            <a:r>
              <a:rPr lang="en-US" sz="2200" dirty="0" err="1" smtClean="0"/>
              <a:t>s.t.</a:t>
            </a:r>
            <a:r>
              <a:rPr lang="en-US" sz="2200" dirty="0" smtClean="0"/>
              <a:t> for every region X, </a:t>
            </a:r>
          </a:p>
          <a:p>
            <a:endParaRPr lang="en-US" sz="2200" dirty="0"/>
          </a:p>
          <a:p>
            <a:r>
              <a:rPr lang="en-US" sz="2200" dirty="0" smtClean="0"/>
              <a:t>                S(X) ≤ c Area(X)</a:t>
            </a:r>
            <a:endParaRPr lang="en-US" sz="2200" dirty="0"/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1089379" y="1360131"/>
            <a:ext cx="445912" cy="8198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42057" y="1033079"/>
            <a:ext cx="101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A793E"/>
                </a:solidFill>
              </a:rPr>
              <a:t>Area(X)</a:t>
            </a:r>
            <a:endParaRPr lang="en-US" b="1" dirty="0">
              <a:solidFill>
                <a:srgbClr val="3A793E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191000" y="1538291"/>
            <a:ext cx="4561691" cy="1509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5213271"/>
            <a:ext cx="92241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dirty="0" err="1" smtClean="0">
                <a:solidFill>
                  <a:srgbClr val="000090"/>
                </a:solidFill>
              </a:rPr>
              <a:t>Bombeli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86) </a:t>
            </a:r>
            <a:r>
              <a:rPr lang="en-US" sz="2000" dirty="0" smtClean="0"/>
              <a:t>massless free scalar field (connection to </a:t>
            </a:r>
            <a:r>
              <a:rPr lang="en-US" sz="2000" dirty="0" err="1"/>
              <a:t>B</a:t>
            </a:r>
            <a:r>
              <a:rPr lang="en-US" sz="2000" dirty="0" err="1" smtClean="0"/>
              <a:t>ekenstein</a:t>
            </a:r>
            <a:r>
              <a:rPr lang="en-US" sz="2000" dirty="0" smtClean="0"/>
              <a:t>-Hawking entropy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(Vidal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en-US" dirty="0" smtClean="0">
                <a:solidFill>
                  <a:srgbClr val="000090"/>
                </a:solidFill>
              </a:rPr>
              <a:t>‘03; </a:t>
            </a:r>
            <a:r>
              <a:rPr lang="en-US" dirty="0" err="1" smtClean="0">
                <a:solidFill>
                  <a:srgbClr val="000090"/>
                </a:solidFill>
              </a:rPr>
              <a:t>Plenio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05, …) </a:t>
            </a:r>
            <a:r>
              <a:rPr lang="en-US" sz="2000" dirty="0" smtClean="0"/>
              <a:t>XY model, quasi-free </a:t>
            </a:r>
            <a:r>
              <a:rPr lang="en-US" sz="2000" dirty="0" err="1" smtClean="0"/>
              <a:t>bosonic</a:t>
            </a:r>
            <a:r>
              <a:rPr lang="en-US" sz="2000" dirty="0" smtClean="0"/>
              <a:t> and </a:t>
            </a:r>
            <a:r>
              <a:rPr lang="en-US" sz="2000" dirty="0" err="1" smtClean="0"/>
              <a:t>fermionic</a:t>
            </a:r>
            <a:r>
              <a:rPr lang="en-US" sz="2000" dirty="0" smtClean="0"/>
              <a:t> models, …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dirty="0" err="1" smtClean="0">
                <a:solidFill>
                  <a:srgbClr val="000090"/>
                </a:solidFill>
              </a:rPr>
              <a:t>Holzhey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i="1" dirty="0" smtClean="0">
                <a:solidFill>
                  <a:srgbClr val="000090"/>
                </a:solidFill>
              </a:rPr>
              <a:t>et al ‘</a:t>
            </a:r>
            <a:r>
              <a:rPr lang="en-US" dirty="0" smtClean="0">
                <a:solidFill>
                  <a:srgbClr val="000090"/>
                </a:solidFill>
              </a:rPr>
              <a:t>94; Calabrese, </a:t>
            </a:r>
            <a:r>
              <a:rPr lang="en-US" dirty="0" err="1" smtClean="0">
                <a:solidFill>
                  <a:srgbClr val="000090"/>
                </a:solidFill>
              </a:rPr>
              <a:t>Cardy</a:t>
            </a:r>
            <a:r>
              <a:rPr lang="en-US" dirty="0" smtClean="0">
                <a:solidFill>
                  <a:srgbClr val="000090"/>
                </a:solidFill>
              </a:rPr>
              <a:t> ‘04) </a:t>
            </a:r>
            <a:r>
              <a:rPr lang="en-US" sz="2000" dirty="0" smtClean="0"/>
              <a:t>critical systems described by CFT  (log correction)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dirty="0" err="1" smtClean="0">
                <a:solidFill>
                  <a:srgbClr val="000090"/>
                </a:solidFill>
              </a:rPr>
              <a:t>Aharonov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en-US" dirty="0" smtClean="0">
                <a:solidFill>
                  <a:srgbClr val="000090"/>
                </a:solidFill>
              </a:rPr>
              <a:t>‘09; </a:t>
            </a:r>
            <a:r>
              <a:rPr lang="en-US" dirty="0" err="1" smtClean="0">
                <a:solidFill>
                  <a:srgbClr val="000090"/>
                </a:solidFill>
              </a:rPr>
              <a:t>Irani</a:t>
            </a:r>
            <a:r>
              <a:rPr lang="en-US" dirty="0" smtClean="0">
                <a:solidFill>
                  <a:srgbClr val="000090"/>
                </a:solidFill>
              </a:rPr>
              <a:t> ‘10)  </a:t>
            </a:r>
            <a:r>
              <a:rPr lang="en-US" sz="2000" dirty="0" smtClean="0"/>
              <a:t>1D model with </a:t>
            </a:r>
            <a:r>
              <a:rPr lang="en-US" sz="2000" i="1" dirty="0" smtClean="0"/>
              <a:t>volume</a:t>
            </a:r>
            <a:r>
              <a:rPr lang="en-US" sz="2000" dirty="0" smtClean="0"/>
              <a:t> scaling of entanglement entropy! </a:t>
            </a:r>
            <a:endParaRPr lang="en-US" sz="2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194802" y="3679157"/>
            <a:ext cx="45578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When do we expect an area law?</a:t>
            </a:r>
          </a:p>
          <a:p>
            <a:endParaRPr lang="en-US" sz="1000" dirty="0" smtClean="0"/>
          </a:p>
          <a:p>
            <a:r>
              <a:rPr lang="en-US" sz="2200" dirty="0" smtClean="0"/>
              <a:t>Low-energy states of many-body local models</a:t>
            </a:r>
            <a:endParaRPr lang="en-US" sz="2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191000" y="3174821"/>
            <a:ext cx="4205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Entanglement is Holographic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119" name="Right Brace 118"/>
          <p:cNvSpPr/>
          <p:nvPr/>
        </p:nvSpPr>
        <p:spPr>
          <a:xfrm rot="5400000">
            <a:off x="626532" y="4172881"/>
            <a:ext cx="483607" cy="31346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693865" y="4452129"/>
            <a:ext cx="8041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H</a:t>
            </a:r>
            <a:r>
              <a:rPr lang="en-US" sz="2500" baseline="-25000" dirty="0" err="1" smtClean="0"/>
              <a:t>ij</a:t>
            </a:r>
            <a:endParaRPr lang="en-US" sz="2500" dirty="0"/>
          </a:p>
        </p:txBody>
      </p:sp>
      <p:pic>
        <p:nvPicPr>
          <p:cNvPr id="122" name="Picture 12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42" y="4474676"/>
            <a:ext cx="1809048" cy="350893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 rot="5400000">
            <a:off x="195199" y="6315043"/>
            <a:ext cx="597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504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Why Area Law is Interesting?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76111" y="1834444"/>
            <a:ext cx="77046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Connection to </a:t>
            </a:r>
            <a:r>
              <a:rPr lang="en-US" sz="2400" b="1" dirty="0" smtClean="0">
                <a:solidFill>
                  <a:srgbClr val="0000FF"/>
                </a:solidFill>
              </a:rPr>
              <a:t>Holography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Interesting to study entanglement in physical states with an eye on </a:t>
            </a:r>
            <a:r>
              <a:rPr lang="en-US" sz="2400" b="1" dirty="0" smtClean="0">
                <a:solidFill>
                  <a:srgbClr val="0000FF"/>
                </a:solidFill>
              </a:rPr>
              <a:t>quantum information processing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Area law appears to be connected to our ability to write-down </a:t>
            </a:r>
            <a:r>
              <a:rPr lang="en-US" sz="2400" b="1" dirty="0" smtClean="0">
                <a:solidFill>
                  <a:srgbClr val="0000FF"/>
                </a:solidFill>
              </a:rPr>
              <a:t>simple </a:t>
            </a:r>
            <a:r>
              <a:rPr lang="en-US" sz="2400" b="1" dirty="0" err="1">
                <a:solidFill>
                  <a:srgbClr val="0000FF"/>
                </a:solidFill>
              </a:rPr>
              <a:t>A</a:t>
            </a:r>
            <a:r>
              <a:rPr lang="en-US" sz="2400" b="1" dirty="0" err="1" smtClean="0">
                <a:solidFill>
                  <a:srgbClr val="0000FF"/>
                </a:solidFill>
              </a:rPr>
              <a:t>nsatzes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for the quantum state.</a:t>
            </a:r>
          </a:p>
          <a:p>
            <a:r>
              <a:rPr lang="en-US" sz="2400" dirty="0" smtClean="0"/>
              <a:t>    (e.g. </a:t>
            </a:r>
            <a:r>
              <a:rPr lang="en-US" sz="2400" dirty="0" smtClean="0"/>
              <a:t>tensor-network states)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   This is known rigorously in </a:t>
            </a:r>
            <a:r>
              <a:rPr lang="en-US" sz="2400" dirty="0" smtClean="0"/>
              <a:t>1D: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50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159764" y="1353392"/>
            <a:ext cx="8650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Goal</a:t>
            </a:r>
            <a:r>
              <a:rPr lang="en-US" sz="2500" dirty="0" smtClean="0"/>
              <a:t>: Lay down the theory for future quantum-based technology</a:t>
            </a:r>
          </a:p>
          <a:p>
            <a:r>
              <a:rPr lang="en-US" sz="2500" dirty="0" smtClean="0"/>
              <a:t>(quantum computers, quantum cryptography, …)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89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Matrix Product States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019734"/>
              </p:ext>
            </p:extLst>
          </p:nvPr>
        </p:nvGraphicFramePr>
        <p:xfrm>
          <a:off x="295612" y="1607392"/>
          <a:ext cx="8286751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24" name="Equation" r:id="rId3" imgW="3403600" imgH="482600" progId="Equation.3">
                  <p:embed/>
                </p:oleObj>
              </mc:Choice>
              <mc:Fallback>
                <p:oleObj name="Equation" r:id="rId3" imgW="3403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612" y="1607392"/>
                        <a:ext cx="8286751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5746" y="1172714"/>
            <a:ext cx="866781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Fannes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Nachtergaele</a:t>
            </a:r>
            <a:r>
              <a:rPr lang="en-US" sz="2000" dirty="0" smtClean="0">
                <a:solidFill>
                  <a:srgbClr val="000090"/>
                </a:solidFill>
              </a:rPr>
              <a:t>, Werner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92;  Affleck, Kennedy, </a:t>
            </a:r>
            <a:r>
              <a:rPr lang="en-US" sz="2000" dirty="0" err="1" smtClean="0">
                <a:solidFill>
                  <a:srgbClr val="000090"/>
                </a:solidFill>
              </a:rPr>
              <a:t>Lieb</a:t>
            </a:r>
            <a:r>
              <a:rPr lang="en-US" sz="2000" dirty="0" smtClean="0">
                <a:solidFill>
                  <a:srgbClr val="000090"/>
                </a:solidFill>
              </a:rPr>
              <a:t>, Tasaki ‘87)</a:t>
            </a:r>
            <a:endParaRPr lang="en-US" sz="2000" dirty="0" smtClean="0">
              <a:solidFill>
                <a:srgbClr val="000090"/>
              </a:solidFill>
            </a:endParaRPr>
          </a:p>
          <a:p>
            <a:endParaRPr lang="en-US" sz="2600" b="1" dirty="0">
              <a:solidFill>
                <a:srgbClr val="3A793E"/>
              </a:solidFill>
            </a:endParaRPr>
          </a:p>
          <a:p>
            <a:endParaRPr lang="en-US" sz="2600" b="1" dirty="0" smtClean="0">
              <a:solidFill>
                <a:srgbClr val="3A793E"/>
              </a:solidFill>
            </a:endParaRPr>
          </a:p>
          <a:p>
            <a:endParaRPr lang="en-US" sz="1000" b="1" dirty="0" smtClean="0">
              <a:solidFill>
                <a:srgbClr val="3A793E"/>
              </a:solidFill>
            </a:endParaRPr>
          </a:p>
          <a:p>
            <a:endParaRPr lang="en-US" sz="1000" b="1" dirty="0" smtClean="0">
              <a:solidFill>
                <a:srgbClr val="3A793E"/>
              </a:solidFill>
            </a:endParaRPr>
          </a:p>
          <a:p>
            <a:endParaRPr lang="en-US" sz="1000" b="1" dirty="0" smtClean="0">
              <a:solidFill>
                <a:srgbClr val="3A793E"/>
              </a:solidFill>
            </a:endParaRPr>
          </a:p>
          <a:p>
            <a:r>
              <a:rPr lang="en-US" sz="2300" b="1" dirty="0" smtClean="0">
                <a:solidFill>
                  <a:srgbClr val="FF0000"/>
                </a:solidFill>
              </a:rPr>
              <a:t>D : </a:t>
            </a:r>
            <a:r>
              <a:rPr lang="en-US" sz="2300" dirty="0" smtClean="0"/>
              <a:t>bond dimension</a:t>
            </a:r>
            <a:endParaRPr lang="en-US" sz="23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5765" y="5015092"/>
            <a:ext cx="90647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Only </a:t>
            </a:r>
            <a:r>
              <a:rPr lang="en-US" sz="2300" b="1" dirty="0">
                <a:solidFill>
                  <a:srgbClr val="FF0000"/>
                </a:solidFill>
              </a:rPr>
              <a:t>nD</a:t>
            </a:r>
            <a:r>
              <a:rPr lang="en-US" sz="2300" b="1" baseline="30000" dirty="0">
                <a:solidFill>
                  <a:srgbClr val="FF0000"/>
                </a:solidFill>
              </a:rPr>
              <a:t>2</a:t>
            </a:r>
            <a:r>
              <a:rPr lang="en-US" sz="2300" dirty="0">
                <a:solidFill>
                  <a:srgbClr val="000000"/>
                </a:solidFill>
              </a:rPr>
              <a:t> parameters. </a:t>
            </a:r>
            <a:endParaRPr lang="en-US" sz="2300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Local </a:t>
            </a:r>
            <a:r>
              <a:rPr lang="en-US" sz="2300" dirty="0">
                <a:solidFill>
                  <a:srgbClr val="000000"/>
                </a:solidFill>
              </a:rPr>
              <a:t>expectation values computed in </a:t>
            </a:r>
            <a:r>
              <a:rPr lang="en-US" sz="2300" b="1" dirty="0" smtClean="0">
                <a:solidFill>
                  <a:srgbClr val="FF0000"/>
                </a:solidFill>
              </a:rPr>
              <a:t>nD</a:t>
            </a:r>
            <a:r>
              <a:rPr lang="en-US" sz="23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dirty="0" smtClean="0">
                <a:solidFill>
                  <a:srgbClr val="000000"/>
                </a:solidFill>
              </a:rPr>
              <a:t>time</a:t>
            </a:r>
          </a:p>
          <a:p>
            <a:pPr marL="457200" indent="-457200">
              <a:buFont typeface="Arial"/>
              <a:buChar char="•"/>
            </a:pPr>
            <a:r>
              <a:rPr lang="en-US" sz="2300" dirty="0" err="1" smtClean="0">
                <a:solidFill>
                  <a:srgbClr val="000000"/>
                </a:solidFill>
              </a:rPr>
              <a:t>Variational</a:t>
            </a:r>
            <a:r>
              <a:rPr lang="en-US" sz="2300" dirty="0" smtClean="0">
                <a:solidFill>
                  <a:srgbClr val="000000"/>
                </a:solidFill>
              </a:rPr>
              <a:t> class of states for powerful </a:t>
            </a:r>
            <a:r>
              <a:rPr lang="en-US" sz="2300" b="1" dirty="0" smtClean="0">
                <a:solidFill>
                  <a:srgbClr val="008000"/>
                </a:solidFill>
              </a:rPr>
              <a:t>DMRG</a:t>
            </a:r>
            <a:r>
              <a:rPr lang="en-US" sz="23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Generalization of product states (MPS with </a:t>
            </a:r>
            <a:r>
              <a:rPr lang="en-US" sz="2300" b="1" dirty="0" smtClean="0">
                <a:solidFill>
                  <a:srgbClr val="FF0000"/>
                </a:solidFill>
              </a:rPr>
              <a:t>D=1</a:t>
            </a:r>
            <a:r>
              <a:rPr lang="en-US" sz="2300" dirty="0" smtClean="0">
                <a:solidFill>
                  <a:srgbClr val="000000"/>
                </a:solidFill>
              </a:rPr>
              <a:t>)</a:t>
            </a:r>
          </a:p>
          <a:p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73251" y="3901740"/>
            <a:ext cx="1199444" cy="57855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66207" y="3901740"/>
            <a:ext cx="1199444" cy="57855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4684" y="3884807"/>
            <a:ext cx="1199444" cy="57855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77640" y="3884807"/>
            <a:ext cx="1199444" cy="57855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70596" y="3879163"/>
            <a:ext cx="1199444" cy="57855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416388" y="4183962"/>
            <a:ext cx="1041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352888" y="4134573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97463" y="4134573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940388" y="4183962"/>
            <a:ext cx="1041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876888" y="4134573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21463" y="4134573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438988" y="4176201"/>
            <a:ext cx="1041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375488" y="4126812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20063" y="4126812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938417" y="4176201"/>
            <a:ext cx="1041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74917" y="4126812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19492" y="4126812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57588" y="4134573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98088" y="4134573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709694" y="3619517"/>
            <a:ext cx="567390" cy="155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56" y="3173262"/>
            <a:ext cx="2510816" cy="601477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>
            <a:off x="1890398" y="3690426"/>
            <a:ext cx="507065" cy="377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07" y="3210295"/>
            <a:ext cx="1315651" cy="619477"/>
          </a:xfrm>
          <a:prstGeom prst="rect">
            <a:avLst/>
          </a:prstGeom>
        </p:spPr>
      </p:pic>
      <p:cxnSp>
        <p:nvCxnSpPr>
          <p:cNvPr id="38" name="Elbow Connector 37"/>
          <p:cNvCxnSpPr>
            <a:stCxn id="28" idx="2"/>
            <a:endCxn id="29" idx="4"/>
          </p:cNvCxnSpPr>
          <p:nvPr/>
        </p:nvCxnSpPr>
        <p:spPr>
          <a:xfrm rot="10800000" flipH="1" flipV="1">
            <a:off x="857587" y="4185373"/>
            <a:ext cx="6600825" cy="50800"/>
          </a:xfrm>
          <a:prstGeom prst="bentConnector4">
            <a:avLst>
              <a:gd name="adj1" fmla="val -3463"/>
              <a:gd name="adj2" fmla="val 8833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68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MPS          Area Law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3675819" y="499172"/>
            <a:ext cx="860778" cy="381000"/>
          </a:xfrm>
          <a:prstGeom prst="left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7671" y="1241913"/>
            <a:ext cx="1199444" cy="57855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90627" y="1241913"/>
            <a:ext cx="1199444" cy="57855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09104" y="1224980"/>
            <a:ext cx="1199444" cy="57855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02060" y="1224980"/>
            <a:ext cx="1199444" cy="57855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95016" y="1219336"/>
            <a:ext cx="1199444" cy="57855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540808" y="1524135"/>
            <a:ext cx="1041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477308" y="1474746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21883" y="1474746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064808" y="1524135"/>
            <a:ext cx="1041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001308" y="1474746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45883" y="1474746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563408" y="1516374"/>
            <a:ext cx="1041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499908" y="1466985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44483" y="1466985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062837" y="1516374"/>
            <a:ext cx="1041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999337" y="1466985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43912" y="1466985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82008" y="1474746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522508" y="1474746"/>
            <a:ext cx="12065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591629" y="1202403"/>
            <a:ext cx="0" cy="601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ight Brace 41"/>
          <p:cNvSpPr/>
          <p:nvPr/>
        </p:nvSpPr>
        <p:spPr>
          <a:xfrm rot="5400000">
            <a:off x="1950268" y="645481"/>
            <a:ext cx="388763" cy="289395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/>
          <p:cNvSpPr/>
          <p:nvPr/>
        </p:nvSpPr>
        <p:spPr>
          <a:xfrm rot="5400000">
            <a:off x="5549837" y="-57782"/>
            <a:ext cx="388763" cy="430048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984480" y="2286842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67537" y="2286842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10379" y="3833436"/>
            <a:ext cx="74165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(Vidal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03; </a:t>
            </a:r>
            <a:r>
              <a:rPr lang="en-US" sz="2200" dirty="0" err="1" smtClean="0">
                <a:solidFill>
                  <a:srgbClr val="000090"/>
                </a:solidFill>
              </a:rPr>
              <a:t>Verstraete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Cirac</a:t>
            </a:r>
            <a:r>
              <a:rPr lang="en-US" sz="2200" dirty="0" smtClean="0">
                <a:solidFill>
                  <a:srgbClr val="000090"/>
                </a:solidFill>
              </a:rPr>
              <a:t> ‘05)            </a:t>
            </a:r>
            <a:endParaRPr lang="en-US" sz="2200" dirty="0">
              <a:solidFill>
                <a:srgbClr val="000090"/>
              </a:solidFill>
            </a:endParaRPr>
          </a:p>
          <a:p>
            <a:endParaRPr lang="en-US" sz="1000" dirty="0" smtClean="0"/>
          </a:p>
          <a:p>
            <a:r>
              <a:rPr lang="en-US" sz="2500" dirty="0" smtClean="0"/>
              <a:t>      If </a:t>
            </a:r>
            <a:r>
              <a:rPr lang="en-US" sz="2500" i="1" dirty="0" err="1" smtClean="0"/>
              <a:t>ψ</a:t>
            </a:r>
            <a:r>
              <a:rPr lang="en-US" sz="2500" dirty="0" smtClean="0"/>
              <a:t>  satisfies </a:t>
            </a:r>
            <a:r>
              <a:rPr lang="en-US" sz="2500" dirty="0"/>
              <a:t>S(</a:t>
            </a:r>
            <a:r>
              <a:rPr lang="en-US" sz="2500" dirty="0" err="1"/>
              <a:t>ρ</a:t>
            </a:r>
            <a:r>
              <a:rPr lang="en-US" sz="2500" baseline="-25000" dirty="0" err="1"/>
              <a:t>X</a:t>
            </a:r>
            <a:r>
              <a:rPr lang="en-US" sz="2500" dirty="0"/>
              <a:t>) ≤ log(D</a:t>
            </a:r>
            <a:r>
              <a:rPr lang="en-US" sz="2500" dirty="0" smtClean="0"/>
              <a:t>) for all </a:t>
            </a:r>
            <a:r>
              <a:rPr lang="en-US" sz="2500" i="1" dirty="0" smtClean="0"/>
              <a:t>X</a:t>
            </a:r>
            <a:r>
              <a:rPr lang="en-US" sz="2500" dirty="0" smtClean="0"/>
              <a:t>,  </a:t>
            </a:r>
          </a:p>
          <a:p>
            <a:r>
              <a:rPr lang="en-US" sz="2500" dirty="0" smtClean="0"/>
              <a:t>      then it has a MPS description of bond dim. </a:t>
            </a:r>
            <a:r>
              <a:rPr lang="en-US" sz="2500" i="1" dirty="0" smtClean="0"/>
              <a:t>D</a:t>
            </a:r>
          </a:p>
          <a:p>
            <a:endParaRPr lang="en-US" sz="1000" dirty="0" smtClean="0"/>
          </a:p>
          <a:p>
            <a:r>
              <a:rPr lang="en-US" sz="2200" dirty="0" smtClean="0"/>
              <a:t>       (</a:t>
            </a:r>
            <a:r>
              <a:rPr lang="en-US" sz="2200" dirty="0" err="1" smtClean="0"/>
              <a:t>obs</a:t>
            </a:r>
            <a:r>
              <a:rPr lang="en-US" sz="2200" dirty="0" smtClean="0"/>
              <a:t>: must use </a:t>
            </a:r>
            <a:r>
              <a:rPr lang="en-US" sz="2200" dirty="0" err="1" smtClean="0"/>
              <a:t>Renyi</a:t>
            </a:r>
            <a:r>
              <a:rPr lang="en-US" sz="2200" dirty="0" smtClean="0"/>
              <a:t> </a:t>
            </a:r>
            <a:r>
              <a:rPr lang="en-US" sz="2200" dirty="0" smtClean="0"/>
              <a:t>entropies)</a:t>
            </a:r>
          </a:p>
          <a:p>
            <a:endParaRPr lang="en-US" sz="2200" dirty="0" smtClean="0">
              <a:solidFill>
                <a:srgbClr val="000090"/>
              </a:solidFill>
            </a:endParaRPr>
          </a:p>
          <a:p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0379" y="3113820"/>
            <a:ext cx="51889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For MPS,  S(</a:t>
            </a:r>
            <a:r>
              <a:rPr lang="en-US" sz="2500" dirty="0" err="1" smtClean="0"/>
              <a:t>ρ</a:t>
            </a:r>
            <a:r>
              <a:rPr lang="en-US" sz="2500" baseline="-25000" dirty="0" err="1" smtClean="0"/>
              <a:t>X</a:t>
            </a:r>
            <a:r>
              <a:rPr lang="en-US" sz="2500" dirty="0" smtClean="0"/>
              <a:t>) ≤ log(D)  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924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>
            <a:off x="2615497" y="4809427"/>
            <a:ext cx="5786261" cy="13216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Correlation Length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068" y="1797756"/>
            <a:ext cx="3640666" cy="2726268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4067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067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4067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4067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4067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4067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4067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4067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4067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7579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7579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7579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7579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7579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7579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7579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7579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7579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48267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48267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8267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48267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48267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48267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48267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48267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48267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241779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41779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79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41779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41779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41779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241779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241779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41779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535291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535291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535291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35291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35291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535291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535291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35291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535291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825979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825979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25979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825979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825979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25979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825979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25979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825979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119491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119491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119491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119491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119491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19491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119491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119491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119491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413003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413003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413003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13003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13003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413003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413003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13003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413003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703691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703691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703691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703691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703691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703691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703691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703691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703691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997203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997203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997203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997203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997203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997203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997203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997203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997203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290715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290715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290715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290715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290715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290715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290715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290715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290715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581403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581403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581403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581403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581403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581403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581403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581403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581403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505179" y="2049639"/>
            <a:ext cx="979309" cy="842433"/>
          </a:xfrm>
          <a:custGeom>
            <a:avLst/>
            <a:gdLst>
              <a:gd name="connsiteX0" fmla="*/ 0 w 2624667"/>
              <a:gd name="connsiteY0" fmla="*/ 1199445 h 2215445"/>
              <a:gd name="connsiteX1" fmla="*/ 0 w 2624667"/>
              <a:gd name="connsiteY1" fmla="*/ 1199445 h 2215445"/>
              <a:gd name="connsiteX2" fmla="*/ 14112 w 2624667"/>
              <a:gd name="connsiteY2" fmla="*/ 987778 h 2215445"/>
              <a:gd name="connsiteX3" fmla="*/ 56445 w 2624667"/>
              <a:gd name="connsiteY3" fmla="*/ 860778 h 2215445"/>
              <a:gd name="connsiteX4" fmla="*/ 84667 w 2624667"/>
              <a:gd name="connsiteY4" fmla="*/ 776111 h 2215445"/>
              <a:gd name="connsiteX5" fmla="*/ 112889 w 2624667"/>
              <a:gd name="connsiteY5" fmla="*/ 719667 h 2215445"/>
              <a:gd name="connsiteX6" fmla="*/ 127000 w 2624667"/>
              <a:gd name="connsiteY6" fmla="*/ 677334 h 2215445"/>
              <a:gd name="connsiteX7" fmla="*/ 155223 w 2624667"/>
              <a:gd name="connsiteY7" fmla="*/ 649111 h 2215445"/>
              <a:gd name="connsiteX8" fmla="*/ 211667 w 2624667"/>
              <a:gd name="connsiteY8" fmla="*/ 564445 h 2215445"/>
              <a:gd name="connsiteX9" fmla="*/ 239889 w 2624667"/>
              <a:gd name="connsiteY9" fmla="*/ 536222 h 2215445"/>
              <a:gd name="connsiteX10" fmla="*/ 324556 w 2624667"/>
              <a:gd name="connsiteY10" fmla="*/ 437445 h 2215445"/>
              <a:gd name="connsiteX11" fmla="*/ 381000 w 2624667"/>
              <a:gd name="connsiteY11" fmla="*/ 409222 h 2215445"/>
              <a:gd name="connsiteX12" fmla="*/ 465667 w 2624667"/>
              <a:gd name="connsiteY12" fmla="*/ 338667 h 2215445"/>
              <a:gd name="connsiteX13" fmla="*/ 550334 w 2624667"/>
              <a:gd name="connsiteY13" fmla="*/ 282222 h 2215445"/>
              <a:gd name="connsiteX14" fmla="*/ 635000 w 2624667"/>
              <a:gd name="connsiteY14" fmla="*/ 254000 h 2215445"/>
              <a:gd name="connsiteX15" fmla="*/ 677334 w 2624667"/>
              <a:gd name="connsiteY15" fmla="*/ 239889 h 2215445"/>
              <a:gd name="connsiteX16" fmla="*/ 776112 w 2624667"/>
              <a:gd name="connsiteY16" fmla="*/ 197556 h 2215445"/>
              <a:gd name="connsiteX17" fmla="*/ 889000 w 2624667"/>
              <a:gd name="connsiteY17" fmla="*/ 141111 h 2215445"/>
              <a:gd name="connsiteX18" fmla="*/ 1086556 w 2624667"/>
              <a:gd name="connsiteY18" fmla="*/ 112889 h 2215445"/>
              <a:gd name="connsiteX19" fmla="*/ 1128889 w 2624667"/>
              <a:gd name="connsiteY19" fmla="*/ 98778 h 2215445"/>
              <a:gd name="connsiteX20" fmla="*/ 1157112 w 2624667"/>
              <a:gd name="connsiteY20" fmla="*/ 70556 h 2215445"/>
              <a:gd name="connsiteX21" fmla="*/ 1213556 w 2624667"/>
              <a:gd name="connsiteY21" fmla="*/ 56445 h 2215445"/>
              <a:gd name="connsiteX22" fmla="*/ 1255889 w 2624667"/>
              <a:gd name="connsiteY22" fmla="*/ 28222 h 2215445"/>
              <a:gd name="connsiteX23" fmla="*/ 1425223 w 2624667"/>
              <a:gd name="connsiteY23" fmla="*/ 0 h 2215445"/>
              <a:gd name="connsiteX24" fmla="*/ 1806223 w 2624667"/>
              <a:gd name="connsiteY24" fmla="*/ 14111 h 2215445"/>
              <a:gd name="connsiteX25" fmla="*/ 1947334 w 2624667"/>
              <a:gd name="connsiteY25" fmla="*/ 84667 h 2215445"/>
              <a:gd name="connsiteX26" fmla="*/ 2046112 w 2624667"/>
              <a:gd name="connsiteY26" fmla="*/ 155222 h 2215445"/>
              <a:gd name="connsiteX27" fmla="*/ 2074334 w 2624667"/>
              <a:gd name="connsiteY27" fmla="*/ 197556 h 2215445"/>
              <a:gd name="connsiteX28" fmla="*/ 2159000 w 2624667"/>
              <a:gd name="connsiteY28" fmla="*/ 254000 h 2215445"/>
              <a:gd name="connsiteX29" fmla="*/ 2201334 w 2624667"/>
              <a:gd name="connsiteY29" fmla="*/ 282222 h 2215445"/>
              <a:gd name="connsiteX30" fmla="*/ 2271889 w 2624667"/>
              <a:gd name="connsiteY30" fmla="*/ 352778 h 2215445"/>
              <a:gd name="connsiteX31" fmla="*/ 2300112 w 2624667"/>
              <a:gd name="connsiteY31" fmla="*/ 381000 h 2215445"/>
              <a:gd name="connsiteX32" fmla="*/ 2370667 w 2624667"/>
              <a:gd name="connsiteY32" fmla="*/ 465667 h 2215445"/>
              <a:gd name="connsiteX33" fmla="*/ 2427112 w 2624667"/>
              <a:gd name="connsiteY33" fmla="*/ 578556 h 2215445"/>
              <a:gd name="connsiteX34" fmla="*/ 2469445 w 2624667"/>
              <a:gd name="connsiteY34" fmla="*/ 691445 h 2215445"/>
              <a:gd name="connsiteX35" fmla="*/ 2497667 w 2624667"/>
              <a:gd name="connsiteY35" fmla="*/ 790222 h 2215445"/>
              <a:gd name="connsiteX36" fmla="*/ 2525889 w 2624667"/>
              <a:gd name="connsiteY36" fmla="*/ 818445 h 2215445"/>
              <a:gd name="connsiteX37" fmla="*/ 2540000 w 2624667"/>
              <a:gd name="connsiteY37" fmla="*/ 860778 h 2215445"/>
              <a:gd name="connsiteX38" fmla="*/ 2554112 w 2624667"/>
              <a:gd name="connsiteY38" fmla="*/ 917222 h 2215445"/>
              <a:gd name="connsiteX39" fmla="*/ 2610556 w 2624667"/>
              <a:gd name="connsiteY39" fmla="*/ 1044222 h 2215445"/>
              <a:gd name="connsiteX40" fmla="*/ 2624667 w 2624667"/>
              <a:gd name="connsiteY40" fmla="*/ 1086556 h 2215445"/>
              <a:gd name="connsiteX41" fmla="*/ 2554112 w 2624667"/>
              <a:gd name="connsiteY41" fmla="*/ 1157111 h 2215445"/>
              <a:gd name="connsiteX42" fmla="*/ 2497667 w 2624667"/>
              <a:gd name="connsiteY42" fmla="*/ 1227667 h 2215445"/>
              <a:gd name="connsiteX43" fmla="*/ 2483556 w 2624667"/>
              <a:gd name="connsiteY43" fmla="*/ 1270000 h 2215445"/>
              <a:gd name="connsiteX44" fmla="*/ 2441223 w 2624667"/>
              <a:gd name="connsiteY44" fmla="*/ 1298222 h 2215445"/>
              <a:gd name="connsiteX45" fmla="*/ 2370667 w 2624667"/>
              <a:gd name="connsiteY45" fmla="*/ 1368778 h 2215445"/>
              <a:gd name="connsiteX46" fmla="*/ 2286000 w 2624667"/>
              <a:gd name="connsiteY46" fmla="*/ 1425222 h 2215445"/>
              <a:gd name="connsiteX47" fmla="*/ 2257778 w 2624667"/>
              <a:gd name="connsiteY47" fmla="*/ 1453445 h 2215445"/>
              <a:gd name="connsiteX48" fmla="*/ 2173112 w 2624667"/>
              <a:gd name="connsiteY48" fmla="*/ 1509889 h 2215445"/>
              <a:gd name="connsiteX49" fmla="*/ 2102556 w 2624667"/>
              <a:gd name="connsiteY49" fmla="*/ 1552222 h 2215445"/>
              <a:gd name="connsiteX50" fmla="*/ 2074334 w 2624667"/>
              <a:gd name="connsiteY50" fmla="*/ 1580445 h 2215445"/>
              <a:gd name="connsiteX51" fmla="*/ 1919112 w 2624667"/>
              <a:gd name="connsiteY51" fmla="*/ 1651000 h 2215445"/>
              <a:gd name="connsiteX52" fmla="*/ 1890889 w 2624667"/>
              <a:gd name="connsiteY52" fmla="*/ 1679222 h 2215445"/>
              <a:gd name="connsiteX53" fmla="*/ 1693334 w 2624667"/>
              <a:gd name="connsiteY53" fmla="*/ 1763889 h 2215445"/>
              <a:gd name="connsiteX54" fmla="*/ 1608667 w 2624667"/>
              <a:gd name="connsiteY54" fmla="*/ 1820334 h 2215445"/>
              <a:gd name="connsiteX55" fmla="*/ 1552223 w 2624667"/>
              <a:gd name="connsiteY55" fmla="*/ 1862667 h 2215445"/>
              <a:gd name="connsiteX56" fmla="*/ 1467556 w 2624667"/>
              <a:gd name="connsiteY56" fmla="*/ 1919111 h 2215445"/>
              <a:gd name="connsiteX57" fmla="*/ 1397000 w 2624667"/>
              <a:gd name="connsiteY57" fmla="*/ 1989667 h 2215445"/>
              <a:gd name="connsiteX58" fmla="*/ 1340556 w 2624667"/>
              <a:gd name="connsiteY58" fmla="*/ 2003778 h 2215445"/>
              <a:gd name="connsiteX59" fmla="*/ 1255889 w 2624667"/>
              <a:gd name="connsiteY59" fmla="*/ 2032000 h 2215445"/>
              <a:gd name="connsiteX60" fmla="*/ 1213556 w 2624667"/>
              <a:gd name="connsiteY60" fmla="*/ 2060222 h 2215445"/>
              <a:gd name="connsiteX61" fmla="*/ 1016000 w 2624667"/>
              <a:gd name="connsiteY61" fmla="*/ 2102556 h 2215445"/>
              <a:gd name="connsiteX62" fmla="*/ 917223 w 2624667"/>
              <a:gd name="connsiteY62" fmla="*/ 2144889 h 2215445"/>
              <a:gd name="connsiteX63" fmla="*/ 818445 w 2624667"/>
              <a:gd name="connsiteY63" fmla="*/ 2215445 h 2215445"/>
              <a:gd name="connsiteX64" fmla="*/ 578556 w 2624667"/>
              <a:gd name="connsiteY64" fmla="*/ 2187222 h 2215445"/>
              <a:gd name="connsiteX65" fmla="*/ 536223 w 2624667"/>
              <a:gd name="connsiteY65" fmla="*/ 2173111 h 2215445"/>
              <a:gd name="connsiteX66" fmla="*/ 508000 w 2624667"/>
              <a:gd name="connsiteY66" fmla="*/ 2144889 h 2215445"/>
              <a:gd name="connsiteX67" fmla="*/ 381000 w 2624667"/>
              <a:gd name="connsiteY67" fmla="*/ 2074334 h 2215445"/>
              <a:gd name="connsiteX68" fmla="*/ 310445 w 2624667"/>
              <a:gd name="connsiteY68" fmla="*/ 1989667 h 2215445"/>
              <a:gd name="connsiteX69" fmla="*/ 282223 w 2624667"/>
              <a:gd name="connsiteY69" fmla="*/ 1947334 h 2215445"/>
              <a:gd name="connsiteX70" fmla="*/ 254000 w 2624667"/>
              <a:gd name="connsiteY70" fmla="*/ 1919111 h 2215445"/>
              <a:gd name="connsiteX71" fmla="*/ 239889 w 2624667"/>
              <a:gd name="connsiteY71" fmla="*/ 1876778 h 2215445"/>
              <a:gd name="connsiteX72" fmla="*/ 197556 w 2624667"/>
              <a:gd name="connsiteY72" fmla="*/ 1792111 h 2215445"/>
              <a:gd name="connsiteX73" fmla="*/ 183445 w 2624667"/>
              <a:gd name="connsiteY73" fmla="*/ 1721556 h 2215445"/>
              <a:gd name="connsiteX74" fmla="*/ 169334 w 2624667"/>
              <a:gd name="connsiteY74" fmla="*/ 1679222 h 2215445"/>
              <a:gd name="connsiteX75" fmla="*/ 141112 w 2624667"/>
              <a:gd name="connsiteY75" fmla="*/ 1538111 h 2215445"/>
              <a:gd name="connsiteX76" fmla="*/ 127000 w 2624667"/>
              <a:gd name="connsiteY76" fmla="*/ 1495778 h 2215445"/>
              <a:gd name="connsiteX77" fmla="*/ 98778 w 2624667"/>
              <a:gd name="connsiteY77" fmla="*/ 1397000 h 2215445"/>
              <a:gd name="connsiteX78" fmla="*/ 70556 w 2624667"/>
              <a:gd name="connsiteY78" fmla="*/ 1354667 h 2215445"/>
              <a:gd name="connsiteX79" fmla="*/ 42334 w 2624667"/>
              <a:gd name="connsiteY79" fmla="*/ 1270000 h 2215445"/>
              <a:gd name="connsiteX80" fmla="*/ 28223 w 2624667"/>
              <a:gd name="connsiteY80" fmla="*/ 1227667 h 2215445"/>
              <a:gd name="connsiteX81" fmla="*/ 14112 w 2624667"/>
              <a:gd name="connsiteY81" fmla="*/ 1185334 h 2215445"/>
              <a:gd name="connsiteX82" fmla="*/ 0 w 2624667"/>
              <a:gd name="connsiteY82" fmla="*/ 1199445 h 221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624667" h="2215445">
                <a:moveTo>
                  <a:pt x="0" y="1199445"/>
                </a:moveTo>
                <a:lnTo>
                  <a:pt x="0" y="1199445"/>
                </a:lnTo>
                <a:cubicBezTo>
                  <a:pt x="4704" y="1128889"/>
                  <a:pt x="6709" y="1058102"/>
                  <a:pt x="14112" y="987778"/>
                </a:cubicBezTo>
                <a:cubicBezTo>
                  <a:pt x="18867" y="942602"/>
                  <a:pt x="41264" y="902527"/>
                  <a:pt x="56445" y="860778"/>
                </a:cubicBezTo>
                <a:cubicBezTo>
                  <a:pt x="66611" y="832820"/>
                  <a:pt x="73619" y="803732"/>
                  <a:pt x="84667" y="776111"/>
                </a:cubicBezTo>
                <a:cubicBezTo>
                  <a:pt x="92479" y="756580"/>
                  <a:pt x="104603" y="739002"/>
                  <a:pt x="112889" y="719667"/>
                </a:cubicBezTo>
                <a:cubicBezTo>
                  <a:pt x="118748" y="705995"/>
                  <a:pt x="119347" y="690089"/>
                  <a:pt x="127000" y="677334"/>
                </a:cubicBezTo>
                <a:cubicBezTo>
                  <a:pt x="133845" y="665926"/>
                  <a:pt x="147240" y="659755"/>
                  <a:pt x="155223" y="649111"/>
                </a:cubicBezTo>
                <a:cubicBezTo>
                  <a:pt x="175574" y="621976"/>
                  <a:pt x="187683" y="588430"/>
                  <a:pt x="211667" y="564445"/>
                </a:cubicBezTo>
                <a:cubicBezTo>
                  <a:pt x="221074" y="555037"/>
                  <a:pt x="231372" y="546443"/>
                  <a:pt x="239889" y="536222"/>
                </a:cubicBezTo>
                <a:cubicBezTo>
                  <a:pt x="268226" y="502217"/>
                  <a:pt x="287629" y="463822"/>
                  <a:pt x="324556" y="437445"/>
                </a:cubicBezTo>
                <a:cubicBezTo>
                  <a:pt x="341673" y="425218"/>
                  <a:pt x="362185" y="418630"/>
                  <a:pt x="381000" y="409222"/>
                </a:cubicBezTo>
                <a:cubicBezTo>
                  <a:pt x="427307" y="339763"/>
                  <a:pt x="386096" y="386410"/>
                  <a:pt x="465667" y="338667"/>
                </a:cubicBezTo>
                <a:cubicBezTo>
                  <a:pt x="494752" y="321216"/>
                  <a:pt x="518156" y="292948"/>
                  <a:pt x="550334" y="282222"/>
                </a:cubicBezTo>
                <a:lnTo>
                  <a:pt x="635000" y="254000"/>
                </a:lnTo>
                <a:lnTo>
                  <a:pt x="677334" y="239889"/>
                </a:lnTo>
                <a:cubicBezTo>
                  <a:pt x="778304" y="172576"/>
                  <a:pt x="654612" y="248181"/>
                  <a:pt x="776112" y="197556"/>
                </a:cubicBezTo>
                <a:cubicBezTo>
                  <a:pt x="814947" y="181375"/>
                  <a:pt x="847501" y="148027"/>
                  <a:pt x="889000" y="141111"/>
                </a:cubicBezTo>
                <a:cubicBezTo>
                  <a:pt x="1011074" y="120766"/>
                  <a:pt x="945276" y="130549"/>
                  <a:pt x="1086556" y="112889"/>
                </a:cubicBezTo>
                <a:cubicBezTo>
                  <a:pt x="1100667" y="108185"/>
                  <a:pt x="1116134" y="106431"/>
                  <a:pt x="1128889" y="98778"/>
                </a:cubicBezTo>
                <a:cubicBezTo>
                  <a:pt x="1140297" y="91933"/>
                  <a:pt x="1145212" y="76506"/>
                  <a:pt x="1157112" y="70556"/>
                </a:cubicBezTo>
                <a:cubicBezTo>
                  <a:pt x="1174458" y="61883"/>
                  <a:pt x="1194741" y="61149"/>
                  <a:pt x="1213556" y="56445"/>
                </a:cubicBezTo>
                <a:cubicBezTo>
                  <a:pt x="1227667" y="47037"/>
                  <a:pt x="1240009" y="34177"/>
                  <a:pt x="1255889" y="28222"/>
                </a:cubicBezTo>
                <a:cubicBezTo>
                  <a:pt x="1281283" y="18699"/>
                  <a:pt x="1410557" y="2095"/>
                  <a:pt x="1425223" y="0"/>
                </a:cubicBezTo>
                <a:cubicBezTo>
                  <a:pt x="1552223" y="4704"/>
                  <a:pt x="1679400" y="5929"/>
                  <a:pt x="1806223" y="14111"/>
                </a:cubicBezTo>
                <a:cubicBezTo>
                  <a:pt x="1868050" y="18100"/>
                  <a:pt x="1894667" y="49556"/>
                  <a:pt x="1947334" y="84667"/>
                </a:cubicBezTo>
                <a:cubicBezTo>
                  <a:pt x="2009238" y="125936"/>
                  <a:pt x="1976097" y="102712"/>
                  <a:pt x="2046112" y="155222"/>
                </a:cubicBezTo>
                <a:cubicBezTo>
                  <a:pt x="2055519" y="169333"/>
                  <a:pt x="2061571" y="186388"/>
                  <a:pt x="2074334" y="197556"/>
                </a:cubicBezTo>
                <a:cubicBezTo>
                  <a:pt x="2099860" y="219892"/>
                  <a:pt x="2130778" y="235185"/>
                  <a:pt x="2159000" y="254000"/>
                </a:cubicBezTo>
                <a:cubicBezTo>
                  <a:pt x="2173111" y="263407"/>
                  <a:pt x="2189342" y="270230"/>
                  <a:pt x="2201334" y="282222"/>
                </a:cubicBezTo>
                <a:lnTo>
                  <a:pt x="2271889" y="352778"/>
                </a:lnTo>
                <a:cubicBezTo>
                  <a:pt x="2281297" y="362186"/>
                  <a:pt x="2292732" y="369930"/>
                  <a:pt x="2300112" y="381000"/>
                </a:cubicBezTo>
                <a:cubicBezTo>
                  <a:pt x="2339403" y="439938"/>
                  <a:pt x="2316342" y="411342"/>
                  <a:pt x="2370667" y="465667"/>
                </a:cubicBezTo>
                <a:cubicBezTo>
                  <a:pt x="2403096" y="562956"/>
                  <a:pt x="2377853" y="529299"/>
                  <a:pt x="2427112" y="578556"/>
                </a:cubicBezTo>
                <a:cubicBezTo>
                  <a:pt x="2442025" y="615840"/>
                  <a:pt x="2458383" y="652729"/>
                  <a:pt x="2469445" y="691445"/>
                </a:cubicBezTo>
                <a:cubicBezTo>
                  <a:pt x="2472800" y="703187"/>
                  <a:pt x="2488440" y="774843"/>
                  <a:pt x="2497667" y="790222"/>
                </a:cubicBezTo>
                <a:cubicBezTo>
                  <a:pt x="2504512" y="801630"/>
                  <a:pt x="2516482" y="809037"/>
                  <a:pt x="2525889" y="818445"/>
                </a:cubicBezTo>
                <a:cubicBezTo>
                  <a:pt x="2530593" y="832556"/>
                  <a:pt x="2535914" y="846476"/>
                  <a:pt x="2540000" y="860778"/>
                </a:cubicBezTo>
                <a:cubicBezTo>
                  <a:pt x="2545328" y="879426"/>
                  <a:pt x="2547979" y="898823"/>
                  <a:pt x="2554112" y="917222"/>
                </a:cubicBezTo>
                <a:cubicBezTo>
                  <a:pt x="2586939" y="1015701"/>
                  <a:pt x="2573669" y="958152"/>
                  <a:pt x="2610556" y="1044222"/>
                </a:cubicBezTo>
                <a:cubicBezTo>
                  <a:pt x="2616415" y="1057894"/>
                  <a:pt x="2619963" y="1072445"/>
                  <a:pt x="2624667" y="1086556"/>
                </a:cubicBezTo>
                <a:cubicBezTo>
                  <a:pt x="2552096" y="1134937"/>
                  <a:pt x="2607869" y="1089915"/>
                  <a:pt x="2554112" y="1157111"/>
                </a:cubicBezTo>
                <a:cubicBezTo>
                  <a:pt x="2519112" y="1200861"/>
                  <a:pt x="2526622" y="1169758"/>
                  <a:pt x="2497667" y="1227667"/>
                </a:cubicBezTo>
                <a:cubicBezTo>
                  <a:pt x="2491015" y="1240971"/>
                  <a:pt x="2492848" y="1258385"/>
                  <a:pt x="2483556" y="1270000"/>
                </a:cubicBezTo>
                <a:cubicBezTo>
                  <a:pt x="2472962" y="1283243"/>
                  <a:pt x="2453986" y="1287054"/>
                  <a:pt x="2441223" y="1298222"/>
                </a:cubicBezTo>
                <a:cubicBezTo>
                  <a:pt x="2416192" y="1320124"/>
                  <a:pt x="2398341" y="1350329"/>
                  <a:pt x="2370667" y="1368778"/>
                </a:cubicBezTo>
                <a:cubicBezTo>
                  <a:pt x="2342445" y="1387593"/>
                  <a:pt x="2309984" y="1401237"/>
                  <a:pt x="2286000" y="1425222"/>
                </a:cubicBezTo>
                <a:cubicBezTo>
                  <a:pt x="2276593" y="1434630"/>
                  <a:pt x="2268421" y="1445462"/>
                  <a:pt x="2257778" y="1453445"/>
                </a:cubicBezTo>
                <a:cubicBezTo>
                  <a:pt x="2230643" y="1473796"/>
                  <a:pt x="2197097" y="1485905"/>
                  <a:pt x="2173112" y="1509889"/>
                </a:cubicBezTo>
                <a:cubicBezTo>
                  <a:pt x="2134371" y="1548629"/>
                  <a:pt x="2157510" y="1533904"/>
                  <a:pt x="2102556" y="1552222"/>
                </a:cubicBezTo>
                <a:cubicBezTo>
                  <a:pt x="2093149" y="1561630"/>
                  <a:pt x="2085742" y="1573600"/>
                  <a:pt x="2074334" y="1580445"/>
                </a:cubicBezTo>
                <a:cubicBezTo>
                  <a:pt x="1995466" y="1627766"/>
                  <a:pt x="1984625" y="1629162"/>
                  <a:pt x="1919112" y="1651000"/>
                </a:cubicBezTo>
                <a:cubicBezTo>
                  <a:pt x="1909704" y="1660407"/>
                  <a:pt x="1902789" y="1673272"/>
                  <a:pt x="1890889" y="1679222"/>
                </a:cubicBezTo>
                <a:cubicBezTo>
                  <a:pt x="1823425" y="1712954"/>
                  <a:pt x="1752059" y="1705165"/>
                  <a:pt x="1693334" y="1763889"/>
                </a:cubicBezTo>
                <a:cubicBezTo>
                  <a:pt x="1640482" y="1816740"/>
                  <a:pt x="1669932" y="1799911"/>
                  <a:pt x="1608667" y="1820334"/>
                </a:cubicBezTo>
                <a:cubicBezTo>
                  <a:pt x="1589852" y="1834445"/>
                  <a:pt x="1571490" y="1849180"/>
                  <a:pt x="1552223" y="1862667"/>
                </a:cubicBezTo>
                <a:cubicBezTo>
                  <a:pt x="1524435" y="1882118"/>
                  <a:pt x="1491540" y="1895127"/>
                  <a:pt x="1467556" y="1919111"/>
                </a:cubicBezTo>
                <a:cubicBezTo>
                  <a:pt x="1444037" y="1942630"/>
                  <a:pt x="1429267" y="1981600"/>
                  <a:pt x="1397000" y="1989667"/>
                </a:cubicBezTo>
                <a:cubicBezTo>
                  <a:pt x="1378185" y="1994371"/>
                  <a:pt x="1359132" y="1998205"/>
                  <a:pt x="1340556" y="2003778"/>
                </a:cubicBezTo>
                <a:cubicBezTo>
                  <a:pt x="1312062" y="2012326"/>
                  <a:pt x="1255889" y="2032000"/>
                  <a:pt x="1255889" y="2032000"/>
                </a:cubicBezTo>
                <a:cubicBezTo>
                  <a:pt x="1241778" y="2041407"/>
                  <a:pt x="1229054" y="2053334"/>
                  <a:pt x="1213556" y="2060222"/>
                </a:cubicBezTo>
                <a:cubicBezTo>
                  <a:pt x="1134874" y="2095192"/>
                  <a:pt x="1104919" y="2091441"/>
                  <a:pt x="1016000" y="2102556"/>
                </a:cubicBezTo>
                <a:cubicBezTo>
                  <a:pt x="983303" y="2113455"/>
                  <a:pt x="945122" y="2123965"/>
                  <a:pt x="917223" y="2144889"/>
                </a:cubicBezTo>
                <a:cubicBezTo>
                  <a:pt x="810083" y="2225244"/>
                  <a:pt x="908480" y="2185433"/>
                  <a:pt x="818445" y="2215445"/>
                </a:cubicBezTo>
                <a:cubicBezTo>
                  <a:pt x="714532" y="2206786"/>
                  <a:pt x="666828" y="2209291"/>
                  <a:pt x="578556" y="2187222"/>
                </a:cubicBezTo>
                <a:cubicBezTo>
                  <a:pt x="564126" y="2183614"/>
                  <a:pt x="550334" y="2177815"/>
                  <a:pt x="536223" y="2173111"/>
                </a:cubicBezTo>
                <a:cubicBezTo>
                  <a:pt x="526815" y="2163704"/>
                  <a:pt x="519408" y="2151734"/>
                  <a:pt x="508000" y="2144889"/>
                </a:cubicBezTo>
                <a:cubicBezTo>
                  <a:pt x="419286" y="2091661"/>
                  <a:pt x="510432" y="2203770"/>
                  <a:pt x="381000" y="2074334"/>
                </a:cubicBezTo>
                <a:cubicBezTo>
                  <a:pt x="340893" y="2034225"/>
                  <a:pt x="352374" y="2048367"/>
                  <a:pt x="310445" y="1989667"/>
                </a:cubicBezTo>
                <a:cubicBezTo>
                  <a:pt x="300588" y="1975867"/>
                  <a:pt x="292817" y="1960577"/>
                  <a:pt x="282223" y="1947334"/>
                </a:cubicBezTo>
                <a:cubicBezTo>
                  <a:pt x="273912" y="1936945"/>
                  <a:pt x="263408" y="1928519"/>
                  <a:pt x="254000" y="1919111"/>
                </a:cubicBezTo>
                <a:cubicBezTo>
                  <a:pt x="249296" y="1905000"/>
                  <a:pt x="246541" y="1890082"/>
                  <a:pt x="239889" y="1876778"/>
                </a:cubicBezTo>
                <a:cubicBezTo>
                  <a:pt x="205399" y="1807798"/>
                  <a:pt x="215291" y="1863050"/>
                  <a:pt x="197556" y="1792111"/>
                </a:cubicBezTo>
                <a:cubicBezTo>
                  <a:pt x="191739" y="1768843"/>
                  <a:pt x="189262" y="1744824"/>
                  <a:pt x="183445" y="1721556"/>
                </a:cubicBezTo>
                <a:cubicBezTo>
                  <a:pt x="179837" y="1707125"/>
                  <a:pt x="172679" y="1693716"/>
                  <a:pt x="169334" y="1679222"/>
                </a:cubicBezTo>
                <a:cubicBezTo>
                  <a:pt x="158548" y="1632482"/>
                  <a:pt x="156282" y="1583618"/>
                  <a:pt x="141112" y="1538111"/>
                </a:cubicBezTo>
                <a:cubicBezTo>
                  <a:pt x="136408" y="1524000"/>
                  <a:pt x="131086" y="1510080"/>
                  <a:pt x="127000" y="1495778"/>
                </a:cubicBezTo>
                <a:cubicBezTo>
                  <a:pt x="120972" y="1474680"/>
                  <a:pt x="110055" y="1419555"/>
                  <a:pt x="98778" y="1397000"/>
                </a:cubicBezTo>
                <a:cubicBezTo>
                  <a:pt x="91194" y="1381831"/>
                  <a:pt x="77444" y="1370165"/>
                  <a:pt x="70556" y="1354667"/>
                </a:cubicBezTo>
                <a:cubicBezTo>
                  <a:pt x="58474" y="1327482"/>
                  <a:pt x="51741" y="1298222"/>
                  <a:pt x="42334" y="1270000"/>
                </a:cubicBezTo>
                <a:lnTo>
                  <a:pt x="28223" y="1227667"/>
                </a:lnTo>
                <a:cubicBezTo>
                  <a:pt x="23519" y="1213556"/>
                  <a:pt x="28986" y="1185334"/>
                  <a:pt x="14112" y="1185334"/>
                </a:cubicBezTo>
                <a:lnTo>
                  <a:pt x="0" y="1199445"/>
                </a:lnTo>
                <a:close/>
              </a:path>
            </a:pathLst>
          </a:custGeom>
          <a:solidFill>
            <a:srgbClr val="000090">
              <a:alpha val="3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554115" y="3465690"/>
            <a:ext cx="1027288" cy="694266"/>
          </a:xfrm>
          <a:prstGeom prst="ellipse">
            <a:avLst/>
          </a:prstGeom>
          <a:solidFill>
            <a:srgbClr val="000090">
              <a:alpha val="3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764824" y="2166056"/>
            <a:ext cx="409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X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853275" y="3504359"/>
            <a:ext cx="409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Z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942645" y="1632365"/>
            <a:ext cx="499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Correlation Function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03808"/>
              </p:ext>
            </p:extLst>
          </p:nvPr>
        </p:nvGraphicFramePr>
        <p:xfrm>
          <a:off x="9893547" y="3023809"/>
          <a:ext cx="5113620" cy="1123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16" name="Equation" r:id="rId3" imgW="3009900" imgH="660400" progId="Equation.3">
                  <p:embed/>
                </p:oleObj>
              </mc:Choice>
              <mc:Fallback>
                <p:oleObj name="Equation" r:id="rId3" imgW="30099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93547" y="3023809"/>
                        <a:ext cx="5113620" cy="1123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TextBox 123"/>
          <p:cNvSpPr txBox="1"/>
          <p:nvPr/>
        </p:nvSpPr>
        <p:spPr>
          <a:xfrm>
            <a:off x="2559763" y="4809426"/>
            <a:ext cx="62342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 smtClean="0"/>
              <a:t>ψ</a:t>
            </a:r>
            <a:r>
              <a:rPr lang="en-US" sz="2200" dirty="0" smtClean="0"/>
              <a:t> has correlation length </a:t>
            </a:r>
            <a:r>
              <a:rPr lang="en-US" sz="2200" dirty="0" err="1" smtClean="0">
                <a:solidFill>
                  <a:srgbClr val="FF0000"/>
                </a:solidFill>
              </a:rPr>
              <a:t>ξ</a:t>
            </a:r>
            <a:r>
              <a:rPr lang="en-US" sz="2200" dirty="0" smtClean="0"/>
              <a:t> if for every regions X, Z:</a:t>
            </a:r>
          </a:p>
          <a:p>
            <a:endParaRPr lang="en-US" sz="2200" dirty="0"/>
          </a:p>
          <a:p>
            <a:r>
              <a:rPr lang="en-US" sz="2200" dirty="0" smtClean="0"/>
              <a:t>                        </a:t>
            </a:r>
            <a:r>
              <a:rPr lang="en-US" sz="2400" dirty="0" err="1" smtClean="0"/>
              <a:t>cor</a:t>
            </a:r>
            <a:r>
              <a:rPr lang="en-US" sz="2400" dirty="0" smtClean="0"/>
              <a:t>(X : Z)</a:t>
            </a:r>
            <a:r>
              <a:rPr lang="en-US" sz="2400" baseline="-25000" dirty="0" err="1" smtClean="0"/>
              <a:t>ψ</a:t>
            </a:r>
            <a:r>
              <a:rPr lang="en-US" sz="2400" dirty="0" smtClean="0"/>
              <a:t> ≤ 2</a:t>
            </a:r>
            <a:r>
              <a:rPr lang="en-US" sz="2400" baseline="30000" dirty="0" smtClean="0"/>
              <a:t>- </a:t>
            </a:r>
            <a:r>
              <a:rPr lang="en-US" sz="2400" baseline="30000" dirty="0" err="1" smtClean="0"/>
              <a:t>dist</a:t>
            </a:r>
            <a:r>
              <a:rPr lang="en-US" sz="2400" baseline="30000" dirty="0" smtClean="0"/>
              <a:t>(X, Z) / </a:t>
            </a:r>
            <a:r>
              <a:rPr lang="en-US" sz="2400" baseline="30000" dirty="0" err="1" smtClean="0"/>
              <a:t>ξ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65412" y="4809426"/>
            <a:ext cx="2466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Correlation Length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262497" y="1316340"/>
            <a:ext cx="440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 smtClean="0"/>
              <a:t>ρ</a:t>
            </a:r>
            <a:endParaRPr lang="en-US" sz="2200" i="1" dirty="0"/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1382891" y="2597856"/>
            <a:ext cx="1226958" cy="1049867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" name="Picture 13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9" y="6398275"/>
            <a:ext cx="4662309" cy="325078"/>
          </a:xfrm>
          <a:prstGeom prst="rect">
            <a:avLst/>
          </a:prstGeom>
        </p:spPr>
      </p:pic>
      <p:pic>
        <p:nvPicPr>
          <p:cNvPr id="135" name="Picture 13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67" y="3626841"/>
            <a:ext cx="4995333" cy="823818"/>
          </a:xfrm>
          <a:prstGeom prst="rect">
            <a:avLst/>
          </a:prstGeom>
        </p:spPr>
      </p:pic>
      <p:pic>
        <p:nvPicPr>
          <p:cNvPr id="136" name="Picture 13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67" y="2967038"/>
            <a:ext cx="1059744" cy="175004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4034367" y="3172383"/>
            <a:ext cx="2715683" cy="37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For pure state </a:t>
            </a:r>
            <a:r>
              <a:rPr lang="en-US" b="1" i="1" dirty="0" err="1" smtClean="0">
                <a:solidFill>
                  <a:srgbClr val="0000FF"/>
                </a:solidFill>
              </a:rPr>
              <a:t>Ψ</a:t>
            </a:r>
            <a:endParaRPr lang="en-US" b="1" i="1" dirty="0">
              <a:solidFill>
                <a:srgbClr val="0000FF"/>
              </a:solidFill>
            </a:endParaRPr>
          </a:p>
        </p:txBody>
      </p:sp>
      <p:pic>
        <p:nvPicPr>
          <p:cNvPr id="139" name="Picture 13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67" y="2093384"/>
            <a:ext cx="4708883" cy="83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8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When there is a finite </a:t>
            </a:r>
          </a:p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correlation length?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666" y="1820333"/>
            <a:ext cx="880533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(Araki ‘69) </a:t>
            </a:r>
            <a:r>
              <a:rPr lang="en-US" sz="2200" dirty="0" smtClean="0"/>
              <a:t>In 1D at any finite temperature </a:t>
            </a:r>
            <a:r>
              <a:rPr lang="en-US" sz="2200" i="1" dirty="0" smtClean="0"/>
              <a:t>T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              (for </a:t>
            </a:r>
            <a:r>
              <a:rPr lang="en-US" sz="2200" dirty="0" err="1" smtClean="0">
                <a:solidFill>
                  <a:srgbClr val="FF0000"/>
                </a:solidFill>
              </a:rPr>
              <a:t>ρ</a:t>
            </a:r>
            <a:r>
              <a:rPr lang="en-US" sz="2200" dirty="0" smtClean="0">
                <a:solidFill>
                  <a:srgbClr val="FF0000"/>
                </a:solidFill>
              </a:rPr>
              <a:t> = e</a:t>
            </a:r>
            <a:r>
              <a:rPr lang="en-US" sz="2200" baseline="30000" dirty="0" smtClean="0">
                <a:solidFill>
                  <a:srgbClr val="FF0000"/>
                </a:solidFill>
              </a:rPr>
              <a:t>-H/T</a:t>
            </a:r>
            <a:r>
              <a:rPr lang="en-US" sz="2200" dirty="0" smtClean="0">
                <a:solidFill>
                  <a:srgbClr val="FF0000"/>
                </a:solidFill>
              </a:rPr>
              <a:t>/Z</a:t>
            </a:r>
            <a:r>
              <a:rPr lang="en-US" sz="2200" dirty="0" smtClean="0"/>
              <a:t>;  </a:t>
            </a:r>
            <a:r>
              <a:rPr lang="en-US" sz="2200" dirty="0" err="1">
                <a:solidFill>
                  <a:srgbClr val="FF0000"/>
                </a:solidFill>
              </a:rPr>
              <a:t>ξ</a:t>
            </a:r>
            <a:r>
              <a:rPr lang="en-US" sz="2200" dirty="0">
                <a:solidFill>
                  <a:srgbClr val="FF0000"/>
                </a:solidFill>
              </a:rPr>
              <a:t> = O(1</a:t>
            </a:r>
            <a:r>
              <a:rPr lang="en-US" sz="2200" dirty="0" smtClean="0">
                <a:solidFill>
                  <a:srgbClr val="FF0000"/>
                </a:solidFill>
              </a:rPr>
              <a:t>/</a:t>
            </a:r>
            <a:r>
              <a:rPr lang="en-US" sz="2200" dirty="0">
                <a:solidFill>
                  <a:srgbClr val="FF0000"/>
                </a:solidFill>
              </a:rPr>
              <a:t>T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  <a:r>
              <a:rPr lang="en-US" sz="2200" dirty="0" smtClean="0"/>
              <a:t>)</a:t>
            </a:r>
          </a:p>
          <a:p>
            <a:endParaRPr lang="en-US" sz="2200" dirty="0" smtClean="0">
              <a:solidFill>
                <a:srgbClr val="000090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>
                <a:solidFill>
                  <a:srgbClr val="000090"/>
                </a:solidFill>
              </a:rPr>
              <a:t>Hastings ‘04) </a:t>
            </a:r>
            <a:r>
              <a:rPr lang="en-US" sz="2200" dirty="0" smtClean="0"/>
              <a:t>In any dim </a:t>
            </a:r>
            <a:r>
              <a:rPr lang="en-US" sz="2200" dirty="0"/>
              <a:t>a</a:t>
            </a:r>
            <a:r>
              <a:rPr lang="en-US" sz="2200" dirty="0" smtClean="0"/>
              <a:t>t </a:t>
            </a:r>
            <a:r>
              <a:rPr lang="en-US" sz="2200" dirty="0"/>
              <a:t>zero temperature for </a:t>
            </a:r>
            <a:r>
              <a:rPr lang="en-US" sz="2200" i="1" dirty="0"/>
              <a:t>gapped</a:t>
            </a:r>
            <a:r>
              <a:rPr lang="en-US" sz="2200" dirty="0"/>
              <a:t> models </a:t>
            </a:r>
          </a:p>
          <a:p>
            <a:r>
              <a:rPr lang="en-US" sz="2200" dirty="0"/>
              <a:t>                                </a:t>
            </a:r>
            <a:r>
              <a:rPr lang="en-US" sz="2200" dirty="0" smtClean="0"/>
              <a:t>                        </a:t>
            </a:r>
            <a:r>
              <a:rPr lang="en-US" sz="2200" dirty="0"/>
              <a:t>(for </a:t>
            </a:r>
            <a:r>
              <a:rPr lang="en-US" sz="2200" dirty="0" err="1"/>
              <a:t>groundstates</a:t>
            </a:r>
            <a:r>
              <a:rPr lang="en-US" sz="2200" dirty="0"/>
              <a:t>; </a:t>
            </a:r>
            <a:r>
              <a:rPr lang="en-US" sz="2200" dirty="0" err="1">
                <a:solidFill>
                  <a:srgbClr val="FF0000"/>
                </a:solidFill>
              </a:rPr>
              <a:t>ξ</a:t>
            </a:r>
            <a:r>
              <a:rPr lang="en-US" sz="2200" dirty="0">
                <a:solidFill>
                  <a:srgbClr val="FF0000"/>
                </a:solidFill>
              </a:rPr>
              <a:t> = O(1/gap)</a:t>
            </a:r>
            <a:r>
              <a:rPr lang="en-US" sz="2200" dirty="0"/>
              <a:t>)</a:t>
            </a:r>
          </a:p>
          <a:p>
            <a:endParaRPr lang="en-US" sz="2200" dirty="0" smtClean="0">
              <a:solidFill>
                <a:srgbClr val="000090"/>
              </a:solidFill>
            </a:endParaRPr>
          </a:p>
          <a:p>
            <a:r>
              <a:rPr lang="en-US" sz="2000" dirty="0">
                <a:solidFill>
                  <a:srgbClr val="000090"/>
                </a:solidFill>
              </a:rPr>
              <a:t>(Hastings </a:t>
            </a:r>
            <a:r>
              <a:rPr lang="fr-FR" sz="2000" dirty="0">
                <a:solidFill>
                  <a:srgbClr val="000090"/>
                </a:solidFill>
              </a:rPr>
              <a:t>’</a:t>
            </a:r>
            <a:r>
              <a:rPr lang="en-US" sz="2000" dirty="0">
                <a:solidFill>
                  <a:srgbClr val="000090"/>
                </a:solidFill>
              </a:rPr>
              <a:t>11; </a:t>
            </a:r>
            <a:r>
              <a:rPr lang="en-US" sz="2000" dirty="0" err="1" smtClean="0">
                <a:solidFill>
                  <a:srgbClr val="000090"/>
                </a:solidFill>
              </a:rPr>
              <a:t>Hamza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</a:rPr>
              <a:t>et al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12; …) </a:t>
            </a:r>
            <a:r>
              <a:rPr lang="en-US" sz="2200" dirty="0" smtClean="0"/>
              <a:t>In any dim for models with mobility gap   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                                                                   (many-body localization)</a:t>
            </a:r>
            <a:endParaRPr lang="en-US" sz="2200" dirty="0"/>
          </a:p>
          <a:p>
            <a:endParaRPr lang="en-US" sz="2200" dirty="0">
              <a:solidFill>
                <a:srgbClr val="000090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Kliesch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</a:rPr>
              <a:t>et al </a:t>
            </a:r>
            <a:r>
              <a:rPr lang="en-US" sz="2000" dirty="0" smtClean="0">
                <a:solidFill>
                  <a:srgbClr val="000090"/>
                </a:solidFill>
              </a:rPr>
              <a:t>‘13</a:t>
            </a:r>
            <a:r>
              <a:rPr lang="en-US" sz="2000" dirty="0" smtClean="0"/>
              <a:t>) </a:t>
            </a:r>
            <a:r>
              <a:rPr lang="en-US" sz="2200" dirty="0" smtClean="0"/>
              <a:t>In any dim at large enough </a:t>
            </a:r>
            <a:r>
              <a:rPr lang="en-US" sz="2200" i="1" dirty="0" smtClean="0"/>
              <a:t>T</a:t>
            </a:r>
            <a:r>
              <a:rPr lang="en-US" sz="2200" dirty="0" smtClean="0"/>
              <a:t> 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Kastoryano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</a:rPr>
              <a:t>et al</a:t>
            </a:r>
            <a:r>
              <a:rPr lang="en-US" sz="2000" dirty="0" smtClean="0">
                <a:solidFill>
                  <a:srgbClr val="000090"/>
                </a:solidFill>
              </a:rPr>
              <a:t> ‘12) </a:t>
            </a:r>
            <a:r>
              <a:rPr lang="en-US" sz="2200" dirty="0" smtClean="0"/>
              <a:t>Steady-state of rapidly-mixing dissipative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                    processes (e.g. </a:t>
            </a:r>
            <a:r>
              <a:rPr lang="en-US" sz="2200" i="1" dirty="0" smtClean="0"/>
              <a:t>gapped</a:t>
            </a:r>
            <a:r>
              <a:rPr lang="en-US" sz="2200" dirty="0" smtClean="0"/>
              <a:t> </a:t>
            </a:r>
            <a:r>
              <a:rPr lang="en-US" sz="2200" dirty="0" err="1" smtClean="0"/>
              <a:t>Liovillians</a:t>
            </a:r>
            <a:r>
              <a:rPr lang="en-US" sz="2200" dirty="0" smtClean="0"/>
              <a:t>) </a:t>
            </a:r>
          </a:p>
          <a:p>
            <a:endParaRPr lang="en-US" sz="2200" dirty="0" smtClean="0"/>
          </a:p>
          <a:p>
            <a:endParaRPr lang="en-US" sz="2500" dirty="0"/>
          </a:p>
        </p:txBody>
      </p:sp>
      <p:sp>
        <p:nvSpPr>
          <p:cNvPr id="2" name="TextBox 1"/>
          <p:cNvSpPr txBox="1"/>
          <p:nvPr/>
        </p:nvSpPr>
        <p:spPr>
          <a:xfrm>
            <a:off x="5348111" y="366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8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068" y="1797756"/>
            <a:ext cx="3640666" cy="2726268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Correlation Length?</a:t>
            </a:r>
          </a:p>
        </p:txBody>
      </p:sp>
      <p:sp>
        <p:nvSpPr>
          <p:cNvPr id="4" name="Oval 3"/>
          <p:cNvSpPr/>
          <p:nvPr/>
        </p:nvSpPr>
        <p:spPr>
          <a:xfrm>
            <a:off x="364067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4067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067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4067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4067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4067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4067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4067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4067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7579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7579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7579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7579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7579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7579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7579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7579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7579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48267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48267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48267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8267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48267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48267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48267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48267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48267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41779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241779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41779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79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41779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41779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41779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241779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241779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535291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535291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535291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535291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35291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35291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535291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535291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35291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825979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825979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825979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25979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825979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825979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25979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825979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25979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19491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119491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119491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119491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119491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119491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19491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119491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119491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413003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413003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413003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413003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13003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13003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413003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413003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13003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703691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703691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703691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703691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703691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703691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703691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703691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703691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997203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997203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997203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997203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997203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997203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997203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997203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997203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290715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290715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290715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290715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290715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290715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290715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290715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290715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581403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581403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581403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581403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581403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581403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581403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581403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581403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1809049" y="2560895"/>
            <a:ext cx="1622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X</a:t>
            </a:r>
            <a:endParaRPr lang="en-US" sz="30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2997203" y="3774723"/>
            <a:ext cx="860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X</a:t>
            </a:r>
            <a:r>
              <a:rPr lang="en-US" sz="3000" b="1" baseline="30000" dirty="0" err="1" smtClean="0"/>
              <a:t>c</a:t>
            </a:r>
            <a:endParaRPr lang="en-US" sz="3000" b="1" dirty="0"/>
          </a:p>
        </p:txBody>
      </p:sp>
      <p:pic>
        <p:nvPicPr>
          <p:cNvPr id="115" name="Picture 1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70" y="2029177"/>
            <a:ext cx="4696174" cy="339687"/>
          </a:xfrm>
          <a:prstGeom prst="rect">
            <a:avLst/>
          </a:prstGeom>
        </p:spPr>
      </p:pic>
      <p:pic>
        <p:nvPicPr>
          <p:cNvPr id="116" name="Picture 1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90" y="2498388"/>
            <a:ext cx="2964744" cy="404283"/>
          </a:xfrm>
          <a:prstGeom prst="rect">
            <a:avLst/>
          </a:prstGeom>
        </p:spPr>
      </p:pic>
      <p:sp>
        <p:nvSpPr>
          <p:cNvPr id="127" name="Rectangle 126"/>
          <p:cNvSpPr/>
          <p:nvPr/>
        </p:nvSpPr>
        <p:spPr>
          <a:xfrm>
            <a:off x="3479803" y="1428424"/>
            <a:ext cx="581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Lucida Grande"/>
                <a:ea typeface="Lucida Grande"/>
                <a:cs typeface="Lucida Grande"/>
              </a:rPr>
              <a:t>ψ</a:t>
            </a:r>
            <a:endParaRPr lang="en-US" i="1" dirty="0"/>
          </a:p>
        </p:txBody>
      </p:sp>
      <p:sp>
        <p:nvSpPr>
          <p:cNvPr id="119" name="Freeform 118"/>
          <p:cNvSpPr/>
          <p:nvPr/>
        </p:nvSpPr>
        <p:spPr>
          <a:xfrm>
            <a:off x="1151469" y="2293056"/>
            <a:ext cx="1693334" cy="1481667"/>
          </a:xfrm>
          <a:custGeom>
            <a:avLst/>
            <a:gdLst>
              <a:gd name="connsiteX0" fmla="*/ 0 w 2624667"/>
              <a:gd name="connsiteY0" fmla="*/ 1199445 h 2215445"/>
              <a:gd name="connsiteX1" fmla="*/ 0 w 2624667"/>
              <a:gd name="connsiteY1" fmla="*/ 1199445 h 2215445"/>
              <a:gd name="connsiteX2" fmla="*/ 14112 w 2624667"/>
              <a:gd name="connsiteY2" fmla="*/ 987778 h 2215445"/>
              <a:gd name="connsiteX3" fmla="*/ 56445 w 2624667"/>
              <a:gd name="connsiteY3" fmla="*/ 860778 h 2215445"/>
              <a:gd name="connsiteX4" fmla="*/ 84667 w 2624667"/>
              <a:gd name="connsiteY4" fmla="*/ 776111 h 2215445"/>
              <a:gd name="connsiteX5" fmla="*/ 112889 w 2624667"/>
              <a:gd name="connsiteY5" fmla="*/ 719667 h 2215445"/>
              <a:gd name="connsiteX6" fmla="*/ 127000 w 2624667"/>
              <a:gd name="connsiteY6" fmla="*/ 677334 h 2215445"/>
              <a:gd name="connsiteX7" fmla="*/ 155223 w 2624667"/>
              <a:gd name="connsiteY7" fmla="*/ 649111 h 2215445"/>
              <a:gd name="connsiteX8" fmla="*/ 211667 w 2624667"/>
              <a:gd name="connsiteY8" fmla="*/ 564445 h 2215445"/>
              <a:gd name="connsiteX9" fmla="*/ 239889 w 2624667"/>
              <a:gd name="connsiteY9" fmla="*/ 536222 h 2215445"/>
              <a:gd name="connsiteX10" fmla="*/ 324556 w 2624667"/>
              <a:gd name="connsiteY10" fmla="*/ 437445 h 2215445"/>
              <a:gd name="connsiteX11" fmla="*/ 381000 w 2624667"/>
              <a:gd name="connsiteY11" fmla="*/ 409222 h 2215445"/>
              <a:gd name="connsiteX12" fmla="*/ 465667 w 2624667"/>
              <a:gd name="connsiteY12" fmla="*/ 338667 h 2215445"/>
              <a:gd name="connsiteX13" fmla="*/ 550334 w 2624667"/>
              <a:gd name="connsiteY13" fmla="*/ 282222 h 2215445"/>
              <a:gd name="connsiteX14" fmla="*/ 635000 w 2624667"/>
              <a:gd name="connsiteY14" fmla="*/ 254000 h 2215445"/>
              <a:gd name="connsiteX15" fmla="*/ 677334 w 2624667"/>
              <a:gd name="connsiteY15" fmla="*/ 239889 h 2215445"/>
              <a:gd name="connsiteX16" fmla="*/ 776112 w 2624667"/>
              <a:gd name="connsiteY16" fmla="*/ 197556 h 2215445"/>
              <a:gd name="connsiteX17" fmla="*/ 889000 w 2624667"/>
              <a:gd name="connsiteY17" fmla="*/ 141111 h 2215445"/>
              <a:gd name="connsiteX18" fmla="*/ 1086556 w 2624667"/>
              <a:gd name="connsiteY18" fmla="*/ 112889 h 2215445"/>
              <a:gd name="connsiteX19" fmla="*/ 1128889 w 2624667"/>
              <a:gd name="connsiteY19" fmla="*/ 98778 h 2215445"/>
              <a:gd name="connsiteX20" fmla="*/ 1157112 w 2624667"/>
              <a:gd name="connsiteY20" fmla="*/ 70556 h 2215445"/>
              <a:gd name="connsiteX21" fmla="*/ 1213556 w 2624667"/>
              <a:gd name="connsiteY21" fmla="*/ 56445 h 2215445"/>
              <a:gd name="connsiteX22" fmla="*/ 1255889 w 2624667"/>
              <a:gd name="connsiteY22" fmla="*/ 28222 h 2215445"/>
              <a:gd name="connsiteX23" fmla="*/ 1425223 w 2624667"/>
              <a:gd name="connsiteY23" fmla="*/ 0 h 2215445"/>
              <a:gd name="connsiteX24" fmla="*/ 1806223 w 2624667"/>
              <a:gd name="connsiteY24" fmla="*/ 14111 h 2215445"/>
              <a:gd name="connsiteX25" fmla="*/ 1947334 w 2624667"/>
              <a:gd name="connsiteY25" fmla="*/ 84667 h 2215445"/>
              <a:gd name="connsiteX26" fmla="*/ 2046112 w 2624667"/>
              <a:gd name="connsiteY26" fmla="*/ 155222 h 2215445"/>
              <a:gd name="connsiteX27" fmla="*/ 2074334 w 2624667"/>
              <a:gd name="connsiteY27" fmla="*/ 197556 h 2215445"/>
              <a:gd name="connsiteX28" fmla="*/ 2159000 w 2624667"/>
              <a:gd name="connsiteY28" fmla="*/ 254000 h 2215445"/>
              <a:gd name="connsiteX29" fmla="*/ 2201334 w 2624667"/>
              <a:gd name="connsiteY29" fmla="*/ 282222 h 2215445"/>
              <a:gd name="connsiteX30" fmla="*/ 2271889 w 2624667"/>
              <a:gd name="connsiteY30" fmla="*/ 352778 h 2215445"/>
              <a:gd name="connsiteX31" fmla="*/ 2300112 w 2624667"/>
              <a:gd name="connsiteY31" fmla="*/ 381000 h 2215445"/>
              <a:gd name="connsiteX32" fmla="*/ 2370667 w 2624667"/>
              <a:gd name="connsiteY32" fmla="*/ 465667 h 2215445"/>
              <a:gd name="connsiteX33" fmla="*/ 2427112 w 2624667"/>
              <a:gd name="connsiteY33" fmla="*/ 578556 h 2215445"/>
              <a:gd name="connsiteX34" fmla="*/ 2469445 w 2624667"/>
              <a:gd name="connsiteY34" fmla="*/ 691445 h 2215445"/>
              <a:gd name="connsiteX35" fmla="*/ 2497667 w 2624667"/>
              <a:gd name="connsiteY35" fmla="*/ 790222 h 2215445"/>
              <a:gd name="connsiteX36" fmla="*/ 2525889 w 2624667"/>
              <a:gd name="connsiteY36" fmla="*/ 818445 h 2215445"/>
              <a:gd name="connsiteX37" fmla="*/ 2540000 w 2624667"/>
              <a:gd name="connsiteY37" fmla="*/ 860778 h 2215445"/>
              <a:gd name="connsiteX38" fmla="*/ 2554112 w 2624667"/>
              <a:gd name="connsiteY38" fmla="*/ 917222 h 2215445"/>
              <a:gd name="connsiteX39" fmla="*/ 2610556 w 2624667"/>
              <a:gd name="connsiteY39" fmla="*/ 1044222 h 2215445"/>
              <a:gd name="connsiteX40" fmla="*/ 2624667 w 2624667"/>
              <a:gd name="connsiteY40" fmla="*/ 1086556 h 2215445"/>
              <a:gd name="connsiteX41" fmla="*/ 2554112 w 2624667"/>
              <a:gd name="connsiteY41" fmla="*/ 1157111 h 2215445"/>
              <a:gd name="connsiteX42" fmla="*/ 2497667 w 2624667"/>
              <a:gd name="connsiteY42" fmla="*/ 1227667 h 2215445"/>
              <a:gd name="connsiteX43" fmla="*/ 2483556 w 2624667"/>
              <a:gd name="connsiteY43" fmla="*/ 1270000 h 2215445"/>
              <a:gd name="connsiteX44" fmla="*/ 2441223 w 2624667"/>
              <a:gd name="connsiteY44" fmla="*/ 1298222 h 2215445"/>
              <a:gd name="connsiteX45" fmla="*/ 2370667 w 2624667"/>
              <a:gd name="connsiteY45" fmla="*/ 1368778 h 2215445"/>
              <a:gd name="connsiteX46" fmla="*/ 2286000 w 2624667"/>
              <a:gd name="connsiteY46" fmla="*/ 1425222 h 2215445"/>
              <a:gd name="connsiteX47" fmla="*/ 2257778 w 2624667"/>
              <a:gd name="connsiteY47" fmla="*/ 1453445 h 2215445"/>
              <a:gd name="connsiteX48" fmla="*/ 2173112 w 2624667"/>
              <a:gd name="connsiteY48" fmla="*/ 1509889 h 2215445"/>
              <a:gd name="connsiteX49" fmla="*/ 2102556 w 2624667"/>
              <a:gd name="connsiteY49" fmla="*/ 1552222 h 2215445"/>
              <a:gd name="connsiteX50" fmla="*/ 2074334 w 2624667"/>
              <a:gd name="connsiteY50" fmla="*/ 1580445 h 2215445"/>
              <a:gd name="connsiteX51" fmla="*/ 1919112 w 2624667"/>
              <a:gd name="connsiteY51" fmla="*/ 1651000 h 2215445"/>
              <a:gd name="connsiteX52" fmla="*/ 1890889 w 2624667"/>
              <a:gd name="connsiteY52" fmla="*/ 1679222 h 2215445"/>
              <a:gd name="connsiteX53" fmla="*/ 1693334 w 2624667"/>
              <a:gd name="connsiteY53" fmla="*/ 1763889 h 2215445"/>
              <a:gd name="connsiteX54" fmla="*/ 1608667 w 2624667"/>
              <a:gd name="connsiteY54" fmla="*/ 1820334 h 2215445"/>
              <a:gd name="connsiteX55" fmla="*/ 1552223 w 2624667"/>
              <a:gd name="connsiteY55" fmla="*/ 1862667 h 2215445"/>
              <a:gd name="connsiteX56" fmla="*/ 1467556 w 2624667"/>
              <a:gd name="connsiteY56" fmla="*/ 1919111 h 2215445"/>
              <a:gd name="connsiteX57" fmla="*/ 1397000 w 2624667"/>
              <a:gd name="connsiteY57" fmla="*/ 1989667 h 2215445"/>
              <a:gd name="connsiteX58" fmla="*/ 1340556 w 2624667"/>
              <a:gd name="connsiteY58" fmla="*/ 2003778 h 2215445"/>
              <a:gd name="connsiteX59" fmla="*/ 1255889 w 2624667"/>
              <a:gd name="connsiteY59" fmla="*/ 2032000 h 2215445"/>
              <a:gd name="connsiteX60" fmla="*/ 1213556 w 2624667"/>
              <a:gd name="connsiteY60" fmla="*/ 2060222 h 2215445"/>
              <a:gd name="connsiteX61" fmla="*/ 1016000 w 2624667"/>
              <a:gd name="connsiteY61" fmla="*/ 2102556 h 2215445"/>
              <a:gd name="connsiteX62" fmla="*/ 917223 w 2624667"/>
              <a:gd name="connsiteY62" fmla="*/ 2144889 h 2215445"/>
              <a:gd name="connsiteX63" fmla="*/ 818445 w 2624667"/>
              <a:gd name="connsiteY63" fmla="*/ 2215445 h 2215445"/>
              <a:gd name="connsiteX64" fmla="*/ 578556 w 2624667"/>
              <a:gd name="connsiteY64" fmla="*/ 2187222 h 2215445"/>
              <a:gd name="connsiteX65" fmla="*/ 536223 w 2624667"/>
              <a:gd name="connsiteY65" fmla="*/ 2173111 h 2215445"/>
              <a:gd name="connsiteX66" fmla="*/ 508000 w 2624667"/>
              <a:gd name="connsiteY66" fmla="*/ 2144889 h 2215445"/>
              <a:gd name="connsiteX67" fmla="*/ 381000 w 2624667"/>
              <a:gd name="connsiteY67" fmla="*/ 2074334 h 2215445"/>
              <a:gd name="connsiteX68" fmla="*/ 310445 w 2624667"/>
              <a:gd name="connsiteY68" fmla="*/ 1989667 h 2215445"/>
              <a:gd name="connsiteX69" fmla="*/ 282223 w 2624667"/>
              <a:gd name="connsiteY69" fmla="*/ 1947334 h 2215445"/>
              <a:gd name="connsiteX70" fmla="*/ 254000 w 2624667"/>
              <a:gd name="connsiteY70" fmla="*/ 1919111 h 2215445"/>
              <a:gd name="connsiteX71" fmla="*/ 239889 w 2624667"/>
              <a:gd name="connsiteY71" fmla="*/ 1876778 h 2215445"/>
              <a:gd name="connsiteX72" fmla="*/ 197556 w 2624667"/>
              <a:gd name="connsiteY72" fmla="*/ 1792111 h 2215445"/>
              <a:gd name="connsiteX73" fmla="*/ 183445 w 2624667"/>
              <a:gd name="connsiteY73" fmla="*/ 1721556 h 2215445"/>
              <a:gd name="connsiteX74" fmla="*/ 169334 w 2624667"/>
              <a:gd name="connsiteY74" fmla="*/ 1679222 h 2215445"/>
              <a:gd name="connsiteX75" fmla="*/ 141112 w 2624667"/>
              <a:gd name="connsiteY75" fmla="*/ 1538111 h 2215445"/>
              <a:gd name="connsiteX76" fmla="*/ 127000 w 2624667"/>
              <a:gd name="connsiteY76" fmla="*/ 1495778 h 2215445"/>
              <a:gd name="connsiteX77" fmla="*/ 98778 w 2624667"/>
              <a:gd name="connsiteY77" fmla="*/ 1397000 h 2215445"/>
              <a:gd name="connsiteX78" fmla="*/ 70556 w 2624667"/>
              <a:gd name="connsiteY78" fmla="*/ 1354667 h 2215445"/>
              <a:gd name="connsiteX79" fmla="*/ 42334 w 2624667"/>
              <a:gd name="connsiteY79" fmla="*/ 1270000 h 2215445"/>
              <a:gd name="connsiteX80" fmla="*/ 28223 w 2624667"/>
              <a:gd name="connsiteY80" fmla="*/ 1227667 h 2215445"/>
              <a:gd name="connsiteX81" fmla="*/ 14112 w 2624667"/>
              <a:gd name="connsiteY81" fmla="*/ 1185334 h 2215445"/>
              <a:gd name="connsiteX82" fmla="*/ 0 w 2624667"/>
              <a:gd name="connsiteY82" fmla="*/ 1199445 h 221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624667" h="2215445">
                <a:moveTo>
                  <a:pt x="0" y="1199445"/>
                </a:moveTo>
                <a:lnTo>
                  <a:pt x="0" y="1199445"/>
                </a:lnTo>
                <a:cubicBezTo>
                  <a:pt x="4704" y="1128889"/>
                  <a:pt x="6709" y="1058102"/>
                  <a:pt x="14112" y="987778"/>
                </a:cubicBezTo>
                <a:cubicBezTo>
                  <a:pt x="18867" y="942602"/>
                  <a:pt x="41264" y="902527"/>
                  <a:pt x="56445" y="860778"/>
                </a:cubicBezTo>
                <a:cubicBezTo>
                  <a:pt x="66611" y="832820"/>
                  <a:pt x="73619" y="803732"/>
                  <a:pt x="84667" y="776111"/>
                </a:cubicBezTo>
                <a:cubicBezTo>
                  <a:pt x="92479" y="756580"/>
                  <a:pt x="104603" y="739002"/>
                  <a:pt x="112889" y="719667"/>
                </a:cubicBezTo>
                <a:cubicBezTo>
                  <a:pt x="118748" y="705995"/>
                  <a:pt x="119347" y="690089"/>
                  <a:pt x="127000" y="677334"/>
                </a:cubicBezTo>
                <a:cubicBezTo>
                  <a:pt x="133845" y="665926"/>
                  <a:pt x="147240" y="659755"/>
                  <a:pt x="155223" y="649111"/>
                </a:cubicBezTo>
                <a:cubicBezTo>
                  <a:pt x="175574" y="621976"/>
                  <a:pt x="187683" y="588430"/>
                  <a:pt x="211667" y="564445"/>
                </a:cubicBezTo>
                <a:cubicBezTo>
                  <a:pt x="221074" y="555037"/>
                  <a:pt x="231372" y="546443"/>
                  <a:pt x="239889" y="536222"/>
                </a:cubicBezTo>
                <a:cubicBezTo>
                  <a:pt x="268226" y="502217"/>
                  <a:pt x="287629" y="463822"/>
                  <a:pt x="324556" y="437445"/>
                </a:cubicBezTo>
                <a:cubicBezTo>
                  <a:pt x="341673" y="425218"/>
                  <a:pt x="362185" y="418630"/>
                  <a:pt x="381000" y="409222"/>
                </a:cubicBezTo>
                <a:cubicBezTo>
                  <a:pt x="427307" y="339763"/>
                  <a:pt x="386096" y="386410"/>
                  <a:pt x="465667" y="338667"/>
                </a:cubicBezTo>
                <a:cubicBezTo>
                  <a:pt x="494752" y="321216"/>
                  <a:pt x="518156" y="292948"/>
                  <a:pt x="550334" y="282222"/>
                </a:cubicBezTo>
                <a:lnTo>
                  <a:pt x="635000" y="254000"/>
                </a:lnTo>
                <a:lnTo>
                  <a:pt x="677334" y="239889"/>
                </a:lnTo>
                <a:cubicBezTo>
                  <a:pt x="778304" y="172576"/>
                  <a:pt x="654612" y="248181"/>
                  <a:pt x="776112" y="197556"/>
                </a:cubicBezTo>
                <a:cubicBezTo>
                  <a:pt x="814947" y="181375"/>
                  <a:pt x="847501" y="148027"/>
                  <a:pt x="889000" y="141111"/>
                </a:cubicBezTo>
                <a:cubicBezTo>
                  <a:pt x="1011074" y="120766"/>
                  <a:pt x="945276" y="130549"/>
                  <a:pt x="1086556" y="112889"/>
                </a:cubicBezTo>
                <a:cubicBezTo>
                  <a:pt x="1100667" y="108185"/>
                  <a:pt x="1116134" y="106431"/>
                  <a:pt x="1128889" y="98778"/>
                </a:cubicBezTo>
                <a:cubicBezTo>
                  <a:pt x="1140297" y="91933"/>
                  <a:pt x="1145212" y="76506"/>
                  <a:pt x="1157112" y="70556"/>
                </a:cubicBezTo>
                <a:cubicBezTo>
                  <a:pt x="1174458" y="61883"/>
                  <a:pt x="1194741" y="61149"/>
                  <a:pt x="1213556" y="56445"/>
                </a:cubicBezTo>
                <a:cubicBezTo>
                  <a:pt x="1227667" y="47037"/>
                  <a:pt x="1240009" y="34177"/>
                  <a:pt x="1255889" y="28222"/>
                </a:cubicBezTo>
                <a:cubicBezTo>
                  <a:pt x="1281283" y="18699"/>
                  <a:pt x="1410557" y="2095"/>
                  <a:pt x="1425223" y="0"/>
                </a:cubicBezTo>
                <a:cubicBezTo>
                  <a:pt x="1552223" y="4704"/>
                  <a:pt x="1679400" y="5929"/>
                  <a:pt x="1806223" y="14111"/>
                </a:cubicBezTo>
                <a:cubicBezTo>
                  <a:pt x="1868050" y="18100"/>
                  <a:pt x="1894667" y="49556"/>
                  <a:pt x="1947334" y="84667"/>
                </a:cubicBezTo>
                <a:cubicBezTo>
                  <a:pt x="2009238" y="125936"/>
                  <a:pt x="1976097" y="102712"/>
                  <a:pt x="2046112" y="155222"/>
                </a:cubicBezTo>
                <a:cubicBezTo>
                  <a:pt x="2055519" y="169333"/>
                  <a:pt x="2061571" y="186388"/>
                  <a:pt x="2074334" y="197556"/>
                </a:cubicBezTo>
                <a:cubicBezTo>
                  <a:pt x="2099860" y="219892"/>
                  <a:pt x="2130778" y="235185"/>
                  <a:pt x="2159000" y="254000"/>
                </a:cubicBezTo>
                <a:cubicBezTo>
                  <a:pt x="2173111" y="263407"/>
                  <a:pt x="2189342" y="270230"/>
                  <a:pt x="2201334" y="282222"/>
                </a:cubicBezTo>
                <a:lnTo>
                  <a:pt x="2271889" y="352778"/>
                </a:lnTo>
                <a:cubicBezTo>
                  <a:pt x="2281297" y="362186"/>
                  <a:pt x="2292732" y="369930"/>
                  <a:pt x="2300112" y="381000"/>
                </a:cubicBezTo>
                <a:cubicBezTo>
                  <a:pt x="2339403" y="439938"/>
                  <a:pt x="2316342" y="411342"/>
                  <a:pt x="2370667" y="465667"/>
                </a:cubicBezTo>
                <a:cubicBezTo>
                  <a:pt x="2403096" y="562956"/>
                  <a:pt x="2377853" y="529299"/>
                  <a:pt x="2427112" y="578556"/>
                </a:cubicBezTo>
                <a:cubicBezTo>
                  <a:pt x="2442025" y="615840"/>
                  <a:pt x="2458383" y="652729"/>
                  <a:pt x="2469445" y="691445"/>
                </a:cubicBezTo>
                <a:cubicBezTo>
                  <a:pt x="2472800" y="703187"/>
                  <a:pt x="2488440" y="774843"/>
                  <a:pt x="2497667" y="790222"/>
                </a:cubicBezTo>
                <a:cubicBezTo>
                  <a:pt x="2504512" y="801630"/>
                  <a:pt x="2516482" y="809037"/>
                  <a:pt x="2525889" y="818445"/>
                </a:cubicBezTo>
                <a:cubicBezTo>
                  <a:pt x="2530593" y="832556"/>
                  <a:pt x="2535914" y="846476"/>
                  <a:pt x="2540000" y="860778"/>
                </a:cubicBezTo>
                <a:cubicBezTo>
                  <a:pt x="2545328" y="879426"/>
                  <a:pt x="2547979" y="898823"/>
                  <a:pt x="2554112" y="917222"/>
                </a:cubicBezTo>
                <a:cubicBezTo>
                  <a:pt x="2586939" y="1015701"/>
                  <a:pt x="2573669" y="958152"/>
                  <a:pt x="2610556" y="1044222"/>
                </a:cubicBezTo>
                <a:cubicBezTo>
                  <a:pt x="2616415" y="1057894"/>
                  <a:pt x="2619963" y="1072445"/>
                  <a:pt x="2624667" y="1086556"/>
                </a:cubicBezTo>
                <a:cubicBezTo>
                  <a:pt x="2552096" y="1134937"/>
                  <a:pt x="2607869" y="1089915"/>
                  <a:pt x="2554112" y="1157111"/>
                </a:cubicBezTo>
                <a:cubicBezTo>
                  <a:pt x="2519112" y="1200861"/>
                  <a:pt x="2526622" y="1169758"/>
                  <a:pt x="2497667" y="1227667"/>
                </a:cubicBezTo>
                <a:cubicBezTo>
                  <a:pt x="2491015" y="1240971"/>
                  <a:pt x="2492848" y="1258385"/>
                  <a:pt x="2483556" y="1270000"/>
                </a:cubicBezTo>
                <a:cubicBezTo>
                  <a:pt x="2472962" y="1283243"/>
                  <a:pt x="2453986" y="1287054"/>
                  <a:pt x="2441223" y="1298222"/>
                </a:cubicBezTo>
                <a:cubicBezTo>
                  <a:pt x="2416192" y="1320124"/>
                  <a:pt x="2398341" y="1350329"/>
                  <a:pt x="2370667" y="1368778"/>
                </a:cubicBezTo>
                <a:cubicBezTo>
                  <a:pt x="2342445" y="1387593"/>
                  <a:pt x="2309984" y="1401237"/>
                  <a:pt x="2286000" y="1425222"/>
                </a:cubicBezTo>
                <a:cubicBezTo>
                  <a:pt x="2276593" y="1434630"/>
                  <a:pt x="2268421" y="1445462"/>
                  <a:pt x="2257778" y="1453445"/>
                </a:cubicBezTo>
                <a:cubicBezTo>
                  <a:pt x="2230643" y="1473796"/>
                  <a:pt x="2197097" y="1485905"/>
                  <a:pt x="2173112" y="1509889"/>
                </a:cubicBezTo>
                <a:cubicBezTo>
                  <a:pt x="2134371" y="1548629"/>
                  <a:pt x="2157510" y="1533904"/>
                  <a:pt x="2102556" y="1552222"/>
                </a:cubicBezTo>
                <a:cubicBezTo>
                  <a:pt x="2093149" y="1561630"/>
                  <a:pt x="2085742" y="1573600"/>
                  <a:pt x="2074334" y="1580445"/>
                </a:cubicBezTo>
                <a:cubicBezTo>
                  <a:pt x="1995466" y="1627766"/>
                  <a:pt x="1984625" y="1629162"/>
                  <a:pt x="1919112" y="1651000"/>
                </a:cubicBezTo>
                <a:cubicBezTo>
                  <a:pt x="1909704" y="1660407"/>
                  <a:pt x="1902789" y="1673272"/>
                  <a:pt x="1890889" y="1679222"/>
                </a:cubicBezTo>
                <a:cubicBezTo>
                  <a:pt x="1823425" y="1712954"/>
                  <a:pt x="1752059" y="1705165"/>
                  <a:pt x="1693334" y="1763889"/>
                </a:cubicBezTo>
                <a:cubicBezTo>
                  <a:pt x="1640482" y="1816740"/>
                  <a:pt x="1669932" y="1799911"/>
                  <a:pt x="1608667" y="1820334"/>
                </a:cubicBezTo>
                <a:cubicBezTo>
                  <a:pt x="1589852" y="1834445"/>
                  <a:pt x="1571490" y="1849180"/>
                  <a:pt x="1552223" y="1862667"/>
                </a:cubicBezTo>
                <a:cubicBezTo>
                  <a:pt x="1524435" y="1882118"/>
                  <a:pt x="1491540" y="1895127"/>
                  <a:pt x="1467556" y="1919111"/>
                </a:cubicBezTo>
                <a:cubicBezTo>
                  <a:pt x="1444037" y="1942630"/>
                  <a:pt x="1429267" y="1981600"/>
                  <a:pt x="1397000" y="1989667"/>
                </a:cubicBezTo>
                <a:cubicBezTo>
                  <a:pt x="1378185" y="1994371"/>
                  <a:pt x="1359132" y="1998205"/>
                  <a:pt x="1340556" y="2003778"/>
                </a:cubicBezTo>
                <a:cubicBezTo>
                  <a:pt x="1312062" y="2012326"/>
                  <a:pt x="1255889" y="2032000"/>
                  <a:pt x="1255889" y="2032000"/>
                </a:cubicBezTo>
                <a:cubicBezTo>
                  <a:pt x="1241778" y="2041407"/>
                  <a:pt x="1229054" y="2053334"/>
                  <a:pt x="1213556" y="2060222"/>
                </a:cubicBezTo>
                <a:cubicBezTo>
                  <a:pt x="1134874" y="2095192"/>
                  <a:pt x="1104919" y="2091441"/>
                  <a:pt x="1016000" y="2102556"/>
                </a:cubicBezTo>
                <a:cubicBezTo>
                  <a:pt x="983303" y="2113455"/>
                  <a:pt x="945122" y="2123965"/>
                  <a:pt x="917223" y="2144889"/>
                </a:cubicBezTo>
                <a:cubicBezTo>
                  <a:pt x="810083" y="2225244"/>
                  <a:pt x="908480" y="2185433"/>
                  <a:pt x="818445" y="2215445"/>
                </a:cubicBezTo>
                <a:cubicBezTo>
                  <a:pt x="714532" y="2206786"/>
                  <a:pt x="666828" y="2209291"/>
                  <a:pt x="578556" y="2187222"/>
                </a:cubicBezTo>
                <a:cubicBezTo>
                  <a:pt x="564126" y="2183614"/>
                  <a:pt x="550334" y="2177815"/>
                  <a:pt x="536223" y="2173111"/>
                </a:cubicBezTo>
                <a:cubicBezTo>
                  <a:pt x="526815" y="2163704"/>
                  <a:pt x="519408" y="2151734"/>
                  <a:pt x="508000" y="2144889"/>
                </a:cubicBezTo>
                <a:cubicBezTo>
                  <a:pt x="419286" y="2091661"/>
                  <a:pt x="510432" y="2203770"/>
                  <a:pt x="381000" y="2074334"/>
                </a:cubicBezTo>
                <a:cubicBezTo>
                  <a:pt x="340893" y="2034225"/>
                  <a:pt x="352374" y="2048367"/>
                  <a:pt x="310445" y="1989667"/>
                </a:cubicBezTo>
                <a:cubicBezTo>
                  <a:pt x="300588" y="1975867"/>
                  <a:pt x="292817" y="1960577"/>
                  <a:pt x="282223" y="1947334"/>
                </a:cubicBezTo>
                <a:cubicBezTo>
                  <a:pt x="273912" y="1936945"/>
                  <a:pt x="263408" y="1928519"/>
                  <a:pt x="254000" y="1919111"/>
                </a:cubicBezTo>
                <a:cubicBezTo>
                  <a:pt x="249296" y="1905000"/>
                  <a:pt x="246541" y="1890082"/>
                  <a:pt x="239889" y="1876778"/>
                </a:cubicBezTo>
                <a:cubicBezTo>
                  <a:pt x="205399" y="1807798"/>
                  <a:pt x="215291" y="1863050"/>
                  <a:pt x="197556" y="1792111"/>
                </a:cubicBezTo>
                <a:cubicBezTo>
                  <a:pt x="191739" y="1768843"/>
                  <a:pt x="189262" y="1744824"/>
                  <a:pt x="183445" y="1721556"/>
                </a:cubicBezTo>
                <a:cubicBezTo>
                  <a:pt x="179837" y="1707125"/>
                  <a:pt x="172679" y="1693716"/>
                  <a:pt x="169334" y="1679222"/>
                </a:cubicBezTo>
                <a:cubicBezTo>
                  <a:pt x="158548" y="1632482"/>
                  <a:pt x="156282" y="1583618"/>
                  <a:pt x="141112" y="1538111"/>
                </a:cubicBezTo>
                <a:cubicBezTo>
                  <a:pt x="136408" y="1524000"/>
                  <a:pt x="131086" y="1510080"/>
                  <a:pt x="127000" y="1495778"/>
                </a:cubicBezTo>
                <a:cubicBezTo>
                  <a:pt x="120972" y="1474680"/>
                  <a:pt x="110055" y="1419555"/>
                  <a:pt x="98778" y="1397000"/>
                </a:cubicBezTo>
                <a:cubicBezTo>
                  <a:pt x="91194" y="1381831"/>
                  <a:pt x="77444" y="1370165"/>
                  <a:pt x="70556" y="1354667"/>
                </a:cubicBezTo>
                <a:cubicBezTo>
                  <a:pt x="58474" y="1327482"/>
                  <a:pt x="51741" y="1298222"/>
                  <a:pt x="42334" y="1270000"/>
                </a:cubicBezTo>
                <a:lnTo>
                  <a:pt x="28223" y="1227667"/>
                </a:lnTo>
                <a:cubicBezTo>
                  <a:pt x="23519" y="1213556"/>
                  <a:pt x="28986" y="1185334"/>
                  <a:pt x="14112" y="1185334"/>
                </a:cubicBezTo>
                <a:lnTo>
                  <a:pt x="0" y="1199445"/>
                </a:lnTo>
                <a:close/>
              </a:path>
            </a:pathLst>
          </a:custGeom>
          <a:solidFill>
            <a:srgbClr val="000090">
              <a:alpha val="37000"/>
            </a:srgbClr>
          </a:solidFill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90" y="3114893"/>
            <a:ext cx="2163939" cy="32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2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068" y="1797756"/>
            <a:ext cx="3640666" cy="2726268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Correlation Length?</a:t>
            </a:r>
          </a:p>
        </p:txBody>
      </p:sp>
      <p:sp>
        <p:nvSpPr>
          <p:cNvPr id="4" name="Oval 3"/>
          <p:cNvSpPr/>
          <p:nvPr/>
        </p:nvSpPr>
        <p:spPr>
          <a:xfrm>
            <a:off x="364067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4067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067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4067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4067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4067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4067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4067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4067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7579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7579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7579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7579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7579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7579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7579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7579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7579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48267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48267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48267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8267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48267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48267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48267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48267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48267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41779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241779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41779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79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41779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41779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41779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241779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241779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535291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535291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535291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535291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35291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35291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535291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535291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35291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825979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825979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825979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25979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825979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825979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25979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825979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25979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19491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119491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119491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119491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119491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119491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19491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119491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119491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413003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413003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413003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413003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13003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13003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413003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413003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13003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703691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703691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703691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703691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703691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703691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703691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703691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703691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997203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997203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997203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997203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997203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997203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997203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997203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997203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290715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290715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290715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290715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290715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290715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290715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290715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290715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581403" y="188242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581403" y="21660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581403" y="24708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581403" y="275025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581403" y="30338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581403" y="333869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581403" y="3647723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581403" y="39313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581403" y="4236157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1809049" y="2560895"/>
            <a:ext cx="1622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X</a:t>
            </a:r>
            <a:endParaRPr lang="en-US" sz="30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2997203" y="3774723"/>
            <a:ext cx="860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X</a:t>
            </a:r>
            <a:r>
              <a:rPr lang="en-US" sz="3000" b="1" baseline="30000" dirty="0" err="1" smtClean="0"/>
              <a:t>c</a:t>
            </a:r>
            <a:endParaRPr lang="en-US" sz="3000" b="1" dirty="0"/>
          </a:p>
        </p:txBody>
      </p:sp>
      <p:pic>
        <p:nvPicPr>
          <p:cNvPr id="115" name="Picture 1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70" y="2029177"/>
            <a:ext cx="4696174" cy="339687"/>
          </a:xfrm>
          <a:prstGeom prst="rect">
            <a:avLst/>
          </a:prstGeom>
        </p:spPr>
      </p:pic>
      <p:pic>
        <p:nvPicPr>
          <p:cNvPr id="116" name="Picture 1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90" y="2498388"/>
            <a:ext cx="2964744" cy="404283"/>
          </a:xfrm>
          <a:prstGeom prst="rect">
            <a:avLst/>
          </a:prstGeom>
        </p:spPr>
      </p:pic>
      <p:cxnSp>
        <p:nvCxnSpPr>
          <p:cNvPr id="120" name="Straight Arrow Connector 119"/>
          <p:cNvCxnSpPr/>
          <p:nvPr/>
        </p:nvCxnSpPr>
        <p:spPr>
          <a:xfrm flipV="1">
            <a:off x="5418667" y="2368865"/>
            <a:ext cx="485423" cy="1278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501445" y="3741771"/>
            <a:ext cx="242711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That’s incorrect!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37068" y="4826000"/>
            <a:ext cx="85823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Ex. </a:t>
            </a:r>
            <a:r>
              <a:rPr lang="en-US" sz="2200" dirty="0" smtClean="0"/>
              <a:t>For almost every </a:t>
            </a:r>
            <a:r>
              <a:rPr lang="en-US" sz="2200" i="1" dirty="0" smtClean="0"/>
              <a:t>n</a:t>
            </a:r>
            <a:r>
              <a:rPr lang="en-US" sz="2200" dirty="0" smtClean="0"/>
              <a:t> </a:t>
            </a:r>
            <a:r>
              <a:rPr lang="en-US" sz="2200" dirty="0" err="1" smtClean="0"/>
              <a:t>qubit</a:t>
            </a:r>
            <a:r>
              <a:rPr lang="en-US" sz="2200" dirty="0" smtClean="0"/>
              <a:t> state,</a:t>
            </a:r>
          </a:p>
          <a:p>
            <a:endParaRPr lang="en-US" sz="2200" dirty="0"/>
          </a:p>
          <a:p>
            <a:r>
              <a:rPr lang="en-US" sz="2200" dirty="0"/>
              <a:t>b</a:t>
            </a:r>
            <a:r>
              <a:rPr lang="en-US" sz="2200" dirty="0" smtClean="0"/>
              <a:t>ut for all </a:t>
            </a:r>
            <a:r>
              <a:rPr lang="en-US" sz="2200" i="1" dirty="0" err="1" smtClean="0"/>
              <a:t>i</a:t>
            </a:r>
            <a:r>
              <a:rPr lang="en-US" sz="2200" dirty="0" smtClean="0"/>
              <a:t> in </a:t>
            </a:r>
            <a:r>
              <a:rPr lang="en-US" sz="2200" dirty="0" err="1" smtClean="0"/>
              <a:t>X</a:t>
            </a:r>
            <a:r>
              <a:rPr lang="en-US" sz="2200" baseline="30000" dirty="0" err="1" smtClean="0"/>
              <a:t>c</a:t>
            </a:r>
            <a:r>
              <a:rPr lang="en-US" sz="2200" dirty="0" smtClean="0"/>
              <a:t>, </a:t>
            </a:r>
          </a:p>
          <a:p>
            <a:endParaRPr lang="en-US" sz="2200" dirty="0"/>
          </a:p>
          <a:p>
            <a:r>
              <a:rPr lang="en-US" sz="2200" b="1" dirty="0" smtClean="0">
                <a:solidFill>
                  <a:srgbClr val="0000FF"/>
                </a:solidFill>
              </a:rPr>
              <a:t>Entanglement can be non-locally encoded</a:t>
            </a:r>
            <a:r>
              <a:rPr lang="en-US" sz="2200" dirty="0" smtClean="0"/>
              <a:t> (e.g. QECC, </a:t>
            </a:r>
            <a:r>
              <a:rPr lang="en-US" sz="2200" dirty="0" smtClean="0"/>
              <a:t>Topological Order) </a:t>
            </a:r>
            <a:endParaRPr lang="en-US" sz="2200" dirty="0"/>
          </a:p>
        </p:txBody>
      </p:sp>
      <p:pic>
        <p:nvPicPr>
          <p:cNvPr id="121" name="Picture 12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7" y="4065695"/>
            <a:ext cx="4261556" cy="340924"/>
          </a:xfrm>
          <a:prstGeom prst="rect">
            <a:avLst/>
          </a:prstGeom>
        </p:spPr>
      </p:pic>
      <p:pic>
        <p:nvPicPr>
          <p:cNvPr id="122" name="Picture 12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7" y="5538612"/>
            <a:ext cx="4076347" cy="346724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3479803" y="1428424"/>
            <a:ext cx="581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Lucida Grande"/>
                <a:ea typeface="Lucida Grande"/>
                <a:cs typeface="Lucida Grande"/>
              </a:rPr>
              <a:t>ψ</a:t>
            </a:r>
            <a:endParaRPr lang="en-US" i="1" dirty="0"/>
          </a:p>
        </p:txBody>
      </p:sp>
      <p:sp>
        <p:nvSpPr>
          <p:cNvPr id="125" name="Freeform 124"/>
          <p:cNvSpPr/>
          <p:nvPr/>
        </p:nvSpPr>
        <p:spPr>
          <a:xfrm>
            <a:off x="1151469" y="2293056"/>
            <a:ext cx="1693334" cy="1481667"/>
          </a:xfrm>
          <a:custGeom>
            <a:avLst/>
            <a:gdLst>
              <a:gd name="connsiteX0" fmla="*/ 0 w 2624667"/>
              <a:gd name="connsiteY0" fmla="*/ 1199445 h 2215445"/>
              <a:gd name="connsiteX1" fmla="*/ 0 w 2624667"/>
              <a:gd name="connsiteY1" fmla="*/ 1199445 h 2215445"/>
              <a:gd name="connsiteX2" fmla="*/ 14112 w 2624667"/>
              <a:gd name="connsiteY2" fmla="*/ 987778 h 2215445"/>
              <a:gd name="connsiteX3" fmla="*/ 56445 w 2624667"/>
              <a:gd name="connsiteY3" fmla="*/ 860778 h 2215445"/>
              <a:gd name="connsiteX4" fmla="*/ 84667 w 2624667"/>
              <a:gd name="connsiteY4" fmla="*/ 776111 h 2215445"/>
              <a:gd name="connsiteX5" fmla="*/ 112889 w 2624667"/>
              <a:gd name="connsiteY5" fmla="*/ 719667 h 2215445"/>
              <a:gd name="connsiteX6" fmla="*/ 127000 w 2624667"/>
              <a:gd name="connsiteY6" fmla="*/ 677334 h 2215445"/>
              <a:gd name="connsiteX7" fmla="*/ 155223 w 2624667"/>
              <a:gd name="connsiteY7" fmla="*/ 649111 h 2215445"/>
              <a:gd name="connsiteX8" fmla="*/ 211667 w 2624667"/>
              <a:gd name="connsiteY8" fmla="*/ 564445 h 2215445"/>
              <a:gd name="connsiteX9" fmla="*/ 239889 w 2624667"/>
              <a:gd name="connsiteY9" fmla="*/ 536222 h 2215445"/>
              <a:gd name="connsiteX10" fmla="*/ 324556 w 2624667"/>
              <a:gd name="connsiteY10" fmla="*/ 437445 h 2215445"/>
              <a:gd name="connsiteX11" fmla="*/ 381000 w 2624667"/>
              <a:gd name="connsiteY11" fmla="*/ 409222 h 2215445"/>
              <a:gd name="connsiteX12" fmla="*/ 465667 w 2624667"/>
              <a:gd name="connsiteY12" fmla="*/ 338667 h 2215445"/>
              <a:gd name="connsiteX13" fmla="*/ 550334 w 2624667"/>
              <a:gd name="connsiteY13" fmla="*/ 282222 h 2215445"/>
              <a:gd name="connsiteX14" fmla="*/ 635000 w 2624667"/>
              <a:gd name="connsiteY14" fmla="*/ 254000 h 2215445"/>
              <a:gd name="connsiteX15" fmla="*/ 677334 w 2624667"/>
              <a:gd name="connsiteY15" fmla="*/ 239889 h 2215445"/>
              <a:gd name="connsiteX16" fmla="*/ 776112 w 2624667"/>
              <a:gd name="connsiteY16" fmla="*/ 197556 h 2215445"/>
              <a:gd name="connsiteX17" fmla="*/ 889000 w 2624667"/>
              <a:gd name="connsiteY17" fmla="*/ 141111 h 2215445"/>
              <a:gd name="connsiteX18" fmla="*/ 1086556 w 2624667"/>
              <a:gd name="connsiteY18" fmla="*/ 112889 h 2215445"/>
              <a:gd name="connsiteX19" fmla="*/ 1128889 w 2624667"/>
              <a:gd name="connsiteY19" fmla="*/ 98778 h 2215445"/>
              <a:gd name="connsiteX20" fmla="*/ 1157112 w 2624667"/>
              <a:gd name="connsiteY20" fmla="*/ 70556 h 2215445"/>
              <a:gd name="connsiteX21" fmla="*/ 1213556 w 2624667"/>
              <a:gd name="connsiteY21" fmla="*/ 56445 h 2215445"/>
              <a:gd name="connsiteX22" fmla="*/ 1255889 w 2624667"/>
              <a:gd name="connsiteY22" fmla="*/ 28222 h 2215445"/>
              <a:gd name="connsiteX23" fmla="*/ 1425223 w 2624667"/>
              <a:gd name="connsiteY23" fmla="*/ 0 h 2215445"/>
              <a:gd name="connsiteX24" fmla="*/ 1806223 w 2624667"/>
              <a:gd name="connsiteY24" fmla="*/ 14111 h 2215445"/>
              <a:gd name="connsiteX25" fmla="*/ 1947334 w 2624667"/>
              <a:gd name="connsiteY25" fmla="*/ 84667 h 2215445"/>
              <a:gd name="connsiteX26" fmla="*/ 2046112 w 2624667"/>
              <a:gd name="connsiteY26" fmla="*/ 155222 h 2215445"/>
              <a:gd name="connsiteX27" fmla="*/ 2074334 w 2624667"/>
              <a:gd name="connsiteY27" fmla="*/ 197556 h 2215445"/>
              <a:gd name="connsiteX28" fmla="*/ 2159000 w 2624667"/>
              <a:gd name="connsiteY28" fmla="*/ 254000 h 2215445"/>
              <a:gd name="connsiteX29" fmla="*/ 2201334 w 2624667"/>
              <a:gd name="connsiteY29" fmla="*/ 282222 h 2215445"/>
              <a:gd name="connsiteX30" fmla="*/ 2271889 w 2624667"/>
              <a:gd name="connsiteY30" fmla="*/ 352778 h 2215445"/>
              <a:gd name="connsiteX31" fmla="*/ 2300112 w 2624667"/>
              <a:gd name="connsiteY31" fmla="*/ 381000 h 2215445"/>
              <a:gd name="connsiteX32" fmla="*/ 2370667 w 2624667"/>
              <a:gd name="connsiteY32" fmla="*/ 465667 h 2215445"/>
              <a:gd name="connsiteX33" fmla="*/ 2427112 w 2624667"/>
              <a:gd name="connsiteY33" fmla="*/ 578556 h 2215445"/>
              <a:gd name="connsiteX34" fmla="*/ 2469445 w 2624667"/>
              <a:gd name="connsiteY34" fmla="*/ 691445 h 2215445"/>
              <a:gd name="connsiteX35" fmla="*/ 2497667 w 2624667"/>
              <a:gd name="connsiteY35" fmla="*/ 790222 h 2215445"/>
              <a:gd name="connsiteX36" fmla="*/ 2525889 w 2624667"/>
              <a:gd name="connsiteY36" fmla="*/ 818445 h 2215445"/>
              <a:gd name="connsiteX37" fmla="*/ 2540000 w 2624667"/>
              <a:gd name="connsiteY37" fmla="*/ 860778 h 2215445"/>
              <a:gd name="connsiteX38" fmla="*/ 2554112 w 2624667"/>
              <a:gd name="connsiteY38" fmla="*/ 917222 h 2215445"/>
              <a:gd name="connsiteX39" fmla="*/ 2610556 w 2624667"/>
              <a:gd name="connsiteY39" fmla="*/ 1044222 h 2215445"/>
              <a:gd name="connsiteX40" fmla="*/ 2624667 w 2624667"/>
              <a:gd name="connsiteY40" fmla="*/ 1086556 h 2215445"/>
              <a:gd name="connsiteX41" fmla="*/ 2554112 w 2624667"/>
              <a:gd name="connsiteY41" fmla="*/ 1157111 h 2215445"/>
              <a:gd name="connsiteX42" fmla="*/ 2497667 w 2624667"/>
              <a:gd name="connsiteY42" fmla="*/ 1227667 h 2215445"/>
              <a:gd name="connsiteX43" fmla="*/ 2483556 w 2624667"/>
              <a:gd name="connsiteY43" fmla="*/ 1270000 h 2215445"/>
              <a:gd name="connsiteX44" fmla="*/ 2441223 w 2624667"/>
              <a:gd name="connsiteY44" fmla="*/ 1298222 h 2215445"/>
              <a:gd name="connsiteX45" fmla="*/ 2370667 w 2624667"/>
              <a:gd name="connsiteY45" fmla="*/ 1368778 h 2215445"/>
              <a:gd name="connsiteX46" fmla="*/ 2286000 w 2624667"/>
              <a:gd name="connsiteY46" fmla="*/ 1425222 h 2215445"/>
              <a:gd name="connsiteX47" fmla="*/ 2257778 w 2624667"/>
              <a:gd name="connsiteY47" fmla="*/ 1453445 h 2215445"/>
              <a:gd name="connsiteX48" fmla="*/ 2173112 w 2624667"/>
              <a:gd name="connsiteY48" fmla="*/ 1509889 h 2215445"/>
              <a:gd name="connsiteX49" fmla="*/ 2102556 w 2624667"/>
              <a:gd name="connsiteY49" fmla="*/ 1552222 h 2215445"/>
              <a:gd name="connsiteX50" fmla="*/ 2074334 w 2624667"/>
              <a:gd name="connsiteY50" fmla="*/ 1580445 h 2215445"/>
              <a:gd name="connsiteX51" fmla="*/ 1919112 w 2624667"/>
              <a:gd name="connsiteY51" fmla="*/ 1651000 h 2215445"/>
              <a:gd name="connsiteX52" fmla="*/ 1890889 w 2624667"/>
              <a:gd name="connsiteY52" fmla="*/ 1679222 h 2215445"/>
              <a:gd name="connsiteX53" fmla="*/ 1693334 w 2624667"/>
              <a:gd name="connsiteY53" fmla="*/ 1763889 h 2215445"/>
              <a:gd name="connsiteX54" fmla="*/ 1608667 w 2624667"/>
              <a:gd name="connsiteY54" fmla="*/ 1820334 h 2215445"/>
              <a:gd name="connsiteX55" fmla="*/ 1552223 w 2624667"/>
              <a:gd name="connsiteY55" fmla="*/ 1862667 h 2215445"/>
              <a:gd name="connsiteX56" fmla="*/ 1467556 w 2624667"/>
              <a:gd name="connsiteY56" fmla="*/ 1919111 h 2215445"/>
              <a:gd name="connsiteX57" fmla="*/ 1397000 w 2624667"/>
              <a:gd name="connsiteY57" fmla="*/ 1989667 h 2215445"/>
              <a:gd name="connsiteX58" fmla="*/ 1340556 w 2624667"/>
              <a:gd name="connsiteY58" fmla="*/ 2003778 h 2215445"/>
              <a:gd name="connsiteX59" fmla="*/ 1255889 w 2624667"/>
              <a:gd name="connsiteY59" fmla="*/ 2032000 h 2215445"/>
              <a:gd name="connsiteX60" fmla="*/ 1213556 w 2624667"/>
              <a:gd name="connsiteY60" fmla="*/ 2060222 h 2215445"/>
              <a:gd name="connsiteX61" fmla="*/ 1016000 w 2624667"/>
              <a:gd name="connsiteY61" fmla="*/ 2102556 h 2215445"/>
              <a:gd name="connsiteX62" fmla="*/ 917223 w 2624667"/>
              <a:gd name="connsiteY62" fmla="*/ 2144889 h 2215445"/>
              <a:gd name="connsiteX63" fmla="*/ 818445 w 2624667"/>
              <a:gd name="connsiteY63" fmla="*/ 2215445 h 2215445"/>
              <a:gd name="connsiteX64" fmla="*/ 578556 w 2624667"/>
              <a:gd name="connsiteY64" fmla="*/ 2187222 h 2215445"/>
              <a:gd name="connsiteX65" fmla="*/ 536223 w 2624667"/>
              <a:gd name="connsiteY65" fmla="*/ 2173111 h 2215445"/>
              <a:gd name="connsiteX66" fmla="*/ 508000 w 2624667"/>
              <a:gd name="connsiteY66" fmla="*/ 2144889 h 2215445"/>
              <a:gd name="connsiteX67" fmla="*/ 381000 w 2624667"/>
              <a:gd name="connsiteY67" fmla="*/ 2074334 h 2215445"/>
              <a:gd name="connsiteX68" fmla="*/ 310445 w 2624667"/>
              <a:gd name="connsiteY68" fmla="*/ 1989667 h 2215445"/>
              <a:gd name="connsiteX69" fmla="*/ 282223 w 2624667"/>
              <a:gd name="connsiteY69" fmla="*/ 1947334 h 2215445"/>
              <a:gd name="connsiteX70" fmla="*/ 254000 w 2624667"/>
              <a:gd name="connsiteY70" fmla="*/ 1919111 h 2215445"/>
              <a:gd name="connsiteX71" fmla="*/ 239889 w 2624667"/>
              <a:gd name="connsiteY71" fmla="*/ 1876778 h 2215445"/>
              <a:gd name="connsiteX72" fmla="*/ 197556 w 2624667"/>
              <a:gd name="connsiteY72" fmla="*/ 1792111 h 2215445"/>
              <a:gd name="connsiteX73" fmla="*/ 183445 w 2624667"/>
              <a:gd name="connsiteY73" fmla="*/ 1721556 h 2215445"/>
              <a:gd name="connsiteX74" fmla="*/ 169334 w 2624667"/>
              <a:gd name="connsiteY74" fmla="*/ 1679222 h 2215445"/>
              <a:gd name="connsiteX75" fmla="*/ 141112 w 2624667"/>
              <a:gd name="connsiteY75" fmla="*/ 1538111 h 2215445"/>
              <a:gd name="connsiteX76" fmla="*/ 127000 w 2624667"/>
              <a:gd name="connsiteY76" fmla="*/ 1495778 h 2215445"/>
              <a:gd name="connsiteX77" fmla="*/ 98778 w 2624667"/>
              <a:gd name="connsiteY77" fmla="*/ 1397000 h 2215445"/>
              <a:gd name="connsiteX78" fmla="*/ 70556 w 2624667"/>
              <a:gd name="connsiteY78" fmla="*/ 1354667 h 2215445"/>
              <a:gd name="connsiteX79" fmla="*/ 42334 w 2624667"/>
              <a:gd name="connsiteY79" fmla="*/ 1270000 h 2215445"/>
              <a:gd name="connsiteX80" fmla="*/ 28223 w 2624667"/>
              <a:gd name="connsiteY80" fmla="*/ 1227667 h 2215445"/>
              <a:gd name="connsiteX81" fmla="*/ 14112 w 2624667"/>
              <a:gd name="connsiteY81" fmla="*/ 1185334 h 2215445"/>
              <a:gd name="connsiteX82" fmla="*/ 0 w 2624667"/>
              <a:gd name="connsiteY82" fmla="*/ 1199445 h 221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624667" h="2215445">
                <a:moveTo>
                  <a:pt x="0" y="1199445"/>
                </a:moveTo>
                <a:lnTo>
                  <a:pt x="0" y="1199445"/>
                </a:lnTo>
                <a:cubicBezTo>
                  <a:pt x="4704" y="1128889"/>
                  <a:pt x="6709" y="1058102"/>
                  <a:pt x="14112" y="987778"/>
                </a:cubicBezTo>
                <a:cubicBezTo>
                  <a:pt x="18867" y="942602"/>
                  <a:pt x="41264" y="902527"/>
                  <a:pt x="56445" y="860778"/>
                </a:cubicBezTo>
                <a:cubicBezTo>
                  <a:pt x="66611" y="832820"/>
                  <a:pt x="73619" y="803732"/>
                  <a:pt x="84667" y="776111"/>
                </a:cubicBezTo>
                <a:cubicBezTo>
                  <a:pt x="92479" y="756580"/>
                  <a:pt x="104603" y="739002"/>
                  <a:pt x="112889" y="719667"/>
                </a:cubicBezTo>
                <a:cubicBezTo>
                  <a:pt x="118748" y="705995"/>
                  <a:pt x="119347" y="690089"/>
                  <a:pt x="127000" y="677334"/>
                </a:cubicBezTo>
                <a:cubicBezTo>
                  <a:pt x="133845" y="665926"/>
                  <a:pt x="147240" y="659755"/>
                  <a:pt x="155223" y="649111"/>
                </a:cubicBezTo>
                <a:cubicBezTo>
                  <a:pt x="175574" y="621976"/>
                  <a:pt x="187683" y="588430"/>
                  <a:pt x="211667" y="564445"/>
                </a:cubicBezTo>
                <a:cubicBezTo>
                  <a:pt x="221074" y="555037"/>
                  <a:pt x="231372" y="546443"/>
                  <a:pt x="239889" y="536222"/>
                </a:cubicBezTo>
                <a:cubicBezTo>
                  <a:pt x="268226" y="502217"/>
                  <a:pt x="287629" y="463822"/>
                  <a:pt x="324556" y="437445"/>
                </a:cubicBezTo>
                <a:cubicBezTo>
                  <a:pt x="341673" y="425218"/>
                  <a:pt x="362185" y="418630"/>
                  <a:pt x="381000" y="409222"/>
                </a:cubicBezTo>
                <a:cubicBezTo>
                  <a:pt x="427307" y="339763"/>
                  <a:pt x="386096" y="386410"/>
                  <a:pt x="465667" y="338667"/>
                </a:cubicBezTo>
                <a:cubicBezTo>
                  <a:pt x="494752" y="321216"/>
                  <a:pt x="518156" y="292948"/>
                  <a:pt x="550334" y="282222"/>
                </a:cubicBezTo>
                <a:lnTo>
                  <a:pt x="635000" y="254000"/>
                </a:lnTo>
                <a:lnTo>
                  <a:pt x="677334" y="239889"/>
                </a:lnTo>
                <a:cubicBezTo>
                  <a:pt x="778304" y="172576"/>
                  <a:pt x="654612" y="248181"/>
                  <a:pt x="776112" y="197556"/>
                </a:cubicBezTo>
                <a:cubicBezTo>
                  <a:pt x="814947" y="181375"/>
                  <a:pt x="847501" y="148027"/>
                  <a:pt x="889000" y="141111"/>
                </a:cubicBezTo>
                <a:cubicBezTo>
                  <a:pt x="1011074" y="120766"/>
                  <a:pt x="945276" y="130549"/>
                  <a:pt x="1086556" y="112889"/>
                </a:cubicBezTo>
                <a:cubicBezTo>
                  <a:pt x="1100667" y="108185"/>
                  <a:pt x="1116134" y="106431"/>
                  <a:pt x="1128889" y="98778"/>
                </a:cubicBezTo>
                <a:cubicBezTo>
                  <a:pt x="1140297" y="91933"/>
                  <a:pt x="1145212" y="76506"/>
                  <a:pt x="1157112" y="70556"/>
                </a:cubicBezTo>
                <a:cubicBezTo>
                  <a:pt x="1174458" y="61883"/>
                  <a:pt x="1194741" y="61149"/>
                  <a:pt x="1213556" y="56445"/>
                </a:cubicBezTo>
                <a:cubicBezTo>
                  <a:pt x="1227667" y="47037"/>
                  <a:pt x="1240009" y="34177"/>
                  <a:pt x="1255889" y="28222"/>
                </a:cubicBezTo>
                <a:cubicBezTo>
                  <a:pt x="1281283" y="18699"/>
                  <a:pt x="1410557" y="2095"/>
                  <a:pt x="1425223" y="0"/>
                </a:cubicBezTo>
                <a:cubicBezTo>
                  <a:pt x="1552223" y="4704"/>
                  <a:pt x="1679400" y="5929"/>
                  <a:pt x="1806223" y="14111"/>
                </a:cubicBezTo>
                <a:cubicBezTo>
                  <a:pt x="1868050" y="18100"/>
                  <a:pt x="1894667" y="49556"/>
                  <a:pt x="1947334" y="84667"/>
                </a:cubicBezTo>
                <a:cubicBezTo>
                  <a:pt x="2009238" y="125936"/>
                  <a:pt x="1976097" y="102712"/>
                  <a:pt x="2046112" y="155222"/>
                </a:cubicBezTo>
                <a:cubicBezTo>
                  <a:pt x="2055519" y="169333"/>
                  <a:pt x="2061571" y="186388"/>
                  <a:pt x="2074334" y="197556"/>
                </a:cubicBezTo>
                <a:cubicBezTo>
                  <a:pt x="2099860" y="219892"/>
                  <a:pt x="2130778" y="235185"/>
                  <a:pt x="2159000" y="254000"/>
                </a:cubicBezTo>
                <a:cubicBezTo>
                  <a:pt x="2173111" y="263407"/>
                  <a:pt x="2189342" y="270230"/>
                  <a:pt x="2201334" y="282222"/>
                </a:cubicBezTo>
                <a:lnTo>
                  <a:pt x="2271889" y="352778"/>
                </a:lnTo>
                <a:cubicBezTo>
                  <a:pt x="2281297" y="362186"/>
                  <a:pt x="2292732" y="369930"/>
                  <a:pt x="2300112" y="381000"/>
                </a:cubicBezTo>
                <a:cubicBezTo>
                  <a:pt x="2339403" y="439938"/>
                  <a:pt x="2316342" y="411342"/>
                  <a:pt x="2370667" y="465667"/>
                </a:cubicBezTo>
                <a:cubicBezTo>
                  <a:pt x="2403096" y="562956"/>
                  <a:pt x="2377853" y="529299"/>
                  <a:pt x="2427112" y="578556"/>
                </a:cubicBezTo>
                <a:cubicBezTo>
                  <a:pt x="2442025" y="615840"/>
                  <a:pt x="2458383" y="652729"/>
                  <a:pt x="2469445" y="691445"/>
                </a:cubicBezTo>
                <a:cubicBezTo>
                  <a:pt x="2472800" y="703187"/>
                  <a:pt x="2488440" y="774843"/>
                  <a:pt x="2497667" y="790222"/>
                </a:cubicBezTo>
                <a:cubicBezTo>
                  <a:pt x="2504512" y="801630"/>
                  <a:pt x="2516482" y="809037"/>
                  <a:pt x="2525889" y="818445"/>
                </a:cubicBezTo>
                <a:cubicBezTo>
                  <a:pt x="2530593" y="832556"/>
                  <a:pt x="2535914" y="846476"/>
                  <a:pt x="2540000" y="860778"/>
                </a:cubicBezTo>
                <a:cubicBezTo>
                  <a:pt x="2545328" y="879426"/>
                  <a:pt x="2547979" y="898823"/>
                  <a:pt x="2554112" y="917222"/>
                </a:cubicBezTo>
                <a:cubicBezTo>
                  <a:pt x="2586939" y="1015701"/>
                  <a:pt x="2573669" y="958152"/>
                  <a:pt x="2610556" y="1044222"/>
                </a:cubicBezTo>
                <a:cubicBezTo>
                  <a:pt x="2616415" y="1057894"/>
                  <a:pt x="2619963" y="1072445"/>
                  <a:pt x="2624667" y="1086556"/>
                </a:cubicBezTo>
                <a:cubicBezTo>
                  <a:pt x="2552096" y="1134937"/>
                  <a:pt x="2607869" y="1089915"/>
                  <a:pt x="2554112" y="1157111"/>
                </a:cubicBezTo>
                <a:cubicBezTo>
                  <a:pt x="2519112" y="1200861"/>
                  <a:pt x="2526622" y="1169758"/>
                  <a:pt x="2497667" y="1227667"/>
                </a:cubicBezTo>
                <a:cubicBezTo>
                  <a:pt x="2491015" y="1240971"/>
                  <a:pt x="2492848" y="1258385"/>
                  <a:pt x="2483556" y="1270000"/>
                </a:cubicBezTo>
                <a:cubicBezTo>
                  <a:pt x="2472962" y="1283243"/>
                  <a:pt x="2453986" y="1287054"/>
                  <a:pt x="2441223" y="1298222"/>
                </a:cubicBezTo>
                <a:cubicBezTo>
                  <a:pt x="2416192" y="1320124"/>
                  <a:pt x="2398341" y="1350329"/>
                  <a:pt x="2370667" y="1368778"/>
                </a:cubicBezTo>
                <a:cubicBezTo>
                  <a:pt x="2342445" y="1387593"/>
                  <a:pt x="2309984" y="1401237"/>
                  <a:pt x="2286000" y="1425222"/>
                </a:cubicBezTo>
                <a:cubicBezTo>
                  <a:pt x="2276593" y="1434630"/>
                  <a:pt x="2268421" y="1445462"/>
                  <a:pt x="2257778" y="1453445"/>
                </a:cubicBezTo>
                <a:cubicBezTo>
                  <a:pt x="2230643" y="1473796"/>
                  <a:pt x="2197097" y="1485905"/>
                  <a:pt x="2173112" y="1509889"/>
                </a:cubicBezTo>
                <a:cubicBezTo>
                  <a:pt x="2134371" y="1548629"/>
                  <a:pt x="2157510" y="1533904"/>
                  <a:pt x="2102556" y="1552222"/>
                </a:cubicBezTo>
                <a:cubicBezTo>
                  <a:pt x="2093149" y="1561630"/>
                  <a:pt x="2085742" y="1573600"/>
                  <a:pt x="2074334" y="1580445"/>
                </a:cubicBezTo>
                <a:cubicBezTo>
                  <a:pt x="1995466" y="1627766"/>
                  <a:pt x="1984625" y="1629162"/>
                  <a:pt x="1919112" y="1651000"/>
                </a:cubicBezTo>
                <a:cubicBezTo>
                  <a:pt x="1909704" y="1660407"/>
                  <a:pt x="1902789" y="1673272"/>
                  <a:pt x="1890889" y="1679222"/>
                </a:cubicBezTo>
                <a:cubicBezTo>
                  <a:pt x="1823425" y="1712954"/>
                  <a:pt x="1752059" y="1705165"/>
                  <a:pt x="1693334" y="1763889"/>
                </a:cubicBezTo>
                <a:cubicBezTo>
                  <a:pt x="1640482" y="1816740"/>
                  <a:pt x="1669932" y="1799911"/>
                  <a:pt x="1608667" y="1820334"/>
                </a:cubicBezTo>
                <a:cubicBezTo>
                  <a:pt x="1589852" y="1834445"/>
                  <a:pt x="1571490" y="1849180"/>
                  <a:pt x="1552223" y="1862667"/>
                </a:cubicBezTo>
                <a:cubicBezTo>
                  <a:pt x="1524435" y="1882118"/>
                  <a:pt x="1491540" y="1895127"/>
                  <a:pt x="1467556" y="1919111"/>
                </a:cubicBezTo>
                <a:cubicBezTo>
                  <a:pt x="1444037" y="1942630"/>
                  <a:pt x="1429267" y="1981600"/>
                  <a:pt x="1397000" y="1989667"/>
                </a:cubicBezTo>
                <a:cubicBezTo>
                  <a:pt x="1378185" y="1994371"/>
                  <a:pt x="1359132" y="1998205"/>
                  <a:pt x="1340556" y="2003778"/>
                </a:cubicBezTo>
                <a:cubicBezTo>
                  <a:pt x="1312062" y="2012326"/>
                  <a:pt x="1255889" y="2032000"/>
                  <a:pt x="1255889" y="2032000"/>
                </a:cubicBezTo>
                <a:cubicBezTo>
                  <a:pt x="1241778" y="2041407"/>
                  <a:pt x="1229054" y="2053334"/>
                  <a:pt x="1213556" y="2060222"/>
                </a:cubicBezTo>
                <a:cubicBezTo>
                  <a:pt x="1134874" y="2095192"/>
                  <a:pt x="1104919" y="2091441"/>
                  <a:pt x="1016000" y="2102556"/>
                </a:cubicBezTo>
                <a:cubicBezTo>
                  <a:pt x="983303" y="2113455"/>
                  <a:pt x="945122" y="2123965"/>
                  <a:pt x="917223" y="2144889"/>
                </a:cubicBezTo>
                <a:cubicBezTo>
                  <a:pt x="810083" y="2225244"/>
                  <a:pt x="908480" y="2185433"/>
                  <a:pt x="818445" y="2215445"/>
                </a:cubicBezTo>
                <a:cubicBezTo>
                  <a:pt x="714532" y="2206786"/>
                  <a:pt x="666828" y="2209291"/>
                  <a:pt x="578556" y="2187222"/>
                </a:cubicBezTo>
                <a:cubicBezTo>
                  <a:pt x="564126" y="2183614"/>
                  <a:pt x="550334" y="2177815"/>
                  <a:pt x="536223" y="2173111"/>
                </a:cubicBezTo>
                <a:cubicBezTo>
                  <a:pt x="526815" y="2163704"/>
                  <a:pt x="519408" y="2151734"/>
                  <a:pt x="508000" y="2144889"/>
                </a:cubicBezTo>
                <a:cubicBezTo>
                  <a:pt x="419286" y="2091661"/>
                  <a:pt x="510432" y="2203770"/>
                  <a:pt x="381000" y="2074334"/>
                </a:cubicBezTo>
                <a:cubicBezTo>
                  <a:pt x="340893" y="2034225"/>
                  <a:pt x="352374" y="2048367"/>
                  <a:pt x="310445" y="1989667"/>
                </a:cubicBezTo>
                <a:cubicBezTo>
                  <a:pt x="300588" y="1975867"/>
                  <a:pt x="292817" y="1960577"/>
                  <a:pt x="282223" y="1947334"/>
                </a:cubicBezTo>
                <a:cubicBezTo>
                  <a:pt x="273912" y="1936945"/>
                  <a:pt x="263408" y="1928519"/>
                  <a:pt x="254000" y="1919111"/>
                </a:cubicBezTo>
                <a:cubicBezTo>
                  <a:pt x="249296" y="1905000"/>
                  <a:pt x="246541" y="1890082"/>
                  <a:pt x="239889" y="1876778"/>
                </a:cubicBezTo>
                <a:cubicBezTo>
                  <a:pt x="205399" y="1807798"/>
                  <a:pt x="215291" y="1863050"/>
                  <a:pt x="197556" y="1792111"/>
                </a:cubicBezTo>
                <a:cubicBezTo>
                  <a:pt x="191739" y="1768843"/>
                  <a:pt x="189262" y="1744824"/>
                  <a:pt x="183445" y="1721556"/>
                </a:cubicBezTo>
                <a:cubicBezTo>
                  <a:pt x="179837" y="1707125"/>
                  <a:pt x="172679" y="1693716"/>
                  <a:pt x="169334" y="1679222"/>
                </a:cubicBezTo>
                <a:cubicBezTo>
                  <a:pt x="158548" y="1632482"/>
                  <a:pt x="156282" y="1583618"/>
                  <a:pt x="141112" y="1538111"/>
                </a:cubicBezTo>
                <a:cubicBezTo>
                  <a:pt x="136408" y="1524000"/>
                  <a:pt x="131086" y="1510080"/>
                  <a:pt x="127000" y="1495778"/>
                </a:cubicBezTo>
                <a:cubicBezTo>
                  <a:pt x="120972" y="1474680"/>
                  <a:pt x="110055" y="1419555"/>
                  <a:pt x="98778" y="1397000"/>
                </a:cubicBezTo>
                <a:cubicBezTo>
                  <a:pt x="91194" y="1381831"/>
                  <a:pt x="77444" y="1370165"/>
                  <a:pt x="70556" y="1354667"/>
                </a:cubicBezTo>
                <a:cubicBezTo>
                  <a:pt x="58474" y="1327482"/>
                  <a:pt x="51741" y="1298222"/>
                  <a:pt x="42334" y="1270000"/>
                </a:cubicBezTo>
                <a:lnTo>
                  <a:pt x="28223" y="1227667"/>
                </a:lnTo>
                <a:cubicBezTo>
                  <a:pt x="23519" y="1213556"/>
                  <a:pt x="28986" y="1185334"/>
                  <a:pt x="14112" y="1185334"/>
                </a:cubicBezTo>
                <a:lnTo>
                  <a:pt x="0" y="1199445"/>
                </a:lnTo>
                <a:close/>
              </a:path>
            </a:pathLst>
          </a:custGeom>
          <a:solidFill>
            <a:srgbClr val="000090">
              <a:alpha val="37000"/>
            </a:srgbClr>
          </a:solidFill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90" y="3114893"/>
            <a:ext cx="2163939" cy="320583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89" y="4915436"/>
            <a:ext cx="2121966" cy="3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5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Correlation Length?</a:t>
            </a:r>
          </a:p>
        </p:txBody>
      </p:sp>
      <p:sp>
        <p:nvSpPr>
          <p:cNvPr id="123" name="Oval 122"/>
          <p:cNvSpPr/>
          <p:nvPr/>
        </p:nvSpPr>
        <p:spPr>
          <a:xfrm>
            <a:off x="49177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0414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91651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12888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34125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155363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76600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97837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219074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40311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261549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282786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04023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25260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346497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367735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88972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10209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431446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452683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473921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495158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16395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537632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558869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/>
          <p:cNvCxnSpPr/>
          <p:nvPr/>
        </p:nvCxnSpPr>
        <p:spPr>
          <a:xfrm>
            <a:off x="2362902" y="1704081"/>
            <a:ext cx="0" cy="405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Left Brace 149"/>
          <p:cNvSpPr/>
          <p:nvPr/>
        </p:nvSpPr>
        <p:spPr>
          <a:xfrm rot="16200000">
            <a:off x="1292398" y="1370188"/>
            <a:ext cx="267055" cy="18739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1214250" y="2440693"/>
            <a:ext cx="412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152" name="Oval 151"/>
          <p:cNvSpPr/>
          <p:nvPr/>
        </p:nvSpPr>
        <p:spPr>
          <a:xfrm>
            <a:off x="580107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1344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22581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43818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65055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86293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07530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28767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750004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71241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92479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813716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3413473" y="1704081"/>
            <a:ext cx="0" cy="405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Left Brace 164"/>
          <p:cNvSpPr/>
          <p:nvPr/>
        </p:nvSpPr>
        <p:spPr>
          <a:xfrm rot="16200000">
            <a:off x="2762773" y="1789992"/>
            <a:ext cx="267055" cy="10343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Left Brace 165"/>
          <p:cNvSpPr/>
          <p:nvPr/>
        </p:nvSpPr>
        <p:spPr>
          <a:xfrm rot="16200000">
            <a:off x="5701764" y="-114652"/>
            <a:ext cx="267056" cy="48436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2725553" y="2440693"/>
            <a:ext cx="412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Y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674769" y="2440693"/>
            <a:ext cx="412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Z</a:t>
            </a:r>
            <a:endParaRPr lang="en-US" sz="2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1770" y="3118556"/>
            <a:ext cx="82571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Suppose                                          . 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10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78" y="3213806"/>
            <a:ext cx="2504708" cy="309223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21" y="1348521"/>
            <a:ext cx="1005028" cy="32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9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Correlation Length?</a:t>
            </a:r>
          </a:p>
        </p:txBody>
      </p:sp>
      <p:sp>
        <p:nvSpPr>
          <p:cNvPr id="123" name="Oval 122"/>
          <p:cNvSpPr/>
          <p:nvPr/>
        </p:nvSpPr>
        <p:spPr>
          <a:xfrm>
            <a:off x="49177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0414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91651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12888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34125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155363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76600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97837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219074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40311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261549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282786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04023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25260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346497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367735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88972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10209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431446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452683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473921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495158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16395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537632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558869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/>
          <p:cNvCxnSpPr/>
          <p:nvPr/>
        </p:nvCxnSpPr>
        <p:spPr>
          <a:xfrm>
            <a:off x="2362902" y="1704081"/>
            <a:ext cx="0" cy="405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Left Brace 149"/>
          <p:cNvSpPr/>
          <p:nvPr/>
        </p:nvSpPr>
        <p:spPr>
          <a:xfrm rot="16200000">
            <a:off x="1292398" y="1370188"/>
            <a:ext cx="267055" cy="18739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1214250" y="2440693"/>
            <a:ext cx="412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152" name="Oval 151"/>
          <p:cNvSpPr/>
          <p:nvPr/>
        </p:nvSpPr>
        <p:spPr>
          <a:xfrm>
            <a:off x="580107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1344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22581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43818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65055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86293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07530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28767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750004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71241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92479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813716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3413473" y="1704081"/>
            <a:ext cx="0" cy="405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Left Brace 164"/>
          <p:cNvSpPr/>
          <p:nvPr/>
        </p:nvSpPr>
        <p:spPr>
          <a:xfrm rot="16200000">
            <a:off x="2762773" y="1789992"/>
            <a:ext cx="267055" cy="10343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Left Brace 165"/>
          <p:cNvSpPr/>
          <p:nvPr/>
        </p:nvSpPr>
        <p:spPr>
          <a:xfrm rot="16200000">
            <a:off x="5701764" y="-114652"/>
            <a:ext cx="267056" cy="48436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2725553" y="2440693"/>
            <a:ext cx="412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Y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674769" y="2440693"/>
            <a:ext cx="412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Z</a:t>
            </a:r>
            <a:endParaRPr lang="en-US" sz="2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1770" y="3118556"/>
            <a:ext cx="8257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Suppose                                          . </a:t>
            </a:r>
          </a:p>
          <a:p>
            <a:endParaRPr lang="en-US" sz="2200" dirty="0"/>
          </a:p>
          <a:p>
            <a:r>
              <a:rPr lang="en-US" sz="2200" dirty="0" smtClean="0"/>
              <a:t>Then</a:t>
            </a:r>
          </a:p>
          <a:p>
            <a:endParaRPr lang="en-US" sz="2200" dirty="0" smtClean="0"/>
          </a:p>
          <a:p>
            <a:r>
              <a:rPr lang="en-US" sz="2200" b="1" dirty="0" smtClean="0">
                <a:solidFill>
                  <a:srgbClr val="0000FF"/>
                </a:solidFill>
              </a:rPr>
              <a:t>X is only entangled with Y</a:t>
            </a:r>
            <a:endParaRPr lang="en-US" sz="2200" b="1" dirty="0">
              <a:solidFill>
                <a:srgbClr val="0000FF"/>
              </a:solidFill>
            </a:endParaRPr>
          </a:p>
          <a:p>
            <a:endParaRPr lang="en-US" sz="10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78" y="3213806"/>
            <a:ext cx="2504708" cy="309223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21" y="1348521"/>
            <a:ext cx="1005028" cy="32018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99" y="3822700"/>
            <a:ext cx="5877279" cy="352095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128885" y="1568654"/>
            <a:ext cx="1394177" cy="184719"/>
          </a:xfrm>
          <a:custGeom>
            <a:avLst/>
            <a:gdLst>
              <a:gd name="connsiteX0" fmla="*/ 0 w 1368778"/>
              <a:gd name="connsiteY0" fmla="*/ 324555 h 324555"/>
              <a:gd name="connsiteX1" fmla="*/ 127000 w 1368778"/>
              <a:gd name="connsiteY1" fmla="*/ 254000 h 324555"/>
              <a:gd name="connsiteX2" fmla="*/ 225778 w 1368778"/>
              <a:gd name="connsiteY2" fmla="*/ 155222 h 324555"/>
              <a:gd name="connsiteX3" fmla="*/ 254000 w 1368778"/>
              <a:gd name="connsiteY3" fmla="*/ 112889 h 324555"/>
              <a:gd name="connsiteX4" fmla="*/ 296334 w 1368778"/>
              <a:gd name="connsiteY4" fmla="*/ 98778 h 324555"/>
              <a:gd name="connsiteX5" fmla="*/ 338667 w 1368778"/>
              <a:gd name="connsiteY5" fmla="*/ 70555 h 324555"/>
              <a:gd name="connsiteX6" fmla="*/ 381000 w 1368778"/>
              <a:gd name="connsiteY6" fmla="*/ 56444 h 324555"/>
              <a:gd name="connsiteX7" fmla="*/ 423334 w 1368778"/>
              <a:gd name="connsiteY7" fmla="*/ 28222 h 324555"/>
              <a:gd name="connsiteX8" fmla="*/ 508000 w 1368778"/>
              <a:gd name="connsiteY8" fmla="*/ 0 h 324555"/>
              <a:gd name="connsiteX9" fmla="*/ 959556 w 1368778"/>
              <a:gd name="connsiteY9" fmla="*/ 14111 h 324555"/>
              <a:gd name="connsiteX10" fmla="*/ 1086556 w 1368778"/>
              <a:gd name="connsiteY10" fmla="*/ 42333 h 324555"/>
              <a:gd name="connsiteX11" fmla="*/ 1128889 w 1368778"/>
              <a:gd name="connsiteY11" fmla="*/ 84666 h 324555"/>
              <a:gd name="connsiteX12" fmla="*/ 1213556 w 1368778"/>
              <a:gd name="connsiteY12" fmla="*/ 141111 h 324555"/>
              <a:gd name="connsiteX13" fmla="*/ 1298223 w 1368778"/>
              <a:gd name="connsiteY13" fmla="*/ 211666 h 324555"/>
              <a:gd name="connsiteX14" fmla="*/ 1368778 w 1368778"/>
              <a:gd name="connsiteY14" fmla="*/ 310444 h 32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8778" h="324555">
                <a:moveTo>
                  <a:pt x="0" y="324555"/>
                </a:moveTo>
                <a:cubicBezTo>
                  <a:pt x="5312" y="321899"/>
                  <a:pt x="109218" y="274323"/>
                  <a:pt x="127000" y="254000"/>
                </a:cubicBezTo>
                <a:cubicBezTo>
                  <a:pt x="220238" y="147443"/>
                  <a:pt x="138750" y="184231"/>
                  <a:pt x="225778" y="155222"/>
                </a:cubicBezTo>
                <a:cubicBezTo>
                  <a:pt x="235185" y="141111"/>
                  <a:pt x="240757" y="123483"/>
                  <a:pt x="254000" y="112889"/>
                </a:cubicBezTo>
                <a:cubicBezTo>
                  <a:pt x="265615" y="103597"/>
                  <a:pt x="283030" y="105430"/>
                  <a:pt x="296334" y="98778"/>
                </a:cubicBezTo>
                <a:cubicBezTo>
                  <a:pt x="311503" y="91193"/>
                  <a:pt x="323498" y="78140"/>
                  <a:pt x="338667" y="70555"/>
                </a:cubicBezTo>
                <a:cubicBezTo>
                  <a:pt x="351971" y="63903"/>
                  <a:pt x="367696" y="63096"/>
                  <a:pt x="381000" y="56444"/>
                </a:cubicBezTo>
                <a:cubicBezTo>
                  <a:pt x="396169" y="48860"/>
                  <a:pt x="407836" y="35110"/>
                  <a:pt x="423334" y="28222"/>
                </a:cubicBezTo>
                <a:cubicBezTo>
                  <a:pt x="450519" y="16140"/>
                  <a:pt x="508000" y="0"/>
                  <a:pt x="508000" y="0"/>
                </a:cubicBezTo>
                <a:cubicBezTo>
                  <a:pt x="658519" y="4704"/>
                  <a:pt x="809183" y="5983"/>
                  <a:pt x="959556" y="14111"/>
                </a:cubicBezTo>
                <a:cubicBezTo>
                  <a:pt x="982411" y="15346"/>
                  <a:pt x="1060792" y="35892"/>
                  <a:pt x="1086556" y="42333"/>
                </a:cubicBezTo>
                <a:cubicBezTo>
                  <a:pt x="1100667" y="56444"/>
                  <a:pt x="1113137" y="72414"/>
                  <a:pt x="1128889" y="84666"/>
                </a:cubicBezTo>
                <a:cubicBezTo>
                  <a:pt x="1155663" y="105490"/>
                  <a:pt x="1189572" y="117127"/>
                  <a:pt x="1213556" y="141111"/>
                </a:cubicBezTo>
                <a:cubicBezTo>
                  <a:pt x="1267881" y="195436"/>
                  <a:pt x="1239285" y="172375"/>
                  <a:pt x="1298223" y="211666"/>
                </a:cubicBezTo>
                <a:cubicBezTo>
                  <a:pt x="1358357" y="301868"/>
                  <a:pt x="1330683" y="272349"/>
                  <a:pt x="1368778" y="31044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252606" y="1568654"/>
            <a:ext cx="2542814" cy="184719"/>
          </a:xfrm>
          <a:custGeom>
            <a:avLst/>
            <a:gdLst>
              <a:gd name="connsiteX0" fmla="*/ 0 w 1368778"/>
              <a:gd name="connsiteY0" fmla="*/ 324555 h 324555"/>
              <a:gd name="connsiteX1" fmla="*/ 127000 w 1368778"/>
              <a:gd name="connsiteY1" fmla="*/ 254000 h 324555"/>
              <a:gd name="connsiteX2" fmla="*/ 225778 w 1368778"/>
              <a:gd name="connsiteY2" fmla="*/ 155222 h 324555"/>
              <a:gd name="connsiteX3" fmla="*/ 254000 w 1368778"/>
              <a:gd name="connsiteY3" fmla="*/ 112889 h 324555"/>
              <a:gd name="connsiteX4" fmla="*/ 296334 w 1368778"/>
              <a:gd name="connsiteY4" fmla="*/ 98778 h 324555"/>
              <a:gd name="connsiteX5" fmla="*/ 338667 w 1368778"/>
              <a:gd name="connsiteY5" fmla="*/ 70555 h 324555"/>
              <a:gd name="connsiteX6" fmla="*/ 381000 w 1368778"/>
              <a:gd name="connsiteY6" fmla="*/ 56444 h 324555"/>
              <a:gd name="connsiteX7" fmla="*/ 423334 w 1368778"/>
              <a:gd name="connsiteY7" fmla="*/ 28222 h 324555"/>
              <a:gd name="connsiteX8" fmla="*/ 508000 w 1368778"/>
              <a:gd name="connsiteY8" fmla="*/ 0 h 324555"/>
              <a:gd name="connsiteX9" fmla="*/ 959556 w 1368778"/>
              <a:gd name="connsiteY9" fmla="*/ 14111 h 324555"/>
              <a:gd name="connsiteX10" fmla="*/ 1086556 w 1368778"/>
              <a:gd name="connsiteY10" fmla="*/ 42333 h 324555"/>
              <a:gd name="connsiteX11" fmla="*/ 1128889 w 1368778"/>
              <a:gd name="connsiteY11" fmla="*/ 84666 h 324555"/>
              <a:gd name="connsiteX12" fmla="*/ 1213556 w 1368778"/>
              <a:gd name="connsiteY12" fmla="*/ 141111 h 324555"/>
              <a:gd name="connsiteX13" fmla="*/ 1298223 w 1368778"/>
              <a:gd name="connsiteY13" fmla="*/ 211666 h 324555"/>
              <a:gd name="connsiteX14" fmla="*/ 1368778 w 1368778"/>
              <a:gd name="connsiteY14" fmla="*/ 310444 h 32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8778" h="324555">
                <a:moveTo>
                  <a:pt x="0" y="324555"/>
                </a:moveTo>
                <a:cubicBezTo>
                  <a:pt x="5312" y="321899"/>
                  <a:pt x="109218" y="274323"/>
                  <a:pt x="127000" y="254000"/>
                </a:cubicBezTo>
                <a:cubicBezTo>
                  <a:pt x="220238" y="147443"/>
                  <a:pt x="138750" y="184231"/>
                  <a:pt x="225778" y="155222"/>
                </a:cubicBezTo>
                <a:cubicBezTo>
                  <a:pt x="235185" y="141111"/>
                  <a:pt x="240757" y="123483"/>
                  <a:pt x="254000" y="112889"/>
                </a:cubicBezTo>
                <a:cubicBezTo>
                  <a:pt x="265615" y="103597"/>
                  <a:pt x="283030" y="105430"/>
                  <a:pt x="296334" y="98778"/>
                </a:cubicBezTo>
                <a:cubicBezTo>
                  <a:pt x="311503" y="91193"/>
                  <a:pt x="323498" y="78140"/>
                  <a:pt x="338667" y="70555"/>
                </a:cubicBezTo>
                <a:cubicBezTo>
                  <a:pt x="351971" y="63903"/>
                  <a:pt x="367696" y="63096"/>
                  <a:pt x="381000" y="56444"/>
                </a:cubicBezTo>
                <a:cubicBezTo>
                  <a:pt x="396169" y="48860"/>
                  <a:pt x="407836" y="35110"/>
                  <a:pt x="423334" y="28222"/>
                </a:cubicBezTo>
                <a:cubicBezTo>
                  <a:pt x="450519" y="16140"/>
                  <a:pt x="508000" y="0"/>
                  <a:pt x="508000" y="0"/>
                </a:cubicBezTo>
                <a:cubicBezTo>
                  <a:pt x="658519" y="4704"/>
                  <a:pt x="809183" y="5983"/>
                  <a:pt x="959556" y="14111"/>
                </a:cubicBezTo>
                <a:cubicBezTo>
                  <a:pt x="982411" y="15346"/>
                  <a:pt x="1060792" y="35892"/>
                  <a:pt x="1086556" y="42333"/>
                </a:cubicBezTo>
                <a:cubicBezTo>
                  <a:pt x="1100667" y="56444"/>
                  <a:pt x="1113137" y="72414"/>
                  <a:pt x="1128889" y="84666"/>
                </a:cubicBezTo>
                <a:cubicBezTo>
                  <a:pt x="1155663" y="105490"/>
                  <a:pt x="1189572" y="117127"/>
                  <a:pt x="1213556" y="141111"/>
                </a:cubicBezTo>
                <a:cubicBezTo>
                  <a:pt x="1267881" y="195436"/>
                  <a:pt x="1239285" y="172375"/>
                  <a:pt x="1298223" y="211666"/>
                </a:cubicBezTo>
                <a:cubicBezTo>
                  <a:pt x="1358357" y="301868"/>
                  <a:pt x="1330683" y="272349"/>
                  <a:pt x="1368778" y="31044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38" y="1097776"/>
            <a:ext cx="948088" cy="41083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84" y="1135650"/>
            <a:ext cx="793743" cy="37296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379127" y="1508614"/>
            <a:ext cx="99342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25553" y="1135650"/>
            <a:ext cx="424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l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405953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Correlation Length?</a:t>
            </a:r>
          </a:p>
        </p:txBody>
      </p:sp>
      <p:sp>
        <p:nvSpPr>
          <p:cNvPr id="123" name="Oval 122"/>
          <p:cNvSpPr/>
          <p:nvPr/>
        </p:nvSpPr>
        <p:spPr>
          <a:xfrm>
            <a:off x="49177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0414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91651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12888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34125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155363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76600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97837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219074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40311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261549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282786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04023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25260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346497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367735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88972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10209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431446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452683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473921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495158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16395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537632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558869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/>
          <p:cNvCxnSpPr/>
          <p:nvPr/>
        </p:nvCxnSpPr>
        <p:spPr>
          <a:xfrm>
            <a:off x="2362902" y="1704081"/>
            <a:ext cx="0" cy="405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Left Brace 149"/>
          <p:cNvSpPr/>
          <p:nvPr/>
        </p:nvSpPr>
        <p:spPr>
          <a:xfrm rot="16200000">
            <a:off x="1292398" y="1370188"/>
            <a:ext cx="267055" cy="18739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1214250" y="2440693"/>
            <a:ext cx="412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152" name="Oval 151"/>
          <p:cNvSpPr/>
          <p:nvPr/>
        </p:nvSpPr>
        <p:spPr>
          <a:xfrm>
            <a:off x="580107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1344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22581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43818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65055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86293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07530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28767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750004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71241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92479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813716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3413473" y="1704081"/>
            <a:ext cx="0" cy="405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Left Brace 164"/>
          <p:cNvSpPr/>
          <p:nvPr/>
        </p:nvSpPr>
        <p:spPr>
          <a:xfrm rot="16200000">
            <a:off x="2762773" y="1789992"/>
            <a:ext cx="267055" cy="10343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Left Brace 165"/>
          <p:cNvSpPr/>
          <p:nvPr/>
        </p:nvSpPr>
        <p:spPr>
          <a:xfrm rot="16200000">
            <a:off x="5701764" y="-114652"/>
            <a:ext cx="267056" cy="48436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2725553" y="2440693"/>
            <a:ext cx="412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Y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674769" y="2440693"/>
            <a:ext cx="412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Z</a:t>
            </a:r>
            <a:endParaRPr lang="en-US" sz="2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1770" y="3118556"/>
            <a:ext cx="825711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Suppose                                          . </a:t>
            </a:r>
          </a:p>
          <a:p>
            <a:endParaRPr lang="en-US" sz="2200" dirty="0"/>
          </a:p>
          <a:p>
            <a:r>
              <a:rPr lang="en-US" sz="2200" dirty="0" smtClean="0"/>
              <a:t>Then</a:t>
            </a:r>
          </a:p>
          <a:p>
            <a:endParaRPr lang="en-US" sz="2200" dirty="0" smtClean="0"/>
          </a:p>
          <a:p>
            <a:r>
              <a:rPr lang="en-US" sz="2200" b="1" dirty="0" smtClean="0">
                <a:solidFill>
                  <a:srgbClr val="0000FF"/>
                </a:solidFill>
              </a:rPr>
              <a:t>X is only entangled with Y</a:t>
            </a:r>
            <a:endParaRPr lang="en-US" sz="2200" b="1" dirty="0">
              <a:solidFill>
                <a:srgbClr val="0000FF"/>
              </a:solidFill>
            </a:endParaRPr>
          </a:p>
          <a:p>
            <a:endParaRPr lang="en-US" sz="1000" dirty="0"/>
          </a:p>
          <a:p>
            <a:r>
              <a:rPr lang="en-US" sz="2700" dirty="0" smtClean="0">
                <a:solidFill>
                  <a:srgbClr val="FF0000"/>
                </a:solidFill>
              </a:rPr>
              <a:t>But</a:t>
            </a:r>
            <a:r>
              <a:rPr lang="en-US" sz="2200" dirty="0" smtClean="0"/>
              <a:t> there are states (data hiding, quantum expanders) for which </a:t>
            </a:r>
          </a:p>
          <a:p>
            <a:endParaRPr lang="en-US" sz="2200" dirty="0"/>
          </a:p>
          <a:p>
            <a:r>
              <a:rPr lang="en-US" sz="2200" dirty="0" smtClean="0"/>
              <a:t>      </a:t>
            </a:r>
            <a:r>
              <a:rPr lang="en-US" sz="2200" dirty="0" err="1" smtClean="0"/>
              <a:t>Cor</a:t>
            </a:r>
            <a:r>
              <a:rPr lang="en-US" sz="2200" dirty="0" smtClean="0"/>
              <a:t>(X:Y) &lt;= 2</a:t>
            </a:r>
            <a:r>
              <a:rPr lang="en-US" sz="2200" baseline="30000" dirty="0" smtClean="0"/>
              <a:t>-l</a:t>
            </a:r>
            <a:r>
              <a:rPr lang="en-US" sz="2200" dirty="0" smtClean="0"/>
              <a:t>         and</a:t>
            </a:r>
          </a:p>
          <a:p>
            <a:endParaRPr lang="en-US" sz="2200" dirty="0"/>
          </a:p>
          <a:p>
            <a:r>
              <a:rPr lang="en-US" sz="2200" b="1" dirty="0" smtClean="0">
                <a:solidFill>
                  <a:srgbClr val="0000FF"/>
                </a:solidFill>
              </a:rPr>
              <a:t>Small correlations in a </a:t>
            </a:r>
            <a:r>
              <a:rPr lang="en-US" sz="2200" b="1" i="1" dirty="0" smtClean="0">
                <a:solidFill>
                  <a:srgbClr val="0000FF"/>
                </a:solidFill>
              </a:rPr>
              <a:t>fixed</a:t>
            </a:r>
            <a:r>
              <a:rPr lang="en-US" sz="2200" b="1" dirty="0" smtClean="0">
                <a:solidFill>
                  <a:srgbClr val="0000FF"/>
                </a:solidFill>
              </a:rPr>
              <a:t> partition doesn’t mean anything           </a:t>
            </a:r>
            <a:endParaRPr lang="en-US" sz="22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78" y="3213806"/>
            <a:ext cx="2504708" cy="309223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21" y="1348521"/>
            <a:ext cx="1005028" cy="32018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99" y="3822700"/>
            <a:ext cx="5877279" cy="352095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128885" y="1568654"/>
            <a:ext cx="1394177" cy="184719"/>
          </a:xfrm>
          <a:custGeom>
            <a:avLst/>
            <a:gdLst>
              <a:gd name="connsiteX0" fmla="*/ 0 w 1368778"/>
              <a:gd name="connsiteY0" fmla="*/ 324555 h 324555"/>
              <a:gd name="connsiteX1" fmla="*/ 127000 w 1368778"/>
              <a:gd name="connsiteY1" fmla="*/ 254000 h 324555"/>
              <a:gd name="connsiteX2" fmla="*/ 225778 w 1368778"/>
              <a:gd name="connsiteY2" fmla="*/ 155222 h 324555"/>
              <a:gd name="connsiteX3" fmla="*/ 254000 w 1368778"/>
              <a:gd name="connsiteY3" fmla="*/ 112889 h 324555"/>
              <a:gd name="connsiteX4" fmla="*/ 296334 w 1368778"/>
              <a:gd name="connsiteY4" fmla="*/ 98778 h 324555"/>
              <a:gd name="connsiteX5" fmla="*/ 338667 w 1368778"/>
              <a:gd name="connsiteY5" fmla="*/ 70555 h 324555"/>
              <a:gd name="connsiteX6" fmla="*/ 381000 w 1368778"/>
              <a:gd name="connsiteY6" fmla="*/ 56444 h 324555"/>
              <a:gd name="connsiteX7" fmla="*/ 423334 w 1368778"/>
              <a:gd name="connsiteY7" fmla="*/ 28222 h 324555"/>
              <a:gd name="connsiteX8" fmla="*/ 508000 w 1368778"/>
              <a:gd name="connsiteY8" fmla="*/ 0 h 324555"/>
              <a:gd name="connsiteX9" fmla="*/ 959556 w 1368778"/>
              <a:gd name="connsiteY9" fmla="*/ 14111 h 324555"/>
              <a:gd name="connsiteX10" fmla="*/ 1086556 w 1368778"/>
              <a:gd name="connsiteY10" fmla="*/ 42333 h 324555"/>
              <a:gd name="connsiteX11" fmla="*/ 1128889 w 1368778"/>
              <a:gd name="connsiteY11" fmla="*/ 84666 h 324555"/>
              <a:gd name="connsiteX12" fmla="*/ 1213556 w 1368778"/>
              <a:gd name="connsiteY12" fmla="*/ 141111 h 324555"/>
              <a:gd name="connsiteX13" fmla="*/ 1298223 w 1368778"/>
              <a:gd name="connsiteY13" fmla="*/ 211666 h 324555"/>
              <a:gd name="connsiteX14" fmla="*/ 1368778 w 1368778"/>
              <a:gd name="connsiteY14" fmla="*/ 310444 h 32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8778" h="324555">
                <a:moveTo>
                  <a:pt x="0" y="324555"/>
                </a:moveTo>
                <a:cubicBezTo>
                  <a:pt x="5312" y="321899"/>
                  <a:pt x="109218" y="274323"/>
                  <a:pt x="127000" y="254000"/>
                </a:cubicBezTo>
                <a:cubicBezTo>
                  <a:pt x="220238" y="147443"/>
                  <a:pt x="138750" y="184231"/>
                  <a:pt x="225778" y="155222"/>
                </a:cubicBezTo>
                <a:cubicBezTo>
                  <a:pt x="235185" y="141111"/>
                  <a:pt x="240757" y="123483"/>
                  <a:pt x="254000" y="112889"/>
                </a:cubicBezTo>
                <a:cubicBezTo>
                  <a:pt x="265615" y="103597"/>
                  <a:pt x="283030" y="105430"/>
                  <a:pt x="296334" y="98778"/>
                </a:cubicBezTo>
                <a:cubicBezTo>
                  <a:pt x="311503" y="91193"/>
                  <a:pt x="323498" y="78140"/>
                  <a:pt x="338667" y="70555"/>
                </a:cubicBezTo>
                <a:cubicBezTo>
                  <a:pt x="351971" y="63903"/>
                  <a:pt x="367696" y="63096"/>
                  <a:pt x="381000" y="56444"/>
                </a:cubicBezTo>
                <a:cubicBezTo>
                  <a:pt x="396169" y="48860"/>
                  <a:pt x="407836" y="35110"/>
                  <a:pt x="423334" y="28222"/>
                </a:cubicBezTo>
                <a:cubicBezTo>
                  <a:pt x="450519" y="16140"/>
                  <a:pt x="508000" y="0"/>
                  <a:pt x="508000" y="0"/>
                </a:cubicBezTo>
                <a:cubicBezTo>
                  <a:pt x="658519" y="4704"/>
                  <a:pt x="809183" y="5983"/>
                  <a:pt x="959556" y="14111"/>
                </a:cubicBezTo>
                <a:cubicBezTo>
                  <a:pt x="982411" y="15346"/>
                  <a:pt x="1060792" y="35892"/>
                  <a:pt x="1086556" y="42333"/>
                </a:cubicBezTo>
                <a:cubicBezTo>
                  <a:pt x="1100667" y="56444"/>
                  <a:pt x="1113137" y="72414"/>
                  <a:pt x="1128889" y="84666"/>
                </a:cubicBezTo>
                <a:cubicBezTo>
                  <a:pt x="1155663" y="105490"/>
                  <a:pt x="1189572" y="117127"/>
                  <a:pt x="1213556" y="141111"/>
                </a:cubicBezTo>
                <a:cubicBezTo>
                  <a:pt x="1267881" y="195436"/>
                  <a:pt x="1239285" y="172375"/>
                  <a:pt x="1298223" y="211666"/>
                </a:cubicBezTo>
                <a:cubicBezTo>
                  <a:pt x="1358357" y="301868"/>
                  <a:pt x="1330683" y="272349"/>
                  <a:pt x="1368778" y="31044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252606" y="1568654"/>
            <a:ext cx="2542814" cy="184719"/>
          </a:xfrm>
          <a:custGeom>
            <a:avLst/>
            <a:gdLst>
              <a:gd name="connsiteX0" fmla="*/ 0 w 1368778"/>
              <a:gd name="connsiteY0" fmla="*/ 324555 h 324555"/>
              <a:gd name="connsiteX1" fmla="*/ 127000 w 1368778"/>
              <a:gd name="connsiteY1" fmla="*/ 254000 h 324555"/>
              <a:gd name="connsiteX2" fmla="*/ 225778 w 1368778"/>
              <a:gd name="connsiteY2" fmla="*/ 155222 h 324555"/>
              <a:gd name="connsiteX3" fmla="*/ 254000 w 1368778"/>
              <a:gd name="connsiteY3" fmla="*/ 112889 h 324555"/>
              <a:gd name="connsiteX4" fmla="*/ 296334 w 1368778"/>
              <a:gd name="connsiteY4" fmla="*/ 98778 h 324555"/>
              <a:gd name="connsiteX5" fmla="*/ 338667 w 1368778"/>
              <a:gd name="connsiteY5" fmla="*/ 70555 h 324555"/>
              <a:gd name="connsiteX6" fmla="*/ 381000 w 1368778"/>
              <a:gd name="connsiteY6" fmla="*/ 56444 h 324555"/>
              <a:gd name="connsiteX7" fmla="*/ 423334 w 1368778"/>
              <a:gd name="connsiteY7" fmla="*/ 28222 h 324555"/>
              <a:gd name="connsiteX8" fmla="*/ 508000 w 1368778"/>
              <a:gd name="connsiteY8" fmla="*/ 0 h 324555"/>
              <a:gd name="connsiteX9" fmla="*/ 959556 w 1368778"/>
              <a:gd name="connsiteY9" fmla="*/ 14111 h 324555"/>
              <a:gd name="connsiteX10" fmla="*/ 1086556 w 1368778"/>
              <a:gd name="connsiteY10" fmla="*/ 42333 h 324555"/>
              <a:gd name="connsiteX11" fmla="*/ 1128889 w 1368778"/>
              <a:gd name="connsiteY11" fmla="*/ 84666 h 324555"/>
              <a:gd name="connsiteX12" fmla="*/ 1213556 w 1368778"/>
              <a:gd name="connsiteY12" fmla="*/ 141111 h 324555"/>
              <a:gd name="connsiteX13" fmla="*/ 1298223 w 1368778"/>
              <a:gd name="connsiteY13" fmla="*/ 211666 h 324555"/>
              <a:gd name="connsiteX14" fmla="*/ 1368778 w 1368778"/>
              <a:gd name="connsiteY14" fmla="*/ 310444 h 32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8778" h="324555">
                <a:moveTo>
                  <a:pt x="0" y="324555"/>
                </a:moveTo>
                <a:cubicBezTo>
                  <a:pt x="5312" y="321899"/>
                  <a:pt x="109218" y="274323"/>
                  <a:pt x="127000" y="254000"/>
                </a:cubicBezTo>
                <a:cubicBezTo>
                  <a:pt x="220238" y="147443"/>
                  <a:pt x="138750" y="184231"/>
                  <a:pt x="225778" y="155222"/>
                </a:cubicBezTo>
                <a:cubicBezTo>
                  <a:pt x="235185" y="141111"/>
                  <a:pt x="240757" y="123483"/>
                  <a:pt x="254000" y="112889"/>
                </a:cubicBezTo>
                <a:cubicBezTo>
                  <a:pt x="265615" y="103597"/>
                  <a:pt x="283030" y="105430"/>
                  <a:pt x="296334" y="98778"/>
                </a:cubicBezTo>
                <a:cubicBezTo>
                  <a:pt x="311503" y="91193"/>
                  <a:pt x="323498" y="78140"/>
                  <a:pt x="338667" y="70555"/>
                </a:cubicBezTo>
                <a:cubicBezTo>
                  <a:pt x="351971" y="63903"/>
                  <a:pt x="367696" y="63096"/>
                  <a:pt x="381000" y="56444"/>
                </a:cubicBezTo>
                <a:cubicBezTo>
                  <a:pt x="396169" y="48860"/>
                  <a:pt x="407836" y="35110"/>
                  <a:pt x="423334" y="28222"/>
                </a:cubicBezTo>
                <a:cubicBezTo>
                  <a:pt x="450519" y="16140"/>
                  <a:pt x="508000" y="0"/>
                  <a:pt x="508000" y="0"/>
                </a:cubicBezTo>
                <a:cubicBezTo>
                  <a:pt x="658519" y="4704"/>
                  <a:pt x="809183" y="5983"/>
                  <a:pt x="959556" y="14111"/>
                </a:cubicBezTo>
                <a:cubicBezTo>
                  <a:pt x="982411" y="15346"/>
                  <a:pt x="1060792" y="35892"/>
                  <a:pt x="1086556" y="42333"/>
                </a:cubicBezTo>
                <a:cubicBezTo>
                  <a:pt x="1100667" y="56444"/>
                  <a:pt x="1113137" y="72414"/>
                  <a:pt x="1128889" y="84666"/>
                </a:cubicBezTo>
                <a:cubicBezTo>
                  <a:pt x="1155663" y="105490"/>
                  <a:pt x="1189572" y="117127"/>
                  <a:pt x="1213556" y="141111"/>
                </a:cubicBezTo>
                <a:cubicBezTo>
                  <a:pt x="1267881" y="195436"/>
                  <a:pt x="1239285" y="172375"/>
                  <a:pt x="1298223" y="211666"/>
                </a:cubicBezTo>
                <a:cubicBezTo>
                  <a:pt x="1358357" y="301868"/>
                  <a:pt x="1330683" y="272349"/>
                  <a:pt x="1368778" y="31044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38" y="1097776"/>
            <a:ext cx="948088" cy="41083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84" y="1135650"/>
            <a:ext cx="793743" cy="372964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67" y="5756613"/>
            <a:ext cx="3283648" cy="33299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379127" y="1508614"/>
            <a:ext cx="99342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25553" y="1135650"/>
            <a:ext cx="424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l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93117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in 1D?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767667" y="2353868"/>
            <a:ext cx="2173111" cy="1185333"/>
          </a:xfrm>
          <a:prstGeom prst="rect">
            <a:avLst/>
          </a:prstGeom>
          <a:solidFill>
            <a:srgbClr val="F8FF8C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48733" y="2353868"/>
            <a:ext cx="1834444" cy="1185333"/>
          </a:xfrm>
          <a:prstGeom prst="rect">
            <a:avLst/>
          </a:prstGeom>
          <a:solidFill>
            <a:srgbClr val="F8FF8C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937019" y="2353868"/>
            <a:ext cx="1941687" cy="1185333"/>
          </a:xfrm>
          <a:prstGeom prst="rect">
            <a:avLst/>
          </a:prstGeom>
          <a:solidFill>
            <a:srgbClr val="F8FF8C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51555" y="2655759"/>
            <a:ext cx="1831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Gapped Ham</a:t>
            </a:r>
            <a:endParaRPr lang="en-US" sz="2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3767667" y="2453018"/>
            <a:ext cx="2173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Finite Correlation </a:t>
            </a:r>
          </a:p>
          <a:p>
            <a:pPr algn="ctr"/>
            <a:r>
              <a:rPr lang="en-US" sz="2200" dirty="0" smtClean="0"/>
              <a:t>Length</a:t>
            </a:r>
            <a:endParaRPr lang="en-US" sz="2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207954" y="2664052"/>
            <a:ext cx="1563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Area Law</a:t>
            </a:r>
            <a:endParaRPr lang="en-US" sz="2200" dirty="0"/>
          </a:p>
        </p:txBody>
      </p:sp>
      <p:sp>
        <p:nvSpPr>
          <p:cNvPr id="128" name="Rectangle 127"/>
          <p:cNvSpPr/>
          <p:nvPr/>
        </p:nvSpPr>
        <p:spPr>
          <a:xfrm>
            <a:off x="6937019" y="4237741"/>
            <a:ext cx="1941687" cy="1185333"/>
          </a:xfrm>
          <a:prstGeom prst="rect">
            <a:avLst/>
          </a:prstGeom>
          <a:solidFill>
            <a:srgbClr val="F8FF8C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6937020" y="4435036"/>
            <a:ext cx="1941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MPS</a:t>
            </a:r>
          </a:p>
          <a:p>
            <a:pPr algn="ctr"/>
            <a:r>
              <a:rPr lang="en-US" sz="2200" dirty="0" smtClean="0"/>
              <a:t>Representation </a:t>
            </a:r>
            <a:endParaRPr lang="en-US" sz="2200" dirty="0"/>
          </a:p>
        </p:txBody>
      </p:sp>
      <p:sp>
        <p:nvSpPr>
          <p:cNvPr id="125" name="Right Arrow 124"/>
          <p:cNvSpPr/>
          <p:nvPr/>
        </p:nvSpPr>
        <p:spPr>
          <a:xfrm>
            <a:off x="2283176" y="2664052"/>
            <a:ext cx="1484491" cy="5422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 rot="5400000">
            <a:off x="7583996" y="3617358"/>
            <a:ext cx="698541" cy="5422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6048019" y="2417232"/>
            <a:ext cx="88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???</a:t>
            </a:r>
            <a:endParaRPr lang="en-US" sz="3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3177" y="2321738"/>
            <a:ext cx="162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(Hastings </a:t>
            </a:r>
            <a:r>
              <a:rPr lang="fr-FR" dirty="0" smtClean="0"/>
              <a:t>’</a:t>
            </a:r>
            <a:r>
              <a:rPr lang="en-US" dirty="0" smtClean="0"/>
              <a:t>04)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7444" y="3561607"/>
            <a:ext cx="105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Vidal ‘03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6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312164" y="2465723"/>
            <a:ext cx="279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Ultimate limits to information transmission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493888" y="2420329"/>
            <a:ext cx="2485275" cy="1153390"/>
          </a:xfrm>
          <a:custGeom>
            <a:avLst/>
            <a:gdLst>
              <a:gd name="connsiteX0" fmla="*/ 0 w 2398195"/>
              <a:gd name="connsiteY0" fmla="*/ 310444 h 1425222"/>
              <a:gd name="connsiteX1" fmla="*/ 0 w 2398195"/>
              <a:gd name="connsiteY1" fmla="*/ 310444 h 1425222"/>
              <a:gd name="connsiteX2" fmla="*/ 84667 w 2398195"/>
              <a:gd name="connsiteY2" fmla="*/ 211666 h 1425222"/>
              <a:gd name="connsiteX3" fmla="*/ 169333 w 2398195"/>
              <a:gd name="connsiteY3" fmla="*/ 155222 h 1425222"/>
              <a:gd name="connsiteX4" fmla="*/ 225778 w 2398195"/>
              <a:gd name="connsiteY4" fmla="*/ 98777 h 1425222"/>
              <a:gd name="connsiteX5" fmla="*/ 296333 w 2398195"/>
              <a:gd name="connsiteY5" fmla="*/ 84666 h 1425222"/>
              <a:gd name="connsiteX6" fmla="*/ 381000 w 2398195"/>
              <a:gd name="connsiteY6" fmla="*/ 56444 h 1425222"/>
              <a:gd name="connsiteX7" fmla="*/ 423333 w 2398195"/>
              <a:gd name="connsiteY7" fmla="*/ 42333 h 1425222"/>
              <a:gd name="connsiteX8" fmla="*/ 536222 w 2398195"/>
              <a:gd name="connsiteY8" fmla="*/ 14111 h 1425222"/>
              <a:gd name="connsiteX9" fmla="*/ 790222 w 2398195"/>
              <a:gd name="connsiteY9" fmla="*/ 0 h 1425222"/>
              <a:gd name="connsiteX10" fmla="*/ 1622778 w 2398195"/>
              <a:gd name="connsiteY10" fmla="*/ 14111 h 1425222"/>
              <a:gd name="connsiteX11" fmla="*/ 1707444 w 2398195"/>
              <a:gd name="connsiteY11" fmla="*/ 42333 h 1425222"/>
              <a:gd name="connsiteX12" fmla="*/ 2074333 w 2398195"/>
              <a:gd name="connsiteY12" fmla="*/ 70555 h 1425222"/>
              <a:gd name="connsiteX13" fmla="*/ 2243667 w 2398195"/>
              <a:gd name="connsiteY13" fmla="*/ 112889 h 1425222"/>
              <a:gd name="connsiteX14" fmla="*/ 2286000 w 2398195"/>
              <a:gd name="connsiteY14" fmla="*/ 127000 h 1425222"/>
              <a:gd name="connsiteX15" fmla="*/ 2370667 w 2398195"/>
              <a:gd name="connsiteY15" fmla="*/ 169333 h 1425222"/>
              <a:gd name="connsiteX16" fmla="*/ 2370667 w 2398195"/>
              <a:gd name="connsiteY16" fmla="*/ 508000 h 1425222"/>
              <a:gd name="connsiteX17" fmla="*/ 2342444 w 2398195"/>
              <a:gd name="connsiteY17" fmla="*/ 592666 h 1425222"/>
              <a:gd name="connsiteX18" fmla="*/ 2286000 w 2398195"/>
              <a:gd name="connsiteY18" fmla="*/ 747889 h 1425222"/>
              <a:gd name="connsiteX19" fmla="*/ 2271889 w 2398195"/>
              <a:gd name="connsiteY19" fmla="*/ 804333 h 1425222"/>
              <a:gd name="connsiteX20" fmla="*/ 2243667 w 2398195"/>
              <a:gd name="connsiteY20" fmla="*/ 889000 h 1425222"/>
              <a:gd name="connsiteX21" fmla="*/ 2229556 w 2398195"/>
              <a:gd name="connsiteY21" fmla="*/ 931333 h 1425222"/>
              <a:gd name="connsiteX22" fmla="*/ 2215444 w 2398195"/>
              <a:gd name="connsiteY22" fmla="*/ 973666 h 1425222"/>
              <a:gd name="connsiteX23" fmla="*/ 2201333 w 2398195"/>
              <a:gd name="connsiteY23" fmla="*/ 1016000 h 1425222"/>
              <a:gd name="connsiteX24" fmla="*/ 2173111 w 2398195"/>
              <a:gd name="connsiteY24" fmla="*/ 1058333 h 1425222"/>
              <a:gd name="connsiteX25" fmla="*/ 2159000 w 2398195"/>
              <a:gd name="connsiteY25" fmla="*/ 1100666 h 1425222"/>
              <a:gd name="connsiteX26" fmla="*/ 2130778 w 2398195"/>
              <a:gd name="connsiteY26" fmla="*/ 1128889 h 1425222"/>
              <a:gd name="connsiteX27" fmla="*/ 2046111 w 2398195"/>
              <a:gd name="connsiteY27" fmla="*/ 1227666 h 1425222"/>
              <a:gd name="connsiteX28" fmla="*/ 2032000 w 2398195"/>
              <a:gd name="connsiteY28" fmla="*/ 1270000 h 1425222"/>
              <a:gd name="connsiteX29" fmla="*/ 1876778 w 2398195"/>
              <a:gd name="connsiteY29" fmla="*/ 1326444 h 1425222"/>
              <a:gd name="connsiteX30" fmla="*/ 1792111 w 2398195"/>
              <a:gd name="connsiteY30" fmla="*/ 1354666 h 1425222"/>
              <a:gd name="connsiteX31" fmla="*/ 1693333 w 2398195"/>
              <a:gd name="connsiteY31" fmla="*/ 1382889 h 1425222"/>
              <a:gd name="connsiteX32" fmla="*/ 1481667 w 2398195"/>
              <a:gd name="connsiteY32" fmla="*/ 1411111 h 1425222"/>
              <a:gd name="connsiteX33" fmla="*/ 1312333 w 2398195"/>
              <a:gd name="connsiteY33" fmla="*/ 1425222 h 1425222"/>
              <a:gd name="connsiteX34" fmla="*/ 818444 w 2398195"/>
              <a:gd name="connsiteY34" fmla="*/ 1411111 h 1425222"/>
              <a:gd name="connsiteX35" fmla="*/ 677333 w 2398195"/>
              <a:gd name="connsiteY35" fmla="*/ 1382889 h 1425222"/>
              <a:gd name="connsiteX36" fmla="*/ 536222 w 2398195"/>
              <a:gd name="connsiteY36" fmla="*/ 1368777 h 1425222"/>
              <a:gd name="connsiteX37" fmla="*/ 479778 w 2398195"/>
              <a:gd name="connsiteY37" fmla="*/ 1354666 h 1425222"/>
              <a:gd name="connsiteX38" fmla="*/ 395111 w 2398195"/>
              <a:gd name="connsiteY38" fmla="*/ 1340555 h 1425222"/>
              <a:gd name="connsiteX39" fmla="*/ 310444 w 2398195"/>
              <a:gd name="connsiteY39" fmla="*/ 1312333 h 1425222"/>
              <a:gd name="connsiteX40" fmla="*/ 268111 w 2398195"/>
              <a:gd name="connsiteY40" fmla="*/ 1284111 h 1425222"/>
              <a:gd name="connsiteX41" fmla="*/ 211667 w 2398195"/>
              <a:gd name="connsiteY41" fmla="*/ 1185333 h 1425222"/>
              <a:gd name="connsiteX42" fmla="*/ 183444 w 2398195"/>
              <a:gd name="connsiteY42" fmla="*/ 1143000 h 1425222"/>
              <a:gd name="connsiteX43" fmla="*/ 169333 w 2398195"/>
              <a:gd name="connsiteY43" fmla="*/ 1072444 h 1425222"/>
              <a:gd name="connsiteX44" fmla="*/ 155222 w 2398195"/>
              <a:gd name="connsiteY44" fmla="*/ 973666 h 1425222"/>
              <a:gd name="connsiteX45" fmla="*/ 127000 w 2398195"/>
              <a:gd name="connsiteY45" fmla="*/ 889000 h 1425222"/>
              <a:gd name="connsiteX46" fmla="*/ 84667 w 2398195"/>
              <a:gd name="connsiteY46" fmla="*/ 762000 h 1425222"/>
              <a:gd name="connsiteX47" fmla="*/ 70556 w 2398195"/>
              <a:gd name="connsiteY47" fmla="*/ 719666 h 1425222"/>
              <a:gd name="connsiteX48" fmla="*/ 56444 w 2398195"/>
              <a:gd name="connsiteY48" fmla="*/ 677333 h 1425222"/>
              <a:gd name="connsiteX49" fmla="*/ 42333 w 2398195"/>
              <a:gd name="connsiteY49" fmla="*/ 606777 h 1425222"/>
              <a:gd name="connsiteX50" fmla="*/ 28222 w 2398195"/>
              <a:gd name="connsiteY50" fmla="*/ 522111 h 1425222"/>
              <a:gd name="connsiteX51" fmla="*/ 0 w 2398195"/>
              <a:gd name="connsiteY51" fmla="*/ 310444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98195" h="1425222">
                <a:moveTo>
                  <a:pt x="0" y="310444"/>
                </a:moveTo>
                <a:lnTo>
                  <a:pt x="0" y="310444"/>
                </a:lnTo>
                <a:cubicBezTo>
                  <a:pt x="28222" y="277518"/>
                  <a:pt x="52699" y="240970"/>
                  <a:pt x="84667" y="211666"/>
                </a:cubicBezTo>
                <a:cubicBezTo>
                  <a:pt x="109670" y="188746"/>
                  <a:pt x="145349" y="179206"/>
                  <a:pt x="169333" y="155222"/>
                </a:cubicBezTo>
                <a:cubicBezTo>
                  <a:pt x="188148" y="136407"/>
                  <a:pt x="199686" y="103995"/>
                  <a:pt x="225778" y="98777"/>
                </a:cubicBezTo>
                <a:cubicBezTo>
                  <a:pt x="249296" y="94073"/>
                  <a:pt x="273194" y="90977"/>
                  <a:pt x="296333" y="84666"/>
                </a:cubicBezTo>
                <a:cubicBezTo>
                  <a:pt x="325034" y="76839"/>
                  <a:pt x="352778" y="65851"/>
                  <a:pt x="381000" y="56444"/>
                </a:cubicBezTo>
                <a:cubicBezTo>
                  <a:pt x="395111" y="51740"/>
                  <a:pt x="408903" y="45941"/>
                  <a:pt x="423333" y="42333"/>
                </a:cubicBezTo>
                <a:cubicBezTo>
                  <a:pt x="460963" y="32926"/>
                  <a:pt x="497494" y="16263"/>
                  <a:pt x="536222" y="14111"/>
                </a:cubicBezTo>
                <a:lnTo>
                  <a:pt x="790222" y="0"/>
                </a:lnTo>
                <a:cubicBezTo>
                  <a:pt x="1067741" y="4704"/>
                  <a:pt x="1345515" y="1314"/>
                  <a:pt x="1622778" y="14111"/>
                </a:cubicBezTo>
                <a:cubicBezTo>
                  <a:pt x="1652495" y="15483"/>
                  <a:pt x="1677925" y="38643"/>
                  <a:pt x="1707444" y="42333"/>
                </a:cubicBezTo>
                <a:cubicBezTo>
                  <a:pt x="1904475" y="66962"/>
                  <a:pt x="1782469" y="54340"/>
                  <a:pt x="2074333" y="70555"/>
                </a:cubicBezTo>
                <a:cubicBezTo>
                  <a:pt x="2188346" y="89557"/>
                  <a:pt x="2131855" y="75618"/>
                  <a:pt x="2243667" y="112889"/>
                </a:cubicBezTo>
                <a:cubicBezTo>
                  <a:pt x="2257778" y="117593"/>
                  <a:pt x="2273624" y="118749"/>
                  <a:pt x="2286000" y="127000"/>
                </a:cubicBezTo>
                <a:cubicBezTo>
                  <a:pt x="2340709" y="163473"/>
                  <a:pt x="2312244" y="149859"/>
                  <a:pt x="2370667" y="169333"/>
                </a:cubicBezTo>
                <a:cubicBezTo>
                  <a:pt x="2413821" y="298794"/>
                  <a:pt x="2400305" y="241266"/>
                  <a:pt x="2370667" y="508000"/>
                </a:cubicBezTo>
                <a:cubicBezTo>
                  <a:pt x="2367382" y="537567"/>
                  <a:pt x="2349659" y="563806"/>
                  <a:pt x="2342444" y="592666"/>
                </a:cubicBezTo>
                <a:cubicBezTo>
                  <a:pt x="2310109" y="722008"/>
                  <a:pt x="2335737" y="673281"/>
                  <a:pt x="2286000" y="747889"/>
                </a:cubicBezTo>
                <a:cubicBezTo>
                  <a:pt x="2281296" y="766704"/>
                  <a:pt x="2277462" y="785757"/>
                  <a:pt x="2271889" y="804333"/>
                </a:cubicBezTo>
                <a:cubicBezTo>
                  <a:pt x="2263341" y="832827"/>
                  <a:pt x="2253074" y="860778"/>
                  <a:pt x="2243667" y="889000"/>
                </a:cubicBezTo>
                <a:lnTo>
                  <a:pt x="2229556" y="931333"/>
                </a:lnTo>
                <a:lnTo>
                  <a:pt x="2215444" y="973666"/>
                </a:lnTo>
                <a:cubicBezTo>
                  <a:pt x="2210740" y="987777"/>
                  <a:pt x="2209584" y="1003624"/>
                  <a:pt x="2201333" y="1016000"/>
                </a:cubicBezTo>
                <a:cubicBezTo>
                  <a:pt x="2191926" y="1030111"/>
                  <a:pt x="2180695" y="1043164"/>
                  <a:pt x="2173111" y="1058333"/>
                </a:cubicBezTo>
                <a:cubicBezTo>
                  <a:pt x="2166459" y="1071637"/>
                  <a:pt x="2166653" y="1087911"/>
                  <a:pt x="2159000" y="1100666"/>
                </a:cubicBezTo>
                <a:cubicBezTo>
                  <a:pt x="2152155" y="1112074"/>
                  <a:pt x="2139295" y="1118668"/>
                  <a:pt x="2130778" y="1128889"/>
                </a:cubicBezTo>
                <a:cubicBezTo>
                  <a:pt x="2040272" y="1237496"/>
                  <a:pt x="2135789" y="1137988"/>
                  <a:pt x="2046111" y="1227666"/>
                </a:cubicBezTo>
                <a:cubicBezTo>
                  <a:pt x="2041407" y="1241777"/>
                  <a:pt x="2043427" y="1260477"/>
                  <a:pt x="2032000" y="1270000"/>
                </a:cubicBezTo>
                <a:cubicBezTo>
                  <a:pt x="2018911" y="1280908"/>
                  <a:pt x="1885545" y="1323522"/>
                  <a:pt x="1876778" y="1326444"/>
                </a:cubicBezTo>
                <a:lnTo>
                  <a:pt x="1792111" y="1354666"/>
                </a:lnTo>
                <a:cubicBezTo>
                  <a:pt x="1755844" y="1366755"/>
                  <a:pt x="1732309" y="1375802"/>
                  <a:pt x="1693333" y="1382889"/>
                </a:cubicBezTo>
                <a:cubicBezTo>
                  <a:pt x="1661026" y="1388763"/>
                  <a:pt x="1508967" y="1408381"/>
                  <a:pt x="1481667" y="1411111"/>
                </a:cubicBezTo>
                <a:cubicBezTo>
                  <a:pt x="1425308" y="1416747"/>
                  <a:pt x="1368778" y="1420518"/>
                  <a:pt x="1312333" y="1425222"/>
                </a:cubicBezTo>
                <a:cubicBezTo>
                  <a:pt x="1147703" y="1420518"/>
                  <a:pt x="982776" y="1422066"/>
                  <a:pt x="818444" y="1411111"/>
                </a:cubicBezTo>
                <a:cubicBezTo>
                  <a:pt x="770582" y="1407920"/>
                  <a:pt x="725063" y="1387662"/>
                  <a:pt x="677333" y="1382889"/>
                </a:cubicBezTo>
                <a:lnTo>
                  <a:pt x="536222" y="1368777"/>
                </a:lnTo>
                <a:cubicBezTo>
                  <a:pt x="517407" y="1364073"/>
                  <a:pt x="498795" y="1358469"/>
                  <a:pt x="479778" y="1354666"/>
                </a:cubicBezTo>
                <a:cubicBezTo>
                  <a:pt x="451722" y="1349055"/>
                  <a:pt x="422868" y="1347494"/>
                  <a:pt x="395111" y="1340555"/>
                </a:cubicBezTo>
                <a:cubicBezTo>
                  <a:pt x="366250" y="1333340"/>
                  <a:pt x="310444" y="1312333"/>
                  <a:pt x="310444" y="1312333"/>
                </a:cubicBezTo>
                <a:cubicBezTo>
                  <a:pt x="296333" y="1302926"/>
                  <a:pt x="280103" y="1296103"/>
                  <a:pt x="268111" y="1284111"/>
                </a:cubicBezTo>
                <a:cubicBezTo>
                  <a:pt x="199866" y="1215865"/>
                  <a:pt x="243959" y="1249915"/>
                  <a:pt x="211667" y="1185333"/>
                </a:cubicBezTo>
                <a:cubicBezTo>
                  <a:pt x="204082" y="1170164"/>
                  <a:pt x="192852" y="1157111"/>
                  <a:pt x="183444" y="1143000"/>
                </a:cubicBezTo>
                <a:cubicBezTo>
                  <a:pt x="178740" y="1119481"/>
                  <a:pt x="173276" y="1096102"/>
                  <a:pt x="169333" y="1072444"/>
                </a:cubicBezTo>
                <a:cubicBezTo>
                  <a:pt x="163865" y="1039636"/>
                  <a:pt x="162701" y="1006075"/>
                  <a:pt x="155222" y="973666"/>
                </a:cubicBezTo>
                <a:cubicBezTo>
                  <a:pt x="148533" y="944679"/>
                  <a:pt x="136407" y="917222"/>
                  <a:pt x="127000" y="889000"/>
                </a:cubicBezTo>
                <a:lnTo>
                  <a:pt x="84667" y="762000"/>
                </a:lnTo>
                <a:lnTo>
                  <a:pt x="70556" y="719666"/>
                </a:lnTo>
                <a:cubicBezTo>
                  <a:pt x="65852" y="705555"/>
                  <a:pt x="59361" y="691919"/>
                  <a:pt x="56444" y="677333"/>
                </a:cubicBezTo>
                <a:cubicBezTo>
                  <a:pt x="51740" y="653814"/>
                  <a:pt x="46623" y="630375"/>
                  <a:pt x="42333" y="606777"/>
                </a:cubicBezTo>
                <a:cubicBezTo>
                  <a:pt x="37215" y="578627"/>
                  <a:pt x="29583" y="550690"/>
                  <a:pt x="28222" y="522111"/>
                </a:cubicBezTo>
                <a:cubicBezTo>
                  <a:pt x="24866" y="451635"/>
                  <a:pt x="4704" y="345722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14" idx="17"/>
          </p:cNvCxnSpPr>
          <p:nvPr/>
        </p:nvCxnSpPr>
        <p:spPr>
          <a:xfrm>
            <a:off x="2921388" y="2899956"/>
            <a:ext cx="679062" cy="20448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59764" y="1353392"/>
            <a:ext cx="8650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Goal</a:t>
            </a:r>
            <a:r>
              <a:rPr lang="en-US" sz="2500" dirty="0" smtClean="0"/>
              <a:t>: Lay down the theory for future quantum-based technology</a:t>
            </a:r>
          </a:p>
          <a:p>
            <a:r>
              <a:rPr lang="en-US" sz="2500" dirty="0" smtClean="0"/>
              <a:t>(quantum computers, quantum cryptography, …)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5009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-Turn Arrow 3"/>
          <p:cNvSpPr/>
          <p:nvPr/>
        </p:nvSpPr>
        <p:spPr>
          <a:xfrm>
            <a:off x="1157111" y="1621564"/>
            <a:ext cx="7047270" cy="965138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in 1D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767667" y="2353868"/>
            <a:ext cx="2173111" cy="1185333"/>
          </a:xfrm>
          <a:prstGeom prst="rect">
            <a:avLst/>
          </a:prstGeom>
          <a:solidFill>
            <a:srgbClr val="F8FF8C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48733" y="2353868"/>
            <a:ext cx="1834444" cy="1185333"/>
          </a:xfrm>
          <a:prstGeom prst="rect">
            <a:avLst/>
          </a:prstGeom>
          <a:solidFill>
            <a:srgbClr val="F8FF8C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937019" y="2353868"/>
            <a:ext cx="1941687" cy="1185333"/>
          </a:xfrm>
          <a:prstGeom prst="rect">
            <a:avLst/>
          </a:prstGeom>
          <a:solidFill>
            <a:srgbClr val="F8FF8C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51555" y="2655759"/>
            <a:ext cx="1831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Gapped Ham</a:t>
            </a:r>
            <a:endParaRPr lang="en-US" sz="2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3767667" y="2453018"/>
            <a:ext cx="2173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Finite Correlation </a:t>
            </a:r>
          </a:p>
          <a:p>
            <a:pPr algn="ctr"/>
            <a:r>
              <a:rPr lang="en-US" sz="2200" dirty="0" smtClean="0"/>
              <a:t>Length</a:t>
            </a:r>
            <a:endParaRPr lang="en-US" sz="2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207954" y="2664052"/>
            <a:ext cx="1563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Area Law</a:t>
            </a:r>
            <a:endParaRPr lang="en-US" sz="2200" dirty="0"/>
          </a:p>
        </p:txBody>
      </p:sp>
      <p:sp>
        <p:nvSpPr>
          <p:cNvPr id="128" name="Rectangle 127"/>
          <p:cNvSpPr/>
          <p:nvPr/>
        </p:nvSpPr>
        <p:spPr>
          <a:xfrm>
            <a:off x="6937019" y="4237741"/>
            <a:ext cx="1941687" cy="1185333"/>
          </a:xfrm>
          <a:prstGeom prst="rect">
            <a:avLst/>
          </a:prstGeom>
          <a:solidFill>
            <a:srgbClr val="F8FF8C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6937020" y="4435036"/>
            <a:ext cx="1941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MPS</a:t>
            </a:r>
          </a:p>
          <a:p>
            <a:pPr algn="ctr"/>
            <a:r>
              <a:rPr lang="en-US" sz="2200" dirty="0" smtClean="0"/>
              <a:t>Representation </a:t>
            </a:r>
            <a:endParaRPr lang="en-US" sz="2200" dirty="0"/>
          </a:p>
        </p:txBody>
      </p:sp>
      <p:sp>
        <p:nvSpPr>
          <p:cNvPr id="125" name="Right Arrow 124"/>
          <p:cNvSpPr/>
          <p:nvPr/>
        </p:nvSpPr>
        <p:spPr>
          <a:xfrm>
            <a:off x="2283176" y="2664052"/>
            <a:ext cx="1484491" cy="5422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 rot="5400000">
            <a:off x="7583996" y="3617358"/>
            <a:ext cx="698541" cy="5422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6048019" y="2417232"/>
            <a:ext cx="88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???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908778" y="1280454"/>
            <a:ext cx="149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(Hastings </a:t>
            </a:r>
            <a:r>
              <a:rPr lang="fr-FR" dirty="0" smtClean="0"/>
              <a:t>’</a:t>
            </a:r>
            <a:r>
              <a:rPr lang="en-US" dirty="0" smtClean="0"/>
              <a:t>07)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3177" y="2321738"/>
            <a:ext cx="162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(Hastings </a:t>
            </a:r>
            <a:r>
              <a:rPr lang="fr-FR" dirty="0" smtClean="0"/>
              <a:t>’</a:t>
            </a:r>
            <a:r>
              <a:rPr lang="en-US" dirty="0" smtClean="0"/>
              <a:t>04)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7444" y="3561607"/>
            <a:ext cx="105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Vidal ‘03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8733" y="3811989"/>
            <a:ext cx="579966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00FF"/>
                </a:solidFill>
              </a:rPr>
              <a:t>t</a:t>
            </a:r>
            <a:r>
              <a:rPr lang="en-US" sz="2200" b="1" dirty="0" err="1" smtClean="0">
                <a:solidFill>
                  <a:srgbClr val="0000FF"/>
                </a:solidFill>
              </a:rPr>
              <a:t>hm</a:t>
            </a:r>
            <a:r>
              <a:rPr lang="en-US" sz="2200" dirty="0" smtClean="0"/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(Hastings ‘07) </a:t>
            </a:r>
            <a:r>
              <a:rPr lang="en-US" sz="2200" dirty="0" smtClean="0"/>
              <a:t>For </a:t>
            </a:r>
            <a:r>
              <a:rPr lang="en-US" sz="2200" i="1" dirty="0" smtClean="0"/>
              <a:t>H</a:t>
            </a:r>
            <a:r>
              <a:rPr lang="en-US" sz="2200" dirty="0" smtClean="0"/>
              <a:t> with spectral gap </a:t>
            </a:r>
            <a:r>
              <a:rPr lang="en-US" sz="2200" dirty="0" err="1" smtClean="0"/>
              <a:t>Δ</a:t>
            </a:r>
            <a:r>
              <a:rPr lang="en-US" sz="2200" dirty="0" smtClean="0"/>
              <a:t> and </a:t>
            </a:r>
            <a:r>
              <a:rPr lang="en-US" sz="2200" i="1" dirty="0" smtClean="0"/>
              <a:t>unique</a:t>
            </a:r>
            <a:r>
              <a:rPr lang="en-US" sz="2200" dirty="0" smtClean="0"/>
              <a:t> </a:t>
            </a:r>
            <a:r>
              <a:rPr lang="en-US" sz="2200" dirty="0" err="1" smtClean="0"/>
              <a:t>groundstate</a:t>
            </a:r>
            <a:r>
              <a:rPr lang="en-US" sz="2200" dirty="0" smtClean="0"/>
              <a:t> </a:t>
            </a:r>
            <a:r>
              <a:rPr lang="en-US" sz="2200" i="1" dirty="0" smtClean="0"/>
              <a:t>Ψ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, for every region X, </a:t>
            </a:r>
          </a:p>
          <a:p>
            <a:endParaRPr lang="en-US" sz="1000" dirty="0"/>
          </a:p>
          <a:p>
            <a:r>
              <a:rPr lang="en-US" sz="2200" dirty="0" smtClean="0"/>
              <a:t>                          S(X)</a:t>
            </a:r>
            <a:r>
              <a:rPr lang="en-US" sz="2200" i="1" baseline="-25000" dirty="0" err="1" smtClean="0"/>
              <a:t>ψ</a:t>
            </a:r>
            <a:r>
              <a:rPr lang="en-US" sz="2200" dirty="0" smtClean="0"/>
              <a:t> ≤ </a:t>
            </a:r>
            <a:r>
              <a:rPr lang="en-US" sz="2200" dirty="0" err="1" smtClean="0"/>
              <a:t>exp</a:t>
            </a:r>
            <a:r>
              <a:rPr lang="en-US" sz="2200" dirty="0" smtClean="0"/>
              <a:t>(c / </a:t>
            </a:r>
            <a:r>
              <a:rPr lang="en-US" sz="2200" dirty="0" err="1" smtClean="0"/>
              <a:t>Δ</a:t>
            </a:r>
            <a:r>
              <a:rPr lang="en-US" sz="2200" dirty="0" smtClean="0"/>
              <a:t>)</a:t>
            </a:r>
            <a:endParaRPr lang="en-US" sz="2200" baseline="-25000" dirty="0" smtClean="0"/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4377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6749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79121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91493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03865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16237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28609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40981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153353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65725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78097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90469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02841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15213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27585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639957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852329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064701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77073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489445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01817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14189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26561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338933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551305" y="5365577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325509" y="5219869"/>
            <a:ext cx="0" cy="405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rot="16200000">
            <a:off x="1255005" y="4885976"/>
            <a:ext cx="267055" cy="18739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23425" y="5956481"/>
            <a:ext cx="412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492" y="6288590"/>
            <a:ext cx="5599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(Arad, </a:t>
            </a:r>
            <a:r>
              <a:rPr lang="en-US" sz="2000" dirty="0" err="1" smtClean="0">
                <a:solidFill>
                  <a:srgbClr val="000090"/>
                </a:solidFill>
              </a:rPr>
              <a:t>Kitaev</a:t>
            </a:r>
            <a:r>
              <a:rPr lang="en-US" sz="2000" dirty="0" smtClean="0">
                <a:solidFill>
                  <a:srgbClr val="000090"/>
                </a:solidFill>
              </a:rPr>
              <a:t>, Landau, </a:t>
            </a:r>
            <a:r>
              <a:rPr lang="en-US" sz="2000" dirty="0" err="1">
                <a:solidFill>
                  <a:srgbClr val="000090"/>
                </a:solidFill>
              </a:rPr>
              <a:t>V</a:t>
            </a:r>
            <a:r>
              <a:rPr lang="en-US" sz="2000" dirty="0" err="1" smtClean="0">
                <a:solidFill>
                  <a:srgbClr val="000090"/>
                </a:solidFill>
              </a:rPr>
              <a:t>azirani</a:t>
            </a:r>
            <a:r>
              <a:rPr lang="en-US" sz="2000" dirty="0" smtClean="0">
                <a:solidFill>
                  <a:srgbClr val="000090"/>
                </a:solidFill>
              </a:rPr>
              <a:t> ‘12)  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200" dirty="0" smtClean="0"/>
              <a:t>S</a:t>
            </a:r>
            <a:r>
              <a:rPr lang="en-US" sz="2200" dirty="0"/>
              <a:t>(X)</a:t>
            </a:r>
            <a:r>
              <a:rPr lang="en-US" sz="2200" i="1" baseline="-25000" dirty="0" err="1"/>
              <a:t>ψ</a:t>
            </a:r>
            <a:r>
              <a:rPr lang="en-US" sz="2200" dirty="0"/>
              <a:t> ≤ </a:t>
            </a:r>
            <a:r>
              <a:rPr lang="en-US" sz="2200" dirty="0" smtClean="0"/>
              <a:t>c </a:t>
            </a:r>
            <a:r>
              <a:rPr lang="en-US" sz="2200" dirty="0"/>
              <a:t>/ </a:t>
            </a:r>
            <a:r>
              <a:rPr lang="en-US" sz="2200" dirty="0" err="1" smtClean="0"/>
              <a:t>Δ</a:t>
            </a:r>
            <a:r>
              <a:rPr lang="en-US" sz="2200" dirty="0" smtClean="0">
                <a:solidFill>
                  <a:srgbClr val="000090"/>
                </a:solidFill>
              </a:rPr>
              <a:t>   </a:t>
            </a:r>
            <a:endParaRPr lang="en-US" sz="2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1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-Turn Arrow 3"/>
          <p:cNvSpPr/>
          <p:nvPr/>
        </p:nvSpPr>
        <p:spPr>
          <a:xfrm>
            <a:off x="1157111" y="1621564"/>
            <a:ext cx="7047270" cy="965138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in 1D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767667" y="2353868"/>
            <a:ext cx="2173111" cy="1185333"/>
          </a:xfrm>
          <a:prstGeom prst="rect">
            <a:avLst/>
          </a:prstGeom>
          <a:solidFill>
            <a:srgbClr val="F8FF8C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48733" y="2353868"/>
            <a:ext cx="1834444" cy="1185333"/>
          </a:xfrm>
          <a:prstGeom prst="rect">
            <a:avLst/>
          </a:prstGeom>
          <a:solidFill>
            <a:srgbClr val="F8FF8C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937019" y="2353868"/>
            <a:ext cx="1941687" cy="1185333"/>
          </a:xfrm>
          <a:prstGeom prst="rect">
            <a:avLst/>
          </a:prstGeom>
          <a:solidFill>
            <a:srgbClr val="F8FF8C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51555" y="2655759"/>
            <a:ext cx="1831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Gapped Ham</a:t>
            </a:r>
            <a:endParaRPr lang="en-US" sz="2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3767667" y="2453018"/>
            <a:ext cx="2173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Finite Correlation </a:t>
            </a:r>
          </a:p>
          <a:p>
            <a:pPr algn="ctr"/>
            <a:r>
              <a:rPr lang="en-US" sz="2200" dirty="0" smtClean="0"/>
              <a:t>Length</a:t>
            </a:r>
            <a:endParaRPr lang="en-US" sz="2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207954" y="2664052"/>
            <a:ext cx="1563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Area Law</a:t>
            </a:r>
            <a:endParaRPr lang="en-US" sz="2200" dirty="0"/>
          </a:p>
        </p:txBody>
      </p:sp>
      <p:sp>
        <p:nvSpPr>
          <p:cNvPr id="128" name="Rectangle 127"/>
          <p:cNvSpPr/>
          <p:nvPr/>
        </p:nvSpPr>
        <p:spPr>
          <a:xfrm>
            <a:off x="6937019" y="4237741"/>
            <a:ext cx="1941687" cy="1185333"/>
          </a:xfrm>
          <a:prstGeom prst="rect">
            <a:avLst/>
          </a:prstGeom>
          <a:solidFill>
            <a:srgbClr val="F8FF8C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6937020" y="4435036"/>
            <a:ext cx="1941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MPS</a:t>
            </a:r>
          </a:p>
          <a:p>
            <a:pPr algn="ctr"/>
            <a:r>
              <a:rPr lang="en-US" sz="2200" dirty="0" smtClean="0"/>
              <a:t>Representation </a:t>
            </a:r>
            <a:endParaRPr lang="en-US" sz="2200" dirty="0"/>
          </a:p>
        </p:txBody>
      </p:sp>
      <p:sp>
        <p:nvSpPr>
          <p:cNvPr id="125" name="Right Arrow 124"/>
          <p:cNvSpPr/>
          <p:nvPr/>
        </p:nvSpPr>
        <p:spPr>
          <a:xfrm>
            <a:off x="2283176" y="2664052"/>
            <a:ext cx="1484491" cy="5422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 rot="5400000">
            <a:off x="7583996" y="3617358"/>
            <a:ext cx="698541" cy="5422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6048019" y="2417232"/>
            <a:ext cx="88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???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8778" y="1280454"/>
            <a:ext cx="149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(Hastings </a:t>
            </a:r>
            <a:r>
              <a:rPr lang="fr-FR" dirty="0" smtClean="0"/>
              <a:t>’</a:t>
            </a:r>
            <a:r>
              <a:rPr lang="en-US" dirty="0" smtClean="0"/>
              <a:t>07)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3177" y="2321738"/>
            <a:ext cx="162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(Hastings </a:t>
            </a:r>
            <a:r>
              <a:rPr lang="fr-FR" dirty="0" smtClean="0"/>
              <a:t>’</a:t>
            </a:r>
            <a:r>
              <a:rPr lang="en-US" dirty="0" smtClean="0"/>
              <a:t>04)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7444" y="3561607"/>
            <a:ext cx="105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Vidal ‘03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4444" y="4237741"/>
            <a:ext cx="54835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dirty="0" smtClean="0">
                <a:solidFill>
                  <a:srgbClr val="000090"/>
                </a:solidFill>
              </a:rPr>
              <a:t>Rev. Mod. Phys. 82, 277 (2010)</a:t>
            </a:r>
            <a:r>
              <a:rPr lang="en-US" dirty="0" smtClean="0">
                <a:solidFill>
                  <a:srgbClr val="000090"/>
                </a:solidFill>
              </a:rPr>
              <a:t>) </a:t>
            </a:r>
          </a:p>
          <a:p>
            <a:endParaRPr lang="en-US" sz="1000" dirty="0" smtClean="0">
              <a:solidFill>
                <a:srgbClr val="000090"/>
              </a:solidFill>
            </a:endParaRPr>
          </a:p>
          <a:p>
            <a:r>
              <a:rPr lang="en-US" sz="2200" dirty="0" smtClean="0"/>
              <a:t>“Interestingly, states </a:t>
            </a:r>
            <a:r>
              <a:rPr lang="en-US" sz="2200" dirty="0" smtClean="0"/>
              <a:t>that are defined by quantum expanders</a:t>
            </a:r>
            <a:r>
              <a:rPr lang="en-US" sz="2200" dirty="0" smtClean="0"/>
              <a:t> </a:t>
            </a:r>
            <a:r>
              <a:rPr lang="en-US" sz="2200" dirty="0" smtClean="0"/>
              <a:t>can have exponentially decaying correlations and still have large entanglement, as has been proven in (…)”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0141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580" y="3616136"/>
            <a:ext cx="4743031" cy="181664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Correlation Length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Entanglement 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469" y="1879491"/>
            <a:ext cx="8480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00FF"/>
                </a:solidFill>
              </a:rPr>
              <a:t>t</a:t>
            </a:r>
            <a:r>
              <a:rPr lang="en-US" sz="2500" b="1" dirty="0" err="1" smtClean="0">
                <a:solidFill>
                  <a:srgbClr val="0000FF"/>
                </a:solidFill>
              </a:rPr>
              <a:t>hm</a:t>
            </a:r>
            <a:r>
              <a:rPr lang="en-US" sz="2500" b="1" dirty="0" smtClean="0">
                <a:solidFill>
                  <a:srgbClr val="0000FF"/>
                </a:solidFill>
              </a:rPr>
              <a:t> 1</a:t>
            </a:r>
            <a:r>
              <a:rPr lang="en-US" sz="2500" dirty="0" smtClean="0"/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(B., </a:t>
            </a:r>
            <a:r>
              <a:rPr lang="en-US" sz="2200" dirty="0" err="1" smtClean="0">
                <a:solidFill>
                  <a:srgbClr val="000090"/>
                </a:solidFill>
              </a:rPr>
              <a:t>Horodecki</a:t>
            </a:r>
            <a:r>
              <a:rPr lang="en-US" sz="2200" dirty="0" smtClean="0">
                <a:solidFill>
                  <a:srgbClr val="000090"/>
                </a:solidFill>
              </a:rPr>
              <a:t> ‘12) </a:t>
            </a:r>
            <a:r>
              <a:rPr lang="en-US" sz="2500" dirty="0" smtClean="0"/>
              <a:t>Let                     be a quantum state in </a:t>
            </a:r>
            <a:r>
              <a:rPr lang="en-US" sz="2500" dirty="0" smtClean="0">
                <a:solidFill>
                  <a:srgbClr val="FF0000"/>
                </a:solidFill>
              </a:rPr>
              <a:t>1D</a:t>
            </a:r>
            <a:r>
              <a:rPr lang="en-US" sz="2500" dirty="0" smtClean="0"/>
              <a:t> with correlation length </a:t>
            </a:r>
            <a:r>
              <a:rPr lang="en-US" sz="2500" dirty="0" err="1" smtClean="0">
                <a:solidFill>
                  <a:srgbClr val="FF0000"/>
                </a:solidFill>
              </a:rPr>
              <a:t>ξ</a:t>
            </a:r>
            <a:r>
              <a:rPr lang="en-US" sz="2500" dirty="0" smtClean="0"/>
              <a:t>. Then for every </a:t>
            </a:r>
            <a:r>
              <a:rPr lang="en-US" sz="2500" dirty="0" smtClean="0">
                <a:solidFill>
                  <a:srgbClr val="FF0000"/>
                </a:solidFill>
              </a:rPr>
              <a:t>X</a:t>
            </a:r>
            <a:r>
              <a:rPr lang="en-US" sz="2500" dirty="0" smtClean="0"/>
              <a:t>, </a:t>
            </a:r>
            <a:endParaRPr lang="en-US" sz="25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80" y="1952063"/>
            <a:ext cx="1099850" cy="35418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08" y="2896109"/>
            <a:ext cx="1831522" cy="39047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40469" y="1873336"/>
            <a:ext cx="8350754" cy="151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1770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4142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16514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28886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41258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53630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766002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78374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90746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03118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15490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27862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040234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52606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64978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677350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89722" y="386062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2362902" y="3714914"/>
            <a:ext cx="0" cy="405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16200000">
            <a:off x="1292398" y="3381021"/>
            <a:ext cx="267055" cy="18739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214250" y="4451526"/>
            <a:ext cx="412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38666" y="4854160"/>
            <a:ext cx="880533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300" dirty="0" smtClean="0"/>
              <a:t>The statement is only about quantum states, 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                                       no Hamiltonian involved.</a:t>
            </a:r>
          </a:p>
          <a:p>
            <a:endParaRPr lang="en-US" sz="1000" dirty="0" smtClean="0"/>
          </a:p>
          <a:p>
            <a:pPr marL="342900" indent="-342900">
              <a:buFont typeface="Arial"/>
              <a:buChar char="•"/>
            </a:pPr>
            <a:r>
              <a:rPr lang="en-US" sz="2300" dirty="0" smtClean="0"/>
              <a:t>Applies to gapless models with finite correlation length 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     e.g. systems with mobility gap (many-body localization)</a:t>
            </a:r>
          </a:p>
          <a:p>
            <a:r>
              <a:rPr lang="en-US" sz="2200" dirty="0" smtClean="0"/>
              <a:t>                                         </a:t>
            </a:r>
            <a:r>
              <a:rPr lang="en-US" sz="2200" dirty="0" smtClean="0">
                <a:solidFill>
                  <a:srgbClr val="000090"/>
                </a:solidFill>
              </a:rPr>
              <a:t>              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7138329" y="3795889"/>
            <a:ext cx="707449" cy="465667"/>
          </a:xfrm>
          <a:custGeom>
            <a:avLst/>
            <a:gdLst>
              <a:gd name="connsiteX0" fmla="*/ 227671 w 707449"/>
              <a:gd name="connsiteY0" fmla="*/ 0 h 465667"/>
              <a:gd name="connsiteX1" fmla="*/ 227671 w 707449"/>
              <a:gd name="connsiteY1" fmla="*/ 0 h 465667"/>
              <a:gd name="connsiteX2" fmla="*/ 72449 w 707449"/>
              <a:gd name="connsiteY2" fmla="*/ 70555 h 465667"/>
              <a:gd name="connsiteX3" fmla="*/ 58338 w 707449"/>
              <a:gd name="connsiteY3" fmla="*/ 112889 h 465667"/>
              <a:gd name="connsiteX4" fmla="*/ 30115 w 707449"/>
              <a:gd name="connsiteY4" fmla="*/ 141111 h 465667"/>
              <a:gd name="connsiteX5" fmla="*/ 1893 w 707449"/>
              <a:gd name="connsiteY5" fmla="*/ 225778 h 465667"/>
              <a:gd name="connsiteX6" fmla="*/ 16004 w 707449"/>
              <a:gd name="connsiteY6" fmla="*/ 268111 h 465667"/>
              <a:gd name="connsiteX7" fmla="*/ 86560 w 707449"/>
              <a:gd name="connsiteY7" fmla="*/ 324555 h 465667"/>
              <a:gd name="connsiteX8" fmla="*/ 114782 w 707449"/>
              <a:gd name="connsiteY8" fmla="*/ 352778 h 465667"/>
              <a:gd name="connsiteX9" fmla="*/ 157115 w 707449"/>
              <a:gd name="connsiteY9" fmla="*/ 381000 h 465667"/>
              <a:gd name="connsiteX10" fmla="*/ 185338 w 707449"/>
              <a:gd name="connsiteY10" fmla="*/ 409222 h 465667"/>
              <a:gd name="connsiteX11" fmla="*/ 270004 w 707449"/>
              <a:gd name="connsiteY11" fmla="*/ 451555 h 465667"/>
              <a:gd name="connsiteX12" fmla="*/ 439338 w 707449"/>
              <a:gd name="connsiteY12" fmla="*/ 465667 h 465667"/>
              <a:gd name="connsiteX13" fmla="*/ 594560 w 707449"/>
              <a:gd name="connsiteY13" fmla="*/ 451555 h 465667"/>
              <a:gd name="connsiteX14" fmla="*/ 636893 w 707449"/>
              <a:gd name="connsiteY14" fmla="*/ 437444 h 465667"/>
              <a:gd name="connsiteX15" fmla="*/ 665115 w 707449"/>
              <a:gd name="connsiteY15" fmla="*/ 395111 h 465667"/>
              <a:gd name="connsiteX16" fmla="*/ 679227 w 707449"/>
              <a:gd name="connsiteY16" fmla="*/ 352778 h 465667"/>
              <a:gd name="connsiteX17" fmla="*/ 707449 w 707449"/>
              <a:gd name="connsiteY17" fmla="*/ 254000 h 465667"/>
              <a:gd name="connsiteX18" fmla="*/ 679227 w 707449"/>
              <a:gd name="connsiteY18" fmla="*/ 127000 h 465667"/>
              <a:gd name="connsiteX19" fmla="*/ 580449 w 707449"/>
              <a:gd name="connsiteY19" fmla="*/ 42333 h 465667"/>
              <a:gd name="connsiteX20" fmla="*/ 495782 w 707449"/>
              <a:gd name="connsiteY20" fmla="*/ 14111 h 465667"/>
              <a:gd name="connsiteX21" fmla="*/ 453449 w 707449"/>
              <a:gd name="connsiteY21" fmla="*/ 0 h 465667"/>
              <a:gd name="connsiteX22" fmla="*/ 227671 w 707449"/>
              <a:gd name="connsiteY22" fmla="*/ 0 h 4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7449" h="465667">
                <a:moveTo>
                  <a:pt x="227671" y="0"/>
                </a:moveTo>
                <a:lnTo>
                  <a:pt x="227671" y="0"/>
                </a:lnTo>
                <a:cubicBezTo>
                  <a:pt x="218607" y="3399"/>
                  <a:pt x="97706" y="38983"/>
                  <a:pt x="72449" y="70555"/>
                </a:cubicBezTo>
                <a:cubicBezTo>
                  <a:pt x="63157" y="82170"/>
                  <a:pt x="65991" y="100134"/>
                  <a:pt x="58338" y="112889"/>
                </a:cubicBezTo>
                <a:cubicBezTo>
                  <a:pt x="51493" y="124297"/>
                  <a:pt x="39523" y="131704"/>
                  <a:pt x="30115" y="141111"/>
                </a:cubicBezTo>
                <a:cubicBezTo>
                  <a:pt x="20708" y="169333"/>
                  <a:pt x="-7514" y="197556"/>
                  <a:pt x="1893" y="225778"/>
                </a:cubicBezTo>
                <a:cubicBezTo>
                  <a:pt x="6597" y="239889"/>
                  <a:pt x="8351" y="255356"/>
                  <a:pt x="16004" y="268111"/>
                </a:cubicBezTo>
                <a:cubicBezTo>
                  <a:pt x="31729" y="294319"/>
                  <a:pt x="64376" y="306807"/>
                  <a:pt x="86560" y="324555"/>
                </a:cubicBezTo>
                <a:cubicBezTo>
                  <a:pt x="96949" y="332866"/>
                  <a:pt x="104393" y="344467"/>
                  <a:pt x="114782" y="352778"/>
                </a:cubicBezTo>
                <a:cubicBezTo>
                  <a:pt x="128025" y="363373"/>
                  <a:pt x="143872" y="370406"/>
                  <a:pt x="157115" y="381000"/>
                </a:cubicBezTo>
                <a:cubicBezTo>
                  <a:pt x="167504" y="389311"/>
                  <a:pt x="174949" y="400911"/>
                  <a:pt x="185338" y="409222"/>
                </a:cubicBezTo>
                <a:cubicBezTo>
                  <a:pt x="209123" y="428249"/>
                  <a:pt x="238705" y="447382"/>
                  <a:pt x="270004" y="451555"/>
                </a:cubicBezTo>
                <a:cubicBezTo>
                  <a:pt x="326147" y="459041"/>
                  <a:pt x="382893" y="460963"/>
                  <a:pt x="439338" y="465667"/>
                </a:cubicBezTo>
                <a:cubicBezTo>
                  <a:pt x="491079" y="460963"/>
                  <a:pt x="543128" y="458903"/>
                  <a:pt x="594560" y="451555"/>
                </a:cubicBezTo>
                <a:cubicBezTo>
                  <a:pt x="609285" y="449451"/>
                  <a:pt x="625278" y="446736"/>
                  <a:pt x="636893" y="437444"/>
                </a:cubicBezTo>
                <a:cubicBezTo>
                  <a:pt x="650136" y="426850"/>
                  <a:pt x="657530" y="410280"/>
                  <a:pt x="665115" y="395111"/>
                </a:cubicBezTo>
                <a:cubicBezTo>
                  <a:pt x="671767" y="381807"/>
                  <a:pt x="674953" y="367025"/>
                  <a:pt x="679227" y="352778"/>
                </a:cubicBezTo>
                <a:cubicBezTo>
                  <a:pt x="689067" y="319979"/>
                  <a:pt x="698042" y="286926"/>
                  <a:pt x="707449" y="254000"/>
                </a:cubicBezTo>
                <a:cubicBezTo>
                  <a:pt x="698042" y="211667"/>
                  <a:pt x="697400" y="166375"/>
                  <a:pt x="679227" y="127000"/>
                </a:cubicBezTo>
                <a:cubicBezTo>
                  <a:pt x="670203" y="107448"/>
                  <a:pt x="607054" y="54157"/>
                  <a:pt x="580449" y="42333"/>
                </a:cubicBezTo>
                <a:cubicBezTo>
                  <a:pt x="553264" y="30251"/>
                  <a:pt x="524004" y="23518"/>
                  <a:pt x="495782" y="14111"/>
                </a:cubicBezTo>
                <a:lnTo>
                  <a:pt x="453449" y="0"/>
                </a:lnTo>
                <a:cubicBezTo>
                  <a:pt x="260624" y="14833"/>
                  <a:pt x="265301" y="0"/>
                  <a:pt x="227671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9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Correlation Length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Entanglement 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000" y="3541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0467" y="1907415"/>
            <a:ext cx="8480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00FF"/>
                </a:solidFill>
              </a:rPr>
              <a:t>t</a:t>
            </a:r>
            <a:r>
              <a:rPr lang="en-US" sz="2500" b="1" dirty="0" err="1" smtClean="0">
                <a:solidFill>
                  <a:srgbClr val="0000FF"/>
                </a:solidFill>
              </a:rPr>
              <a:t>hm</a:t>
            </a:r>
            <a:r>
              <a:rPr lang="en-US" sz="2500" b="1" dirty="0" smtClean="0">
                <a:solidFill>
                  <a:srgbClr val="0000FF"/>
                </a:solidFill>
              </a:rPr>
              <a:t> 2</a:t>
            </a:r>
            <a:r>
              <a:rPr lang="en-US" sz="2500" dirty="0" smtClean="0"/>
              <a:t> </a:t>
            </a:r>
            <a:r>
              <a:rPr lang="en-US" sz="2500" dirty="0" smtClean="0"/>
              <a:t>Let                       </a:t>
            </a:r>
            <a:r>
              <a:rPr lang="en-US" sz="2500" dirty="0" smtClean="0"/>
              <a:t>be quantum states in </a:t>
            </a:r>
            <a:r>
              <a:rPr lang="en-US" sz="2500" dirty="0" smtClean="0">
                <a:solidFill>
                  <a:srgbClr val="FF0000"/>
                </a:solidFill>
              </a:rPr>
              <a:t>1D</a:t>
            </a:r>
            <a:r>
              <a:rPr lang="en-US" sz="2500" dirty="0" smtClean="0"/>
              <a:t> with correlation length </a:t>
            </a:r>
            <a:r>
              <a:rPr lang="en-US" sz="2500" dirty="0" err="1" smtClean="0">
                <a:solidFill>
                  <a:srgbClr val="FF0000"/>
                </a:solidFill>
              </a:rPr>
              <a:t>ξ</a:t>
            </a:r>
            <a:r>
              <a:rPr lang="en-US" sz="2500" dirty="0" smtClean="0"/>
              <a:t>. Then for every </a:t>
            </a:r>
            <a:r>
              <a:rPr lang="en-US" sz="2500" dirty="0" smtClean="0">
                <a:solidFill>
                  <a:srgbClr val="FF0000"/>
                </a:solidFill>
              </a:rPr>
              <a:t>k</a:t>
            </a:r>
            <a:r>
              <a:rPr lang="en-US" sz="2500" dirty="0" smtClean="0"/>
              <a:t> and </a:t>
            </a:r>
            <a:r>
              <a:rPr lang="en-US" sz="2500" dirty="0" smtClean="0">
                <a:solidFill>
                  <a:srgbClr val="FF0000"/>
                </a:solidFill>
              </a:rPr>
              <a:t>X</a:t>
            </a:r>
            <a:r>
              <a:rPr lang="en-US" sz="2500" dirty="0" smtClean="0"/>
              <a:t>, </a:t>
            </a:r>
            <a:endParaRPr lang="en-US" sz="25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26" y="1982720"/>
            <a:ext cx="1397706" cy="384603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92" y="2886007"/>
            <a:ext cx="3867554" cy="3933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0467" y="1907415"/>
            <a:ext cx="8364866" cy="151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211707" y="6251222"/>
            <a:ext cx="91329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0000FF"/>
                </a:solidFill>
              </a:rPr>
              <a:t>          Applies </a:t>
            </a:r>
            <a:r>
              <a:rPr lang="en-US" sz="2300" b="1" dirty="0" smtClean="0">
                <a:solidFill>
                  <a:srgbClr val="0000FF"/>
                </a:solidFill>
              </a:rPr>
              <a:t>to 1D </a:t>
            </a:r>
            <a:r>
              <a:rPr lang="en-US" sz="2300" b="1" dirty="0" smtClean="0">
                <a:solidFill>
                  <a:srgbClr val="0000FF"/>
                </a:solidFill>
              </a:rPr>
              <a:t>gapped Hamiltonians </a:t>
            </a:r>
            <a:r>
              <a:rPr lang="en-US" sz="2300" b="1" dirty="0" smtClean="0">
                <a:solidFill>
                  <a:srgbClr val="0000FF"/>
                </a:solidFill>
              </a:rPr>
              <a:t>with </a:t>
            </a:r>
            <a:r>
              <a:rPr lang="en-US" sz="2300" b="1" dirty="0" smtClean="0">
                <a:solidFill>
                  <a:srgbClr val="0000FF"/>
                </a:solidFill>
              </a:rPr>
              <a:t>degenerate </a:t>
            </a:r>
            <a:r>
              <a:rPr lang="en-US" sz="2300" b="1" dirty="0" err="1" smtClean="0">
                <a:solidFill>
                  <a:srgbClr val="0000FF"/>
                </a:solidFill>
              </a:rPr>
              <a:t>groundstates</a:t>
            </a:r>
            <a:r>
              <a:rPr lang="en-US" sz="2300" b="1" dirty="0" smtClean="0">
                <a:solidFill>
                  <a:srgbClr val="0000FF"/>
                </a:solidFill>
              </a:rPr>
              <a:t> </a:t>
            </a:r>
            <a:endParaRPr lang="en-US" sz="23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0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Correlation Length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Entanglement 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0467" y="3626524"/>
            <a:ext cx="860192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Def</a:t>
            </a:r>
            <a:r>
              <a:rPr lang="en-US" sz="2200" dirty="0" smtClean="0"/>
              <a:t>:                           have correlation length </a:t>
            </a:r>
            <a:r>
              <a:rPr lang="en-US" sz="2400" dirty="0" err="1" smtClean="0">
                <a:solidFill>
                  <a:srgbClr val="FF0000"/>
                </a:solidFill>
              </a:rPr>
              <a:t>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if for every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</a:p>
          <a:p>
            <a:r>
              <a:rPr lang="en-US" sz="2400" dirty="0" smtClean="0"/>
              <a:t>        regions X, Z:</a:t>
            </a:r>
            <a:r>
              <a:rPr lang="en-US" sz="2200" dirty="0" smtClean="0"/>
              <a:t> </a:t>
            </a:r>
            <a:endParaRPr lang="en-US" sz="2200" dirty="0"/>
          </a:p>
          <a:p>
            <a:r>
              <a:rPr lang="en-US" sz="2200" dirty="0" smtClean="0"/>
              <a:t>                                            </a:t>
            </a:r>
            <a:r>
              <a:rPr lang="en-US" sz="2500" dirty="0"/>
              <a:t> </a:t>
            </a:r>
            <a:r>
              <a:rPr lang="en-US" sz="2500" dirty="0" err="1" smtClean="0"/>
              <a:t>cor</a:t>
            </a:r>
            <a:r>
              <a:rPr lang="en-US" sz="2500" baseline="-25000" dirty="0" err="1"/>
              <a:t>P</a:t>
            </a:r>
            <a:r>
              <a:rPr lang="en-US" sz="2500" dirty="0" smtClean="0"/>
              <a:t>(</a:t>
            </a:r>
            <a:r>
              <a:rPr lang="en-US" sz="2500" dirty="0"/>
              <a:t>X : Z)</a:t>
            </a:r>
            <a:r>
              <a:rPr lang="en-US" sz="2500" baseline="-25000" dirty="0" err="1" smtClean="0"/>
              <a:t>ψ</a:t>
            </a:r>
            <a:r>
              <a:rPr lang="en-US" sz="2500" baseline="-25000" dirty="0" err="1"/>
              <a:t>i</a:t>
            </a:r>
            <a:r>
              <a:rPr lang="en-US" sz="2500" dirty="0" smtClean="0"/>
              <a:t> </a:t>
            </a:r>
            <a:r>
              <a:rPr lang="en-US" sz="2500" dirty="0"/>
              <a:t>≤ 2</a:t>
            </a:r>
            <a:r>
              <a:rPr lang="en-US" sz="2500" baseline="30000" dirty="0"/>
              <a:t>- </a:t>
            </a:r>
            <a:r>
              <a:rPr lang="en-US" sz="2500" baseline="30000" dirty="0" err="1"/>
              <a:t>dist</a:t>
            </a:r>
            <a:r>
              <a:rPr lang="en-US" sz="2500" baseline="30000" dirty="0"/>
              <a:t>(X, Z) / </a:t>
            </a:r>
            <a:r>
              <a:rPr lang="en-US" sz="2500" baseline="30000" dirty="0" err="1"/>
              <a:t>ξ</a:t>
            </a:r>
            <a:r>
              <a:rPr lang="en-US" sz="2500" dirty="0"/>
              <a:t> </a:t>
            </a:r>
          </a:p>
          <a:p>
            <a:r>
              <a:rPr lang="en-US" sz="2200" dirty="0" smtClean="0"/>
              <a:t>with                               </a:t>
            </a:r>
          </a:p>
          <a:p>
            <a:endParaRPr lang="en-US" sz="2200" dirty="0"/>
          </a:p>
          <a:p>
            <a:r>
              <a:rPr lang="en-US" sz="2200" dirty="0" smtClean="0"/>
              <a:t>and  </a:t>
            </a: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64" y="3672808"/>
            <a:ext cx="1397706" cy="38460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64" y="4863997"/>
            <a:ext cx="1792817" cy="285387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31" y="5505946"/>
            <a:ext cx="7394222" cy="4510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40467" y="3626524"/>
            <a:ext cx="8364866" cy="24412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0467" y="1907415"/>
            <a:ext cx="8480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00FF"/>
                </a:solidFill>
              </a:rPr>
              <a:t>t</a:t>
            </a:r>
            <a:r>
              <a:rPr lang="en-US" sz="2500" b="1" dirty="0" err="1" smtClean="0">
                <a:solidFill>
                  <a:srgbClr val="0000FF"/>
                </a:solidFill>
              </a:rPr>
              <a:t>hm</a:t>
            </a:r>
            <a:r>
              <a:rPr lang="en-US" sz="2500" b="1" dirty="0" smtClean="0">
                <a:solidFill>
                  <a:srgbClr val="0000FF"/>
                </a:solidFill>
              </a:rPr>
              <a:t> 2</a:t>
            </a:r>
            <a:r>
              <a:rPr lang="en-US" sz="2500" dirty="0" smtClean="0"/>
              <a:t> </a:t>
            </a:r>
            <a:r>
              <a:rPr lang="en-US" sz="2500" dirty="0" smtClean="0"/>
              <a:t>Let                       </a:t>
            </a:r>
            <a:r>
              <a:rPr lang="en-US" sz="2500" dirty="0" smtClean="0"/>
              <a:t>be quantum states in </a:t>
            </a:r>
            <a:r>
              <a:rPr lang="en-US" sz="2500" dirty="0" smtClean="0">
                <a:solidFill>
                  <a:srgbClr val="FF0000"/>
                </a:solidFill>
              </a:rPr>
              <a:t>1D</a:t>
            </a:r>
            <a:r>
              <a:rPr lang="en-US" sz="2500" dirty="0" smtClean="0"/>
              <a:t> with correlation length </a:t>
            </a:r>
            <a:r>
              <a:rPr lang="en-US" sz="2500" dirty="0" err="1" smtClean="0">
                <a:solidFill>
                  <a:srgbClr val="FF0000"/>
                </a:solidFill>
              </a:rPr>
              <a:t>ξ</a:t>
            </a:r>
            <a:r>
              <a:rPr lang="en-US" sz="2500" dirty="0" smtClean="0"/>
              <a:t>. Then for every </a:t>
            </a:r>
            <a:r>
              <a:rPr lang="en-US" sz="2500" dirty="0" smtClean="0">
                <a:solidFill>
                  <a:srgbClr val="FF0000"/>
                </a:solidFill>
              </a:rPr>
              <a:t>k</a:t>
            </a:r>
            <a:r>
              <a:rPr lang="en-US" sz="2500" dirty="0" smtClean="0"/>
              <a:t> and </a:t>
            </a:r>
            <a:r>
              <a:rPr lang="en-US" sz="2500" dirty="0" smtClean="0">
                <a:solidFill>
                  <a:srgbClr val="FF0000"/>
                </a:solidFill>
              </a:rPr>
              <a:t>X</a:t>
            </a:r>
            <a:r>
              <a:rPr lang="en-US" sz="2500" dirty="0" smtClean="0"/>
              <a:t>, </a:t>
            </a:r>
            <a:endParaRPr lang="en-US" sz="2500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26" y="1982720"/>
            <a:ext cx="1397706" cy="384603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92" y="2886007"/>
            <a:ext cx="3867554" cy="39331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0467" y="1907415"/>
            <a:ext cx="8364866" cy="151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211707" y="6251222"/>
            <a:ext cx="91329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0000FF"/>
                </a:solidFill>
              </a:rPr>
              <a:t>          Applies </a:t>
            </a:r>
            <a:r>
              <a:rPr lang="en-US" sz="2300" b="1" dirty="0" smtClean="0">
                <a:solidFill>
                  <a:srgbClr val="0000FF"/>
                </a:solidFill>
              </a:rPr>
              <a:t>to 1D </a:t>
            </a:r>
            <a:r>
              <a:rPr lang="en-US" sz="2300" b="1" dirty="0" smtClean="0">
                <a:solidFill>
                  <a:srgbClr val="0000FF"/>
                </a:solidFill>
              </a:rPr>
              <a:t>gapped Hamiltonians </a:t>
            </a:r>
            <a:r>
              <a:rPr lang="en-US" sz="2300" b="1" dirty="0" smtClean="0">
                <a:solidFill>
                  <a:srgbClr val="0000FF"/>
                </a:solidFill>
              </a:rPr>
              <a:t>with </a:t>
            </a:r>
            <a:r>
              <a:rPr lang="en-US" sz="2300" b="1" dirty="0" smtClean="0">
                <a:solidFill>
                  <a:srgbClr val="0000FF"/>
                </a:solidFill>
              </a:rPr>
              <a:t>degenerate </a:t>
            </a:r>
            <a:r>
              <a:rPr lang="en-US" sz="2300" b="1" dirty="0" err="1" smtClean="0">
                <a:solidFill>
                  <a:srgbClr val="0000FF"/>
                </a:solidFill>
              </a:rPr>
              <a:t>groundstates</a:t>
            </a:r>
            <a:r>
              <a:rPr lang="en-US" sz="2300" b="1" dirty="0" smtClean="0">
                <a:solidFill>
                  <a:srgbClr val="0000FF"/>
                </a:solidFill>
              </a:rPr>
              <a:t> </a:t>
            </a:r>
            <a:endParaRPr lang="en-US" sz="23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0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801" y="-5771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Application: Adiabatic Quantum Computing in 1D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221" y="1690784"/>
            <a:ext cx="811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Quantum computing by dragging: Prepare </a:t>
            </a:r>
            <a:r>
              <a:rPr lang="en-US" sz="2200" i="1" dirty="0" err="1" smtClean="0">
                <a:solidFill>
                  <a:srgbClr val="FF0000"/>
                </a:solidFill>
              </a:rPr>
              <a:t>ψ</a:t>
            </a:r>
            <a:r>
              <a:rPr lang="en-US" sz="2200" dirty="0" smtClean="0">
                <a:solidFill>
                  <a:srgbClr val="FF0000"/>
                </a:solidFill>
              </a:rPr>
              <a:t>(0) </a:t>
            </a:r>
            <a:r>
              <a:rPr lang="en-US" sz="2200" dirty="0" smtClean="0"/>
              <a:t>and adiabatically change </a:t>
            </a:r>
            <a:r>
              <a:rPr lang="en-US" sz="2200" dirty="0" smtClean="0">
                <a:solidFill>
                  <a:srgbClr val="FF0000"/>
                </a:solidFill>
              </a:rPr>
              <a:t>H(s) </a:t>
            </a:r>
            <a:r>
              <a:rPr lang="en-US" sz="2200" dirty="0" smtClean="0"/>
              <a:t>to obtain </a:t>
            </a:r>
            <a:r>
              <a:rPr lang="en-US" sz="2200" i="1" dirty="0" err="1">
                <a:solidFill>
                  <a:srgbClr val="FF0000"/>
                </a:solidFill>
              </a:rPr>
              <a:t>ψ</a:t>
            </a:r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</a:rPr>
              <a:t>s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sz="2200" dirty="0" smtClean="0">
                <a:solidFill>
                  <a:srgbClr val="FF0000"/>
                </a:solidFill>
              </a:rPr>
              <a:t>)  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605" y="3609889"/>
            <a:ext cx="868439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(</a:t>
            </a:r>
            <a:r>
              <a:rPr lang="en-US" sz="1600" dirty="0" err="1" smtClean="0">
                <a:solidFill>
                  <a:srgbClr val="000090"/>
                </a:solidFill>
              </a:rPr>
              <a:t>Aharonov</a:t>
            </a:r>
            <a:r>
              <a:rPr lang="en-US" sz="1600" dirty="0" smtClean="0">
                <a:solidFill>
                  <a:srgbClr val="000090"/>
                </a:solidFill>
              </a:rPr>
              <a:t> et al ‘08)</a:t>
            </a:r>
          </a:p>
          <a:p>
            <a:r>
              <a:rPr lang="en-US" sz="2200" dirty="0" smtClean="0"/>
              <a:t>Universal in 1D with unique </a:t>
            </a:r>
            <a:r>
              <a:rPr lang="en-US" sz="2200" dirty="0" err="1" smtClean="0"/>
              <a:t>groundstate</a:t>
            </a:r>
            <a:r>
              <a:rPr lang="en-US" sz="2200" dirty="0" smtClean="0"/>
              <a:t> and </a:t>
            </a:r>
            <a:r>
              <a:rPr lang="en-US" sz="2200" dirty="0" err="1" smtClean="0"/>
              <a:t>Δ</a:t>
            </a:r>
            <a:r>
              <a:rPr lang="en-US" sz="2200" dirty="0" smtClean="0"/>
              <a:t> &gt; 1/poly(n) </a:t>
            </a:r>
            <a:endParaRPr lang="en-US" sz="2200" dirty="0" smtClean="0"/>
          </a:p>
          <a:p>
            <a:endParaRPr lang="en-US" sz="1000" dirty="0" smtClean="0"/>
          </a:p>
          <a:p>
            <a:r>
              <a:rPr lang="en-US" sz="1600" dirty="0" smtClean="0">
                <a:solidFill>
                  <a:srgbClr val="000090"/>
                </a:solidFill>
              </a:rPr>
              <a:t>(Hastings ‘09)</a:t>
            </a:r>
          </a:p>
          <a:p>
            <a:r>
              <a:rPr lang="en-US" sz="2200" dirty="0" smtClean="0"/>
              <a:t>Non-universal in 1D with </a:t>
            </a:r>
            <a:r>
              <a:rPr lang="en-US" sz="2200" i="1" dirty="0" smtClean="0"/>
              <a:t>unique</a:t>
            </a:r>
            <a:r>
              <a:rPr lang="en-US" sz="2200" dirty="0" smtClean="0"/>
              <a:t> </a:t>
            </a:r>
            <a:r>
              <a:rPr lang="en-US" sz="2200" dirty="0" err="1" smtClean="0"/>
              <a:t>groundstate</a:t>
            </a:r>
            <a:r>
              <a:rPr lang="en-US" sz="2200" dirty="0" smtClean="0"/>
              <a:t> and constant </a:t>
            </a:r>
            <a:r>
              <a:rPr lang="en-US" sz="2200" dirty="0" err="1" smtClean="0"/>
              <a:t>Δ</a:t>
            </a:r>
            <a:endParaRPr lang="en-US" sz="2200" dirty="0" smtClean="0"/>
          </a:p>
          <a:p>
            <a:endParaRPr lang="en-US" dirty="0" smtClean="0"/>
          </a:p>
          <a:p>
            <a:r>
              <a:rPr lang="en-US" sz="1600" dirty="0" smtClean="0">
                <a:solidFill>
                  <a:srgbClr val="000090"/>
                </a:solidFill>
              </a:rPr>
              <a:t>(Bacon, </a:t>
            </a:r>
            <a:r>
              <a:rPr lang="en-US" sz="1600" dirty="0" err="1" smtClean="0">
                <a:solidFill>
                  <a:srgbClr val="000090"/>
                </a:solidFill>
              </a:rPr>
              <a:t>Flammia</a:t>
            </a:r>
            <a:r>
              <a:rPr lang="en-US" sz="1600" dirty="0" smtClean="0">
                <a:solidFill>
                  <a:srgbClr val="000090"/>
                </a:solidFill>
              </a:rPr>
              <a:t> ‘10)</a:t>
            </a:r>
          </a:p>
          <a:p>
            <a:r>
              <a:rPr lang="en-US" sz="2200" dirty="0" smtClean="0"/>
              <a:t>Universal in 1D with </a:t>
            </a:r>
            <a:r>
              <a:rPr lang="en-US" sz="2200" i="1" dirty="0" smtClean="0"/>
              <a:t>exponentially</a:t>
            </a:r>
            <a:r>
              <a:rPr lang="en-US" sz="2200" dirty="0" smtClean="0"/>
              <a:t> many </a:t>
            </a:r>
            <a:r>
              <a:rPr lang="en-US" sz="2200" dirty="0" err="1" smtClean="0"/>
              <a:t>groundstates</a:t>
            </a:r>
            <a:r>
              <a:rPr lang="en-US" sz="2200" dirty="0" smtClean="0"/>
              <a:t> and constant </a:t>
            </a:r>
            <a:r>
              <a:rPr lang="en-US" sz="2200" dirty="0" err="1"/>
              <a:t>Δ</a:t>
            </a:r>
            <a:r>
              <a:rPr lang="en-US" sz="2200" dirty="0" smtClean="0"/>
              <a:t> 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551862" y="4915372"/>
            <a:ext cx="35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313" y="5893419"/>
            <a:ext cx="8090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0090"/>
                </a:solidFill>
              </a:rPr>
              <a:t>c</a:t>
            </a:r>
            <a:r>
              <a:rPr lang="en-US" sz="2200" dirty="0" err="1" smtClean="0">
                <a:solidFill>
                  <a:srgbClr val="000090"/>
                </a:solidFill>
              </a:rPr>
              <a:t>or</a:t>
            </a:r>
            <a:r>
              <a:rPr lang="en-US" sz="2200" dirty="0" smtClean="0">
                <a:solidFill>
                  <a:srgbClr val="000090"/>
                </a:solidFill>
              </a:rPr>
              <a:t>: </a:t>
            </a:r>
            <a:r>
              <a:rPr lang="en-US" sz="2200" dirty="0" smtClean="0"/>
              <a:t>Adiabatic computation </a:t>
            </a:r>
            <a:r>
              <a:rPr lang="en-US" sz="2200" dirty="0"/>
              <a:t>u</a:t>
            </a:r>
            <a:r>
              <a:rPr lang="en-US" sz="2200" dirty="0" smtClean="0"/>
              <a:t>sing </a:t>
            </a:r>
            <a:r>
              <a:rPr lang="en-US" sz="2200" dirty="0" smtClean="0">
                <a:solidFill>
                  <a:srgbClr val="FF0000"/>
                </a:solidFill>
              </a:rPr>
              <a:t>1D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gapped</a:t>
            </a:r>
            <a:r>
              <a:rPr lang="en-US" sz="2200" dirty="0" smtClean="0"/>
              <a:t> H</a:t>
            </a:r>
            <a:r>
              <a:rPr lang="en-US" sz="2200" dirty="0" smtClean="0"/>
              <a:t>(s) with </a:t>
            </a:r>
            <a:r>
              <a:rPr lang="en-US" sz="2200" dirty="0" smtClean="0">
                <a:solidFill>
                  <a:srgbClr val="FF0000"/>
                </a:solidFill>
              </a:rPr>
              <a:t>N</a:t>
            </a:r>
            <a:r>
              <a:rPr lang="en-US" sz="2200" dirty="0" smtClean="0"/>
              <a:t> </a:t>
            </a:r>
            <a:r>
              <a:rPr lang="en-US" sz="2200" dirty="0" err="1" smtClean="0"/>
              <a:t>groundstates</a:t>
            </a:r>
            <a:r>
              <a:rPr lang="en-US" sz="2200" dirty="0" smtClean="0"/>
              <a:t> can be simulated classically in time </a:t>
            </a:r>
            <a:r>
              <a:rPr lang="en-US" sz="2200" dirty="0" err="1" smtClean="0">
                <a:solidFill>
                  <a:srgbClr val="FF0000"/>
                </a:solidFill>
              </a:rPr>
              <a:t>exp</a:t>
            </a:r>
            <a:r>
              <a:rPr lang="en-US" sz="2200" dirty="0" smtClean="0">
                <a:solidFill>
                  <a:srgbClr val="FF0000"/>
                </a:solidFill>
              </a:rPr>
              <a:t>(N)poly(n)</a:t>
            </a:r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1067424" y="2679890"/>
            <a:ext cx="3146778" cy="409222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5313" y="2904446"/>
            <a:ext cx="69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H(0)</a:t>
            </a:r>
          </a:p>
          <a:p>
            <a:r>
              <a:rPr lang="en-US" dirty="0" smtClean="0"/>
              <a:t>ψ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14202" y="2495224"/>
            <a:ext cx="114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H(</a:t>
            </a:r>
            <a:r>
              <a:rPr lang="en-US" dirty="0" err="1" smtClean="0"/>
              <a:t>s</a:t>
            </a:r>
            <a:r>
              <a:rPr lang="en-US" baseline="-25000" dirty="0" err="1"/>
              <a:t>f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70222" y="2628444"/>
            <a:ext cx="2441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H(s)</a:t>
            </a:r>
            <a:r>
              <a:rPr lang="en-US" sz="2400" dirty="0" err="1" smtClean="0"/>
              <a:t>ψ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 = E</a:t>
            </a:r>
            <a:r>
              <a:rPr lang="en-US" sz="2400" baseline="-25000" dirty="0" smtClean="0"/>
              <a:t>0,s</a:t>
            </a:r>
            <a:r>
              <a:rPr lang="en-US" sz="2400" dirty="0" smtClean="0"/>
              <a:t>ψ</a:t>
            </a:r>
            <a:r>
              <a:rPr lang="en-US" sz="2400" baseline="-25000" dirty="0" smtClean="0"/>
              <a:t>s</a:t>
            </a:r>
            <a:endParaRPr lang="en-US" sz="2400" dirty="0" smtClean="0"/>
          </a:p>
          <a:p>
            <a:endParaRPr lang="en-US" sz="1000" dirty="0"/>
          </a:p>
          <a:p>
            <a:r>
              <a:rPr lang="en-US" sz="2200" dirty="0" err="1" smtClean="0"/>
              <a:t>Δ</a:t>
            </a:r>
            <a:r>
              <a:rPr lang="en-US" sz="2200" dirty="0" smtClean="0"/>
              <a:t> := min </a:t>
            </a:r>
            <a:r>
              <a:rPr lang="en-US" sz="2200" dirty="0" err="1" smtClean="0"/>
              <a:t>Δ</a:t>
            </a:r>
            <a:r>
              <a:rPr lang="en-US" sz="2200" dirty="0" smtClean="0"/>
              <a:t>(s)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03935" y="2894112"/>
            <a:ext cx="69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H(s)</a:t>
            </a:r>
          </a:p>
          <a:p>
            <a:r>
              <a:rPr lang="en-US" dirty="0" err="1" smtClean="0"/>
              <a:t>ψ</a:t>
            </a:r>
            <a:r>
              <a:rPr lang="en-US" baseline="-25000" dirty="0" err="1"/>
              <a:t>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5313" y="5881723"/>
            <a:ext cx="7399243" cy="7811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0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Correlation Length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Entanglement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0467" y="1803472"/>
            <a:ext cx="8480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00FF"/>
                </a:solidFill>
              </a:rPr>
              <a:t>t</a:t>
            </a:r>
            <a:r>
              <a:rPr lang="en-US" sz="2500" b="1" dirty="0" err="1" smtClean="0">
                <a:solidFill>
                  <a:srgbClr val="0000FF"/>
                </a:solidFill>
              </a:rPr>
              <a:t>hm</a:t>
            </a:r>
            <a:r>
              <a:rPr lang="en-US" sz="2500" b="1" dirty="0" smtClean="0">
                <a:solidFill>
                  <a:srgbClr val="0000FF"/>
                </a:solidFill>
              </a:rPr>
              <a:t> 3</a:t>
            </a:r>
            <a:r>
              <a:rPr lang="en-US" sz="2500" dirty="0" smtClean="0"/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en-US" sz="2500" dirty="0" smtClean="0"/>
              <a:t>Let                    be a mixed quantum state in </a:t>
            </a:r>
            <a:r>
              <a:rPr lang="en-US" sz="2500" dirty="0" smtClean="0">
                <a:solidFill>
                  <a:srgbClr val="FF0000"/>
                </a:solidFill>
              </a:rPr>
              <a:t>1D</a:t>
            </a:r>
            <a:r>
              <a:rPr lang="en-US" sz="2500" dirty="0" smtClean="0"/>
              <a:t> with correlation length </a:t>
            </a:r>
            <a:r>
              <a:rPr lang="en-US" sz="2500" dirty="0" err="1" smtClean="0">
                <a:solidFill>
                  <a:srgbClr val="FF0000"/>
                </a:solidFill>
              </a:rPr>
              <a:t>ξ</a:t>
            </a:r>
            <a:r>
              <a:rPr lang="en-US" sz="2500" dirty="0" smtClean="0"/>
              <a:t>. Let                                                 . Then  </a:t>
            </a:r>
            <a:endParaRPr lang="en-US" sz="2500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07" y="2860562"/>
            <a:ext cx="2129871" cy="390632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74" y="1949333"/>
            <a:ext cx="1168400" cy="3429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27" y="2220847"/>
            <a:ext cx="3318178" cy="44439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51742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64114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76486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88858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401230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613602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825974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038346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250718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463090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75462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87834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00206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312578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24950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37322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49694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162066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374438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586810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799182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011554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23926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436298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648670" y="41828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2422874" y="4037174"/>
            <a:ext cx="0" cy="405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51742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64114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76486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188858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401230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613602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825974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038346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250718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463090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675462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887834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100206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312578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524950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737322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949694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162066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374438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586810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799182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011554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223926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436298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648670" y="3878082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2422874" y="3732374"/>
            <a:ext cx="0" cy="405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6" idx="4"/>
            <a:endCxn id="30" idx="0"/>
          </p:cNvCxnSpPr>
          <p:nvPr/>
        </p:nvCxnSpPr>
        <p:spPr>
          <a:xfrm>
            <a:off x="611715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26907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034341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246008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461908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673574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885241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101141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308574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524474" y="3989908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736141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952041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159474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371141" y="3989908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582808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798708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014107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21540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433206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649106" y="3989908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860772" y="3989908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068205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284105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500005" y="3979682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707438" y="3989908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5594317" y="3816350"/>
            <a:ext cx="279433" cy="501650"/>
          </a:xfrm>
          <a:custGeom>
            <a:avLst/>
            <a:gdLst>
              <a:gd name="connsiteX0" fmla="*/ 165133 w 279433"/>
              <a:gd name="connsiteY0" fmla="*/ 0 h 501650"/>
              <a:gd name="connsiteX1" fmla="*/ 165133 w 279433"/>
              <a:gd name="connsiteY1" fmla="*/ 0 h 501650"/>
              <a:gd name="connsiteX2" fmla="*/ 107983 w 279433"/>
              <a:gd name="connsiteY2" fmla="*/ 6350 h 501650"/>
              <a:gd name="connsiteX3" fmla="*/ 88933 w 279433"/>
              <a:gd name="connsiteY3" fmla="*/ 12700 h 501650"/>
              <a:gd name="connsiteX4" fmla="*/ 57183 w 279433"/>
              <a:gd name="connsiteY4" fmla="*/ 38100 h 501650"/>
              <a:gd name="connsiteX5" fmla="*/ 25433 w 279433"/>
              <a:gd name="connsiteY5" fmla="*/ 95250 h 501650"/>
              <a:gd name="connsiteX6" fmla="*/ 6383 w 279433"/>
              <a:gd name="connsiteY6" fmla="*/ 146050 h 501650"/>
              <a:gd name="connsiteX7" fmla="*/ 6383 w 279433"/>
              <a:gd name="connsiteY7" fmla="*/ 438150 h 501650"/>
              <a:gd name="connsiteX8" fmla="*/ 31783 w 279433"/>
              <a:gd name="connsiteY8" fmla="*/ 463550 h 501650"/>
              <a:gd name="connsiteX9" fmla="*/ 82583 w 279433"/>
              <a:gd name="connsiteY9" fmla="*/ 495300 h 501650"/>
              <a:gd name="connsiteX10" fmla="*/ 101633 w 279433"/>
              <a:gd name="connsiteY10" fmla="*/ 501650 h 501650"/>
              <a:gd name="connsiteX11" fmla="*/ 184183 w 279433"/>
              <a:gd name="connsiteY11" fmla="*/ 495300 h 501650"/>
              <a:gd name="connsiteX12" fmla="*/ 228633 w 279433"/>
              <a:gd name="connsiteY12" fmla="*/ 482600 h 501650"/>
              <a:gd name="connsiteX13" fmla="*/ 241333 w 279433"/>
              <a:gd name="connsiteY13" fmla="*/ 463550 h 501650"/>
              <a:gd name="connsiteX14" fmla="*/ 260383 w 279433"/>
              <a:gd name="connsiteY14" fmla="*/ 450850 h 501650"/>
              <a:gd name="connsiteX15" fmla="*/ 279433 w 279433"/>
              <a:gd name="connsiteY15" fmla="*/ 387350 h 501650"/>
              <a:gd name="connsiteX16" fmla="*/ 273083 w 279433"/>
              <a:gd name="connsiteY16" fmla="*/ 254000 h 501650"/>
              <a:gd name="connsiteX17" fmla="*/ 254033 w 279433"/>
              <a:gd name="connsiteY17" fmla="*/ 215900 h 501650"/>
              <a:gd name="connsiteX18" fmla="*/ 241333 w 279433"/>
              <a:gd name="connsiteY18" fmla="*/ 177800 h 501650"/>
              <a:gd name="connsiteX19" fmla="*/ 234983 w 279433"/>
              <a:gd name="connsiteY19" fmla="*/ 158750 h 501650"/>
              <a:gd name="connsiteX20" fmla="*/ 222283 w 279433"/>
              <a:gd name="connsiteY20" fmla="*/ 139700 h 501650"/>
              <a:gd name="connsiteX21" fmla="*/ 209583 w 279433"/>
              <a:gd name="connsiteY21" fmla="*/ 95250 h 501650"/>
              <a:gd name="connsiteX22" fmla="*/ 203233 w 279433"/>
              <a:gd name="connsiteY22" fmla="*/ 76200 h 501650"/>
              <a:gd name="connsiteX23" fmla="*/ 158783 w 279433"/>
              <a:gd name="connsiteY23" fmla="*/ 25400 h 501650"/>
              <a:gd name="connsiteX24" fmla="*/ 165133 w 279433"/>
              <a:gd name="connsiteY2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9433" h="501650">
                <a:moveTo>
                  <a:pt x="165133" y="0"/>
                </a:moveTo>
                <a:lnTo>
                  <a:pt x="165133" y="0"/>
                </a:lnTo>
                <a:cubicBezTo>
                  <a:pt x="146083" y="2117"/>
                  <a:pt x="126889" y="3199"/>
                  <a:pt x="107983" y="6350"/>
                </a:cubicBezTo>
                <a:cubicBezTo>
                  <a:pt x="101381" y="7450"/>
                  <a:pt x="94160" y="8519"/>
                  <a:pt x="88933" y="12700"/>
                </a:cubicBezTo>
                <a:cubicBezTo>
                  <a:pt x="47901" y="45526"/>
                  <a:pt x="105066" y="22139"/>
                  <a:pt x="57183" y="38100"/>
                </a:cubicBezTo>
                <a:cubicBezTo>
                  <a:pt x="39623" y="90780"/>
                  <a:pt x="69102" y="7911"/>
                  <a:pt x="25433" y="95250"/>
                </a:cubicBezTo>
                <a:cubicBezTo>
                  <a:pt x="8830" y="128456"/>
                  <a:pt x="15029" y="111467"/>
                  <a:pt x="6383" y="146050"/>
                </a:cubicBezTo>
                <a:cubicBezTo>
                  <a:pt x="1836" y="277915"/>
                  <a:pt x="-5361" y="320712"/>
                  <a:pt x="6383" y="438150"/>
                </a:cubicBezTo>
                <a:cubicBezTo>
                  <a:pt x="8719" y="461506"/>
                  <a:pt x="12514" y="457127"/>
                  <a:pt x="31783" y="463550"/>
                </a:cubicBezTo>
                <a:cubicBezTo>
                  <a:pt x="51909" y="493739"/>
                  <a:pt x="37243" y="480187"/>
                  <a:pt x="82583" y="495300"/>
                </a:cubicBezTo>
                <a:lnTo>
                  <a:pt x="101633" y="501650"/>
                </a:lnTo>
                <a:cubicBezTo>
                  <a:pt x="129150" y="499533"/>
                  <a:pt x="156774" y="498525"/>
                  <a:pt x="184183" y="495300"/>
                </a:cubicBezTo>
                <a:cubicBezTo>
                  <a:pt x="196506" y="493850"/>
                  <a:pt x="216314" y="486706"/>
                  <a:pt x="228633" y="482600"/>
                </a:cubicBezTo>
                <a:cubicBezTo>
                  <a:pt x="232866" y="476250"/>
                  <a:pt x="235937" y="468946"/>
                  <a:pt x="241333" y="463550"/>
                </a:cubicBezTo>
                <a:cubicBezTo>
                  <a:pt x="246729" y="458154"/>
                  <a:pt x="256338" y="457322"/>
                  <a:pt x="260383" y="450850"/>
                </a:cubicBezTo>
                <a:cubicBezTo>
                  <a:pt x="266825" y="440543"/>
                  <a:pt x="275715" y="402221"/>
                  <a:pt x="279433" y="387350"/>
                </a:cubicBezTo>
                <a:cubicBezTo>
                  <a:pt x="277316" y="342900"/>
                  <a:pt x="276779" y="298347"/>
                  <a:pt x="273083" y="254000"/>
                </a:cubicBezTo>
                <a:cubicBezTo>
                  <a:pt x="271302" y="232623"/>
                  <a:pt x="262485" y="234918"/>
                  <a:pt x="254033" y="215900"/>
                </a:cubicBezTo>
                <a:cubicBezTo>
                  <a:pt x="248596" y="203667"/>
                  <a:pt x="245566" y="190500"/>
                  <a:pt x="241333" y="177800"/>
                </a:cubicBezTo>
                <a:cubicBezTo>
                  <a:pt x="239216" y="171450"/>
                  <a:pt x="238696" y="164319"/>
                  <a:pt x="234983" y="158750"/>
                </a:cubicBezTo>
                <a:cubicBezTo>
                  <a:pt x="230750" y="152400"/>
                  <a:pt x="225696" y="146526"/>
                  <a:pt x="222283" y="139700"/>
                </a:cubicBezTo>
                <a:cubicBezTo>
                  <a:pt x="217208" y="129550"/>
                  <a:pt x="212296" y="104745"/>
                  <a:pt x="209583" y="95250"/>
                </a:cubicBezTo>
                <a:cubicBezTo>
                  <a:pt x="207744" y="88814"/>
                  <a:pt x="206484" y="82051"/>
                  <a:pt x="203233" y="76200"/>
                </a:cubicBezTo>
                <a:cubicBezTo>
                  <a:pt x="181444" y="36979"/>
                  <a:pt x="186611" y="43952"/>
                  <a:pt x="158783" y="25400"/>
                </a:cubicBezTo>
                <a:lnTo>
                  <a:pt x="165133" y="0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/>
          <p:cNvCxnSpPr/>
          <p:nvPr/>
        </p:nvCxnSpPr>
        <p:spPr>
          <a:xfrm flipH="1">
            <a:off x="5873750" y="3878082"/>
            <a:ext cx="196850" cy="111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8" name="Picture 10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89" y="3724613"/>
            <a:ext cx="2661556" cy="264864"/>
          </a:xfrm>
          <a:prstGeom prst="rect">
            <a:avLst/>
          </a:prstGeom>
        </p:spPr>
      </p:pic>
      <p:pic>
        <p:nvPicPr>
          <p:cNvPr id="109" name="Picture 10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90" y="4193108"/>
            <a:ext cx="2559755" cy="387269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440467" y="3724613"/>
            <a:ext cx="5433283" cy="4131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Arrow Connector 110"/>
          <p:cNvCxnSpPr>
            <a:stCxn id="114" idx="0"/>
          </p:cNvCxnSpPr>
          <p:nvPr/>
        </p:nvCxnSpPr>
        <p:spPr>
          <a:xfrm flipV="1">
            <a:off x="257173" y="4037177"/>
            <a:ext cx="133191" cy="359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4" name="Picture 1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" y="4396463"/>
            <a:ext cx="463554" cy="309036"/>
          </a:xfrm>
          <a:prstGeom prst="rect">
            <a:avLst/>
          </a:prstGeom>
        </p:spPr>
      </p:pic>
      <p:sp>
        <p:nvSpPr>
          <p:cNvPr id="116" name="Left Brace 115"/>
          <p:cNvSpPr/>
          <p:nvPr/>
        </p:nvSpPr>
        <p:spPr>
          <a:xfrm rot="16200000">
            <a:off x="1366479" y="3629610"/>
            <a:ext cx="267055" cy="184573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82" y="4749949"/>
            <a:ext cx="539747" cy="265721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390364" y="5503333"/>
            <a:ext cx="79777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 smtClean="0"/>
              <a:t>Implies area law for thermal states at </a:t>
            </a:r>
            <a:r>
              <a:rPr lang="en-US" sz="2500" i="1" dirty="0" smtClean="0"/>
              <a:t>any</a:t>
            </a:r>
            <a:r>
              <a:rPr lang="en-US" sz="2500" dirty="0" smtClean="0"/>
              <a:t> non-zero temperature </a:t>
            </a:r>
            <a:endParaRPr lang="en-US" sz="2500" dirty="0"/>
          </a:p>
        </p:txBody>
      </p:sp>
      <p:sp>
        <p:nvSpPr>
          <p:cNvPr id="106" name="Rectangle 105"/>
          <p:cNvSpPr/>
          <p:nvPr/>
        </p:nvSpPr>
        <p:spPr>
          <a:xfrm>
            <a:off x="440467" y="1765460"/>
            <a:ext cx="8480778" cy="163450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0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Summing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333" y="1508614"/>
            <a:ext cx="8720667" cy="543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3366FF"/>
                </a:solidFill>
              </a:rPr>
              <a:t>Area law </a:t>
            </a:r>
            <a:r>
              <a:rPr lang="en-US" sz="2500" dirty="0" smtClean="0"/>
              <a:t>always holds in </a:t>
            </a:r>
            <a:r>
              <a:rPr lang="en-US" sz="2500" b="1" dirty="0" smtClean="0">
                <a:solidFill>
                  <a:srgbClr val="3366FF"/>
                </a:solidFill>
              </a:rPr>
              <a:t>1D</a:t>
            </a:r>
            <a:r>
              <a:rPr lang="en-US" sz="2500" dirty="0" smtClean="0"/>
              <a:t> whenever there is a </a:t>
            </a:r>
          </a:p>
          <a:p>
            <a:r>
              <a:rPr lang="en-US" sz="2500" b="1" dirty="0" smtClean="0">
                <a:solidFill>
                  <a:srgbClr val="3366FF"/>
                </a:solidFill>
              </a:rPr>
              <a:t>finite correlation length</a:t>
            </a:r>
            <a:r>
              <a:rPr lang="en-US" sz="2500" dirty="0" smtClean="0"/>
              <a:t>: </a:t>
            </a:r>
          </a:p>
          <a:p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300" dirty="0" err="1" smtClean="0"/>
              <a:t>Groundstates</a:t>
            </a:r>
            <a:r>
              <a:rPr lang="en-US" sz="2300" dirty="0" smtClean="0"/>
              <a:t> (unique or degenerate) of gapped models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  <a:p>
            <a:pPr marL="285750" indent="-285750">
              <a:buFont typeface="Arial"/>
              <a:buChar char="•"/>
            </a:pPr>
            <a:r>
              <a:rPr lang="en-US" sz="2300" dirty="0" err="1" smtClean="0"/>
              <a:t>Groundstates</a:t>
            </a:r>
            <a:r>
              <a:rPr lang="en-US" sz="2300" dirty="0" smtClean="0"/>
              <a:t> of models with mobility gap (many-body localization)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  <a:p>
            <a:pPr marL="285750" indent="-285750">
              <a:buFont typeface="Arial"/>
              <a:buChar char="•"/>
            </a:pPr>
            <a:r>
              <a:rPr lang="en-US" sz="2300" dirty="0" smtClean="0"/>
              <a:t>Thermal states at any non-zero temperature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  <a:p>
            <a:pPr marL="285750" indent="-285750">
              <a:buFont typeface="Arial"/>
              <a:buChar char="•"/>
            </a:pPr>
            <a:r>
              <a:rPr lang="en-US" sz="2300" dirty="0" smtClean="0"/>
              <a:t>Steady-state of gapped dissipative dynamics</a:t>
            </a:r>
          </a:p>
          <a:p>
            <a:pPr marL="285750" indent="-285750">
              <a:buFont typeface="Arial"/>
              <a:buChar char="•"/>
            </a:pPr>
            <a:endParaRPr lang="en-US" sz="2500" dirty="0"/>
          </a:p>
          <a:p>
            <a:r>
              <a:rPr lang="en-US" sz="2500" dirty="0" smtClean="0"/>
              <a:t>Implies that in all such cases the state has an </a:t>
            </a:r>
          </a:p>
          <a:p>
            <a:r>
              <a:rPr lang="en-US" sz="2500" b="1" dirty="0" smtClean="0">
                <a:solidFill>
                  <a:srgbClr val="3366FF"/>
                </a:solidFill>
              </a:rPr>
              <a:t>efficient classical </a:t>
            </a:r>
            <a:r>
              <a:rPr lang="en-US" sz="2500" b="1" dirty="0" err="1" smtClean="0">
                <a:solidFill>
                  <a:srgbClr val="3366FF"/>
                </a:solidFill>
              </a:rPr>
              <a:t>parametrization</a:t>
            </a:r>
            <a:r>
              <a:rPr lang="en-US" sz="2500" dirty="0" smtClean="0"/>
              <a:t> as a MPS</a:t>
            </a:r>
            <a:r>
              <a:rPr lang="en-US" sz="2500" dirty="0"/>
              <a:t> </a:t>
            </a:r>
            <a:endParaRPr lang="en-US" sz="2500" dirty="0" smtClean="0"/>
          </a:p>
          <a:p>
            <a:endParaRPr lang="en-US" sz="1000" dirty="0" smtClean="0"/>
          </a:p>
          <a:p>
            <a:r>
              <a:rPr lang="en-US" sz="2300" dirty="0" smtClean="0"/>
              <a:t>(Useful </a:t>
            </a:r>
            <a:r>
              <a:rPr lang="en-US" sz="2300" dirty="0" smtClean="0"/>
              <a:t>for </a:t>
            </a:r>
            <a:r>
              <a:rPr lang="en-US" sz="2300" dirty="0" err="1" smtClean="0"/>
              <a:t>numerics</a:t>
            </a:r>
            <a:r>
              <a:rPr lang="en-US" sz="2300" dirty="0"/>
              <a:t> </a:t>
            </a:r>
            <a:r>
              <a:rPr lang="en-US" sz="2300" dirty="0" smtClean="0"/>
              <a:t>– e.g. DMRG. </a:t>
            </a:r>
          </a:p>
          <a:p>
            <a:r>
              <a:rPr lang="en-US" sz="2300" dirty="0" smtClean="0"/>
              <a:t> Limitations for quantum information processing)</a:t>
            </a:r>
          </a:p>
          <a:p>
            <a:r>
              <a:rPr lang="en-US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311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Idea</a:t>
            </a:r>
          </a:p>
        </p:txBody>
      </p:sp>
      <p:sp>
        <p:nvSpPr>
          <p:cNvPr id="3" name="Oval 2"/>
          <p:cNvSpPr/>
          <p:nvPr/>
        </p:nvSpPr>
        <p:spPr>
          <a:xfrm>
            <a:off x="49177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0414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651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888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4125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5363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6600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7837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9074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0311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1549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2786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023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5260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6497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7735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8972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0209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1446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2683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73921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5158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6395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37632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8869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362902" y="1704081"/>
            <a:ext cx="0" cy="405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Left Brace 29"/>
          <p:cNvSpPr/>
          <p:nvPr/>
        </p:nvSpPr>
        <p:spPr>
          <a:xfrm rot="16200000">
            <a:off x="1292398" y="1370188"/>
            <a:ext cx="267055" cy="18739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214250" y="2440693"/>
            <a:ext cx="412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32" name="Oval 31"/>
          <p:cNvSpPr/>
          <p:nvPr/>
        </p:nvSpPr>
        <p:spPr>
          <a:xfrm>
            <a:off x="580107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1344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581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3818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65055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6293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7530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87674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500046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712418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924790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137162" y="1849789"/>
            <a:ext cx="119945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1715" y="3189111"/>
            <a:ext cx="7645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We want to bound the entropy of </a:t>
            </a:r>
            <a:r>
              <a:rPr lang="en-US" sz="2200" dirty="0" smtClean="0"/>
              <a:t>X</a:t>
            </a:r>
            <a:r>
              <a:rPr lang="en-US" sz="2200" dirty="0"/>
              <a:t> </a:t>
            </a:r>
            <a:r>
              <a:rPr lang="en-US" sz="2200" dirty="0" smtClean="0"/>
              <a:t>using the fact the correlation length of the state is finite. </a:t>
            </a:r>
          </a:p>
          <a:p>
            <a:endParaRPr lang="en-US" sz="2200" dirty="0"/>
          </a:p>
          <a:p>
            <a:r>
              <a:rPr lang="en-US" sz="2200" dirty="0" smtClean="0"/>
              <a:t>Need to </a:t>
            </a:r>
            <a:r>
              <a:rPr lang="en-US" sz="2200" b="1" dirty="0" smtClean="0">
                <a:solidFill>
                  <a:srgbClr val="0000FF"/>
                </a:solidFill>
              </a:rPr>
              <a:t>relate entropy to correlations</a:t>
            </a:r>
            <a:r>
              <a:rPr lang="en-US" sz="2200" dirty="0" smtClean="0"/>
              <a:t>.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2988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Distillation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222" y="1465006"/>
            <a:ext cx="86077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</a:t>
            </a:r>
            <a:r>
              <a:rPr lang="en-US" sz="2200" dirty="0" smtClean="0"/>
              <a:t>onsists </a:t>
            </a:r>
            <a:r>
              <a:rPr lang="en-US" sz="2200" dirty="0" smtClean="0"/>
              <a:t>of extracting </a:t>
            </a:r>
            <a:r>
              <a:rPr lang="en-US" sz="2200" dirty="0" smtClean="0"/>
              <a:t>EPR pairs from </a:t>
            </a:r>
            <a:r>
              <a:rPr lang="en-US" sz="2200" dirty="0" smtClean="0"/>
              <a:t>bipartite </a:t>
            </a:r>
            <a:r>
              <a:rPr lang="en-US" sz="2200" dirty="0" smtClean="0"/>
              <a:t>entangled </a:t>
            </a:r>
            <a:r>
              <a:rPr lang="en-US" sz="2200" dirty="0" smtClean="0"/>
              <a:t>states by </a:t>
            </a:r>
            <a:r>
              <a:rPr lang="en-US" sz="2200" b="1" dirty="0" smtClean="0">
                <a:solidFill>
                  <a:srgbClr val="3366FF"/>
                </a:solidFill>
              </a:rPr>
              <a:t>L</a:t>
            </a:r>
            <a:r>
              <a:rPr lang="en-US" sz="2200" dirty="0" smtClean="0"/>
              <a:t>ocal </a:t>
            </a:r>
            <a:r>
              <a:rPr lang="en-US" sz="2200" b="1" dirty="0" smtClean="0">
                <a:solidFill>
                  <a:srgbClr val="3366FF"/>
                </a:solidFill>
              </a:rPr>
              <a:t>O</a:t>
            </a:r>
            <a:r>
              <a:rPr lang="en-US" sz="2200" dirty="0" smtClean="0"/>
              <a:t>perations and </a:t>
            </a:r>
            <a:r>
              <a:rPr lang="en-US" sz="2200" b="1" dirty="0" smtClean="0">
                <a:solidFill>
                  <a:srgbClr val="3366FF"/>
                </a:solidFill>
              </a:rPr>
              <a:t>C</a:t>
            </a:r>
            <a:r>
              <a:rPr lang="en-US" sz="2200" dirty="0" smtClean="0"/>
              <a:t>lassical </a:t>
            </a:r>
            <a:r>
              <a:rPr lang="en-US" sz="2200" b="1" dirty="0" smtClean="0">
                <a:solidFill>
                  <a:srgbClr val="3366FF"/>
                </a:solidFill>
              </a:rPr>
              <a:t>C</a:t>
            </a:r>
            <a:r>
              <a:rPr lang="en-US" sz="2200" dirty="0" smtClean="0"/>
              <a:t>ommunication </a:t>
            </a:r>
            <a:r>
              <a:rPr lang="en-US" sz="2200" b="1" dirty="0" smtClean="0">
                <a:solidFill>
                  <a:srgbClr val="3366FF"/>
                </a:solidFill>
              </a:rPr>
              <a:t>(LOCC)</a:t>
            </a:r>
          </a:p>
          <a:p>
            <a:endParaRPr lang="en-US" sz="1000" b="1" dirty="0">
              <a:solidFill>
                <a:srgbClr val="3366FF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Central task in quantum information processing for distributing entanglement over large distances (e.g. entanglement repeater)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776" y="3091811"/>
            <a:ext cx="2582334" cy="3349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0999" y="6441224"/>
            <a:ext cx="2173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(Pan </a:t>
            </a:r>
            <a:r>
              <a:rPr lang="en-US" sz="2200" i="1" dirty="0" smtClean="0">
                <a:solidFill>
                  <a:srgbClr val="000090"/>
                </a:solidFill>
              </a:rPr>
              <a:t>et al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03) </a:t>
            </a:r>
            <a:endParaRPr lang="en-US" sz="2200" dirty="0">
              <a:solidFill>
                <a:srgbClr val="000090"/>
              </a:solidFill>
            </a:endParaRPr>
          </a:p>
        </p:txBody>
      </p:sp>
      <p:pic>
        <p:nvPicPr>
          <p:cNvPr id="6" name="Picture 5" descr="http://alice.calvin.edu/images/Alice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2" y="3449237"/>
            <a:ext cx="560020" cy="64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22" y="6139015"/>
            <a:ext cx="454563" cy="604418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64444" y="4191000"/>
            <a:ext cx="127000" cy="1763889"/>
          </a:xfrm>
          <a:custGeom>
            <a:avLst/>
            <a:gdLst>
              <a:gd name="connsiteX0" fmla="*/ 0 w 127000"/>
              <a:gd name="connsiteY0" fmla="*/ 0 h 1763889"/>
              <a:gd name="connsiteX1" fmla="*/ 98778 w 127000"/>
              <a:gd name="connsiteY1" fmla="*/ 98778 h 1763889"/>
              <a:gd name="connsiteX2" fmla="*/ 112889 w 127000"/>
              <a:gd name="connsiteY2" fmla="*/ 141111 h 1763889"/>
              <a:gd name="connsiteX3" fmla="*/ 70556 w 127000"/>
              <a:gd name="connsiteY3" fmla="*/ 381000 h 1763889"/>
              <a:gd name="connsiteX4" fmla="*/ 42334 w 127000"/>
              <a:gd name="connsiteY4" fmla="*/ 522111 h 1763889"/>
              <a:gd name="connsiteX5" fmla="*/ 42334 w 127000"/>
              <a:gd name="connsiteY5" fmla="*/ 903111 h 1763889"/>
              <a:gd name="connsiteX6" fmla="*/ 70556 w 127000"/>
              <a:gd name="connsiteY6" fmla="*/ 987778 h 1763889"/>
              <a:gd name="connsiteX7" fmla="*/ 98778 w 127000"/>
              <a:gd name="connsiteY7" fmla="*/ 1072444 h 1763889"/>
              <a:gd name="connsiteX8" fmla="*/ 112889 w 127000"/>
              <a:gd name="connsiteY8" fmla="*/ 1114778 h 1763889"/>
              <a:gd name="connsiteX9" fmla="*/ 127000 w 127000"/>
              <a:gd name="connsiteY9" fmla="*/ 1171222 h 1763889"/>
              <a:gd name="connsiteX10" fmla="*/ 112889 w 127000"/>
              <a:gd name="connsiteY10" fmla="*/ 1509889 h 1763889"/>
              <a:gd name="connsiteX11" fmla="*/ 98778 w 127000"/>
              <a:gd name="connsiteY11" fmla="*/ 1552222 h 1763889"/>
              <a:gd name="connsiteX12" fmla="*/ 84667 w 127000"/>
              <a:gd name="connsiteY12" fmla="*/ 1608667 h 1763889"/>
              <a:gd name="connsiteX13" fmla="*/ 70556 w 127000"/>
              <a:gd name="connsiteY13" fmla="*/ 1763889 h 176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000" h="1763889">
                <a:moveTo>
                  <a:pt x="0" y="0"/>
                </a:moveTo>
                <a:cubicBezTo>
                  <a:pt x="50556" y="40444"/>
                  <a:pt x="72569" y="46359"/>
                  <a:pt x="98778" y="98778"/>
                </a:cubicBezTo>
                <a:cubicBezTo>
                  <a:pt x="105430" y="112082"/>
                  <a:pt x="108185" y="127000"/>
                  <a:pt x="112889" y="141111"/>
                </a:cubicBezTo>
                <a:cubicBezTo>
                  <a:pt x="80489" y="497517"/>
                  <a:pt x="124137" y="148811"/>
                  <a:pt x="70556" y="381000"/>
                </a:cubicBezTo>
                <a:cubicBezTo>
                  <a:pt x="21913" y="591787"/>
                  <a:pt x="81465" y="404718"/>
                  <a:pt x="42334" y="522111"/>
                </a:cubicBezTo>
                <a:cubicBezTo>
                  <a:pt x="21579" y="688151"/>
                  <a:pt x="15713" y="681266"/>
                  <a:pt x="42334" y="903111"/>
                </a:cubicBezTo>
                <a:cubicBezTo>
                  <a:pt x="45878" y="932648"/>
                  <a:pt x="61149" y="959556"/>
                  <a:pt x="70556" y="987778"/>
                </a:cubicBezTo>
                <a:lnTo>
                  <a:pt x="98778" y="1072444"/>
                </a:lnTo>
                <a:cubicBezTo>
                  <a:pt x="103482" y="1086555"/>
                  <a:pt x="109281" y="1100348"/>
                  <a:pt x="112889" y="1114778"/>
                </a:cubicBezTo>
                <a:lnTo>
                  <a:pt x="127000" y="1171222"/>
                </a:lnTo>
                <a:cubicBezTo>
                  <a:pt x="122296" y="1284111"/>
                  <a:pt x="121235" y="1397211"/>
                  <a:pt x="112889" y="1509889"/>
                </a:cubicBezTo>
                <a:cubicBezTo>
                  <a:pt x="111790" y="1524723"/>
                  <a:pt x="102864" y="1537920"/>
                  <a:pt x="98778" y="1552222"/>
                </a:cubicBezTo>
                <a:cubicBezTo>
                  <a:pt x="93450" y="1570870"/>
                  <a:pt x="89371" y="1589852"/>
                  <a:pt x="84667" y="1608667"/>
                </a:cubicBezTo>
                <a:cubicBezTo>
                  <a:pt x="69517" y="1745017"/>
                  <a:pt x="70556" y="1693073"/>
                  <a:pt x="70556" y="176388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85" y="4289810"/>
            <a:ext cx="774700" cy="3175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439333" y="5221112"/>
            <a:ext cx="2003778" cy="5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ttp://alice.calvin.edu/images/Alice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45" y="3449237"/>
            <a:ext cx="560020" cy="64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845" y="6139015"/>
            <a:ext cx="454563" cy="604418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3920067" y="4191000"/>
            <a:ext cx="127000" cy="1763889"/>
          </a:xfrm>
          <a:custGeom>
            <a:avLst/>
            <a:gdLst>
              <a:gd name="connsiteX0" fmla="*/ 0 w 127000"/>
              <a:gd name="connsiteY0" fmla="*/ 0 h 1763889"/>
              <a:gd name="connsiteX1" fmla="*/ 98778 w 127000"/>
              <a:gd name="connsiteY1" fmla="*/ 98778 h 1763889"/>
              <a:gd name="connsiteX2" fmla="*/ 112889 w 127000"/>
              <a:gd name="connsiteY2" fmla="*/ 141111 h 1763889"/>
              <a:gd name="connsiteX3" fmla="*/ 70556 w 127000"/>
              <a:gd name="connsiteY3" fmla="*/ 381000 h 1763889"/>
              <a:gd name="connsiteX4" fmla="*/ 42334 w 127000"/>
              <a:gd name="connsiteY4" fmla="*/ 522111 h 1763889"/>
              <a:gd name="connsiteX5" fmla="*/ 42334 w 127000"/>
              <a:gd name="connsiteY5" fmla="*/ 903111 h 1763889"/>
              <a:gd name="connsiteX6" fmla="*/ 70556 w 127000"/>
              <a:gd name="connsiteY6" fmla="*/ 987778 h 1763889"/>
              <a:gd name="connsiteX7" fmla="*/ 98778 w 127000"/>
              <a:gd name="connsiteY7" fmla="*/ 1072444 h 1763889"/>
              <a:gd name="connsiteX8" fmla="*/ 112889 w 127000"/>
              <a:gd name="connsiteY8" fmla="*/ 1114778 h 1763889"/>
              <a:gd name="connsiteX9" fmla="*/ 127000 w 127000"/>
              <a:gd name="connsiteY9" fmla="*/ 1171222 h 1763889"/>
              <a:gd name="connsiteX10" fmla="*/ 112889 w 127000"/>
              <a:gd name="connsiteY10" fmla="*/ 1509889 h 1763889"/>
              <a:gd name="connsiteX11" fmla="*/ 98778 w 127000"/>
              <a:gd name="connsiteY11" fmla="*/ 1552222 h 1763889"/>
              <a:gd name="connsiteX12" fmla="*/ 84667 w 127000"/>
              <a:gd name="connsiteY12" fmla="*/ 1608667 h 1763889"/>
              <a:gd name="connsiteX13" fmla="*/ 70556 w 127000"/>
              <a:gd name="connsiteY13" fmla="*/ 1763889 h 176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000" h="1763889">
                <a:moveTo>
                  <a:pt x="0" y="0"/>
                </a:moveTo>
                <a:cubicBezTo>
                  <a:pt x="50556" y="40444"/>
                  <a:pt x="72569" y="46359"/>
                  <a:pt x="98778" y="98778"/>
                </a:cubicBezTo>
                <a:cubicBezTo>
                  <a:pt x="105430" y="112082"/>
                  <a:pt x="108185" y="127000"/>
                  <a:pt x="112889" y="141111"/>
                </a:cubicBezTo>
                <a:cubicBezTo>
                  <a:pt x="80489" y="497517"/>
                  <a:pt x="124137" y="148811"/>
                  <a:pt x="70556" y="381000"/>
                </a:cubicBezTo>
                <a:cubicBezTo>
                  <a:pt x="21913" y="591787"/>
                  <a:pt x="81465" y="404718"/>
                  <a:pt x="42334" y="522111"/>
                </a:cubicBezTo>
                <a:cubicBezTo>
                  <a:pt x="21579" y="688151"/>
                  <a:pt x="15713" y="681266"/>
                  <a:pt x="42334" y="903111"/>
                </a:cubicBezTo>
                <a:cubicBezTo>
                  <a:pt x="45878" y="932648"/>
                  <a:pt x="61149" y="959556"/>
                  <a:pt x="70556" y="987778"/>
                </a:cubicBezTo>
                <a:lnTo>
                  <a:pt x="98778" y="1072444"/>
                </a:lnTo>
                <a:cubicBezTo>
                  <a:pt x="103482" y="1086555"/>
                  <a:pt x="109281" y="1100348"/>
                  <a:pt x="112889" y="1114778"/>
                </a:cubicBezTo>
                <a:lnTo>
                  <a:pt x="127000" y="1171222"/>
                </a:lnTo>
                <a:cubicBezTo>
                  <a:pt x="122296" y="1284111"/>
                  <a:pt x="121235" y="1397211"/>
                  <a:pt x="112889" y="1509889"/>
                </a:cubicBezTo>
                <a:cubicBezTo>
                  <a:pt x="111790" y="1524723"/>
                  <a:pt x="102864" y="1537920"/>
                  <a:pt x="98778" y="1552222"/>
                </a:cubicBezTo>
                <a:cubicBezTo>
                  <a:pt x="93450" y="1570870"/>
                  <a:pt x="89371" y="1589852"/>
                  <a:pt x="84667" y="1608667"/>
                </a:cubicBezTo>
                <a:cubicBezTo>
                  <a:pt x="69517" y="1745017"/>
                  <a:pt x="70556" y="1693073"/>
                  <a:pt x="70556" y="176388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89282" y="5571587"/>
            <a:ext cx="1315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LOCC</a:t>
            </a:r>
            <a:endParaRPr lang="en-US" sz="3000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08" y="4289810"/>
            <a:ext cx="1798461" cy="3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2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56443" y="4007555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Entanglement as a resource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164" y="2465723"/>
            <a:ext cx="279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Ultimate limits to information transmission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493888" y="2420329"/>
            <a:ext cx="2485275" cy="1153390"/>
          </a:xfrm>
          <a:custGeom>
            <a:avLst/>
            <a:gdLst>
              <a:gd name="connsiteX0" fmla="*/ 0 w 2398195"/>
              <a:gd name="connsiteY0" fmla="*/ 310444 h 1425222"/>
              <a:gd name="connsiteX1" fmla="*/ 0 w 2398195"/>
              <a:gd name="connsiteY1" fmla="*/ 310444 h 1425222"/>
              <a:gd name="connsiteX2" fmla="*/ 84667 w 2398195"/>
              <a:gd name="connsiteY2" fmla="*/ 211666 h 1425222"/>
              <a:gd name="connsiteX3" fmla="*/ 169333 w 2398195"/>
              <a:gd name="connsiteY3" fmla="*/ 155222 h 1425222"/>
              <a:gd name="connsiteX4" fmla="*/ 225778 w 2398195"/>
              <a:gd name="connsiteY4" fmla="*/ 98777 h 1425222"/>
              <a:gd name="connsiteX5" fmla="*/ 296333 w 2398195"/>
              <a:gd name="connsiteY5" fmla="*/ 84666 h 1425222"/>
              <a:gd name="connsiteX6" fmla="*/ 381000 w 2398195"/>
              <a:gd name="connsiteY6" fmla="*/ 56444 h 1425222"/>
              <a:gd name="connsiteX7" fmla="*/ 423333 w 2398195"/>
              <a:gd name="connsiteY7" fmla="*/ 42333 h 1425222"/>
              <a:gd name="connsiteX8" fmla="*/ 536222 w 2398195"/>
              <a:gd name="connsiteY8" fmla="*/ 14111 h 1425222"/>
              <a:gd name="connsiteX9" fmla="*/ 790222 w 2398195"/>
              <a:gd name="connsiteY9" fmla="*/ 0 h 1425222"/>
              <a:gd name="connsiteX10" fmla="*/ 1622778 w 2398195"/>
              <a:gd name="connsiteY10" fmla="*/ 14111 h 1425222"/>
              <a:gd name="connsiteX11" fmla="*/ 1707444 w 2398195"/>
              <a:gd name="connsiteY11" fmla="*/ 42333 h 1425222"/>
              <a:gd name="connsiteX12" fmla="*/ 2074333 w 2398195"/>
              <a:gd name="connsiteY12" fmla="*/ 70555 h 1425222"/>
              <a:gd name="connsiteX13" fmla="*/ 2243667 w 2398195"/>
              <a:gd name="connsiteY13" fmla="*/ 112889 h 1425222"/>
              <a:gd name="connsiteX14" fmla="*/ 2286000 w 2398195"/>
              <a:gd name="connsiteY14" fmla="*/ 127000 h 1425222"/>
              <a:gd name="connsiteX15" fmla="*/ 2370667 w 2398195"/>
              <a:gd name="connsiteY15" fmla="*/ 169333 h 1425222"/>
              <a:gd name="connsiteX16" fmla="*/ 2370667 w 2398195"/>
              <a:gd name="connsiteY16" fmla="*/ 508000 h 1425222"/>
              <a:gd name="connsiteX17" fmla="*/ 2342444 w 2398195"/>
              <a:gd name="connsiteY17" fmla="*/ 592666 h 1425222"/>
              <a:gd name="connsiteX18" fmla="*/ 2286000 w 2398195"/>
              <a:gd name="connsiteY18" fmla="*/ 747889 h 1425222"/>
              <a:gd name="connsiteX19" fmla="*/ 2271889 w 2398195"/>
              <a:gd name="connsiteY19" fmla="*/ 804333 h 1425222"/>
              <a:gd name="connsiteX20" fmla="*/ 2243667 w 2398195"/>
              <a:gd name="connsiteY20" fmla="*/ 889000 h 1425222"/>
              <a:gd name="connsiteX21" fmla="*/ 2229556 w 2398195"/>
              <a:gd name="connsiteY21" fmla="*/ 931333 h 1425222"/>
              <a:gd name="connsiteX22" fmla="*/ 2215444 w 2398195"/>
              <a:gd name="connsiteY22" fmla="*/ 973666 h 1425222"/>
              <a:gd name="connsiteX23" fmla="*/ 2201333 w 2398195"/>
              <a:gd name="connsiteY23" fmla="*/ 1016000 h 1425222"/>
              <a:gd name="connsiteX24" fmla="*/ 2173111 w 2398195"/>
              <a:gd name="connsiteY24" fmla="*/ 1058333 h 1425222"/>
              <a:gd name="connsiteX25" fmla="*/ 2159000 w 2398195"/>
              <a:gd name="connsiteY25" fmla="*/ 1100666 h 1425222"/>
              <a:gd name="connsiteX26" fmla="*/ 2130778 w 2398195"/>
              <a:gd name="connsiteY26" fmla="*/ 1128889 h 1425222"/>
              <a:gd name="connsiteX27" fmla="*/ 2046111 w 2398195"/>
              <a:gd name="connsiteY27" fmla="*/ 1227666 h 1425222"/>
              <a:gd name="connsiteX28" fmla="*/ 2032000 w 2398195"/>
              <a:gd name="connsiteY28" fmla="*/ 1270000 h 1425222"/>
              <a:gd name="connsiteX29" fmla="*/ 1876778 w 2398195"/>
              <a:gd name="connsiteY29" fmla="*/ 1326444 h 1425222"/>
              <a:gd name="connsiteX30" fmla="*/ 1792111 w 2398195"/>
              <a:gd name="connsiteY30" fmla="*/ 1354666 h 1425222"/>
              <a:gd name="connsiteX31" fmla="*/ 1693333 w 2398195"/>
              <a:gd name="connsiteY31" fmla="*/ 1382889 h 1425222"/>
              <a:gd name="connsiteX32" fmla="*/ 1481667 w 2398195"/>
              <a:gd name="connsiteY32" fmla="*/ 1411111 h 1425222"/>
              <a:gd name="connsiteX33" fmla="*/ 1312333 w 2398195"/>
              <a:gd name="connsiteY33" fmla="*/ 1425222 h 1425222"/>
              <a:gd name="connsiteX34" fmla="*/ 818444 w 2398195"/>
              <a:gd name="connsiteY34" fmla="*/ 1411111 h 1425222"/>
              <a:gd name="connsiteX35" fmla="*/ 677333 w 2398195"/>
              <a:gd name="connsiteY35" fmla="*/ 1382889 h 1425222"/>
              <a:gd name="connsiteX36" fmla="*/ 536222 w 2398195"/>
              <a:gd name="connsiteY36" fmla="*/ 1368777 h 1425222"/>
              <a:gd name="connsiteX37" fmla="*/ 479778 w 2398195"/>
              <a:gd name="connsiteY37" fmla="*/ 1354666 h 1425222"/>
              <a:gd name="connsiteX38" fmla="*/ 395111 w 2398195"/>
              <a:gd name="connsiteY38" fmla="*/ 1340555 h 1425222"/>
              <a:gd name="connsiteX39" fmla="*/ 310444 w 2398195"/>
              <a:gd name="connsiteY39" fmla="*/ 1312333 h 1425222"/>
              <a:gd name="connsiteX40" fmla="*/ 268111 w 2398195"/>
              <a:gd name="connsiteY40" fmla="*/ 1284111 h 1425222"/>
              <a:gd name="connsiteX41" fmla="*/ 211667 w 2398195"/>
              <a:gd name="connsiteY41" fmla="*/ 1185333 h 1425222"/>
              <a:gd name="connsiteX42" fmla="*/ 183444 w 2398195"/>
              <a:gd name="connsiteY42" fmla="*/ 1143000 h 1425222"/>
              <a:gd name="connsiteX43" fmla="*/ 169333 w 2398195"/>
              <a:gd name="connsiteY43" fmla="*/ 1072444 h 1425222"/>
              <a:gd name="connsiteX44" fmla="*/ 155222 w 2398195"/>
              <a:gd name="connsiteY44" fmla="*/ 973666 h 1425222"/>
              <a:gd name="connsiteX45" fmla="*/ 127000 w 2398195"/>
              <a:gd name="connsiteY45" fmla="*/ 889000 h 1425222"/>
              <a:gd name="connsiteX46" fmla="*/ 84667 w 2398195"/>
              <a:gd name="connsiteY46" fmla="*/ 762000 h 1425222"/>
              <a:gd name="connsiteX47" fmla="*/ 70556 w 2398195"/>
              <a:gd name="connsiteY47" fmla="*/ 719666 h 1425222"/>
              <a:gd name="connsiteX48" fmla="*/ 56444 w 2398195"/>
              <a:gd name="connsiteY48" fmla="*/ 677333 h 1425222"/>
              <a:gd name="connsiteX49" fmla="*/ 42333 w 2398195"/>
              <a:gd name="connsiteY49" fmla="*/ 606777 h 1425222"/>
              <a:gd name="connsiteX50" fmla="*/ 28222 w 2398195"/>
              <a:gd name="connsiteY50" fmla="*/ 522111 h 1425222"/>
              <a:gd name="connsiteX51" fmla="*/ 0 w 2398195"/>
              <a:gd name="connsiteY51" fmla="*/ 310444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98195" h="1425222">
                <a:moveTo>
                  <a:pt x="0" y="310444"/>
                </a:moveTo>
                <a:lnTo>
                  <a:pt x="0" y="310444"/>
                </a:lnTo>
                <a:cubicBezTo>
                  <a:pt x="28222" y="277518"/>
                  <a:pt x="52699" y="240970"/>
                  <a:pt x="84667" y="211666"/>
                </a:cubicBezTo>
                <a:cubicBezTo>
                  <a:pt x="109670" y="188746"/>
                  <a:pt x="145349" y="179206"/>
                  <a:pt x="169333" y="155222"/>
                </a:cubicBezTo>
                <a:cubicBezTo>
                  <a:pt x="188148" y="136407"/>
                  <a:pt x="199686" y="103995"/>
                  <a:pt x="225778" y="98777"/>
                </a:cubicBezTo>
                <a:cubicBezTo>
                  <a:pt x="249296" y="94073"/>
                  <a:pt x="273194" y="90977"/>
                  <a:pt x="296333" y="84666"/>
                </a:cubicBezTo>
                <a:cubicBezTo>
                  <a:pt x="325034" y="76839"/>
                  <a:pt x="352778" y="65851"/>
                  <a:pt x="381000" y="56444"/>
                </a:cubicBezTo>
                <a:cubicBezTo>
                  <a:pt x="395111" y="51740"/>
                  <a:pt x="408903" y="45941"/>
                  <a:pt x="423333" y="42333"/>
                </a:cubicBezTo>
                <a:cubicBezTo>
                  <a:pt x="460963" y="32926"/>
                  <a:pt x="497494" y="16263"/>
                  <a:pt x="536222" y="14111"/>
                </a:cubicBezTo>
                <a:lnTo>
                  <a:pt x="790222" y="0"/>
                </a:lnTo>
                <a:cubicBezTo>
                  <a:pt x="1067741" y="4704"/>
                  <a:pt x="1345515" y="1314"/>
                  <a:pt x="1622778" y="14111"/>
                </a:cubicBezTo>
                <a:cubicBezTo>
                  <a:pt x="1652495" y="15483"/>
                  <a:pt x="1677925" y="38643"/>
                  <a:pt x="1707444" y="42333"/>
                </a:cubicBezTo>
                <a:cubicBezTo>
                  <a:pt x="1904475" y="66962"/>
                  <a:pt x="1782469" y="54340"/>
                  <a:pt x="2074333" y="70555"/>
                </a:cubicBezTo>
                <a:cubicBezTo>
                  <a:pt x="2188346" y="89557"/>
                  <a:pt x="2131855" y="75618"/>
                  <a:pt x="2243667" y="112889"/>
                </a:cubicBezTo>
                <a:cubicBezTo>
                  <a:pt x="2257778" y="117593"/>
                  <a:pt x="2273624" y="118749"/>
                  <a:pt x="2286000" y="127000"/>
                </a:cubicBezTo>
                <a:cubicBezTo>
                  <a:pt x="2340709" y="163473"/>
                  <a:pt x="2312244" y="149859"/>
                  <a:pt x="2370667" y="169333"/>
                </a:cubicBezTo>
                <a:cubicBezTo>
                  <a:pt x="2413821" y="298794"/>
                  <a:pt x="2400305" y="241266"/>
                  <a:pt x="2370667" y="508000"/>
                </a:cubicBezTo>
                <a:cubicBezTo>
                  <a:pt x="2367382" y="537567"/>
                  <a:pt x="2349659" y="563806"/>
                  <a:pt x="2342444" y="592666"/>
                </a:cubicBezTo>
                <a:cubicBezTo>
                  <a:pt x="2310109" y="722008"/>
                  <a:pt x="2335737" y="673281"/>
                  <a:pt x="2286000" y="747889"/>
                </a:cubicBezTo>
                <a:cubicBezTo>
                  <a:pt x="2281296" y="766704"/>
                  <a:pt x="2277462" y="785757"/>
                  <a:pt x="2271889" y="804333"/>
                </a:cubicBezTo>
                <a:cubicBezTo>
                  <a:pt x="2263341" y="832827"/>
                  <a:pt x="2253074" y="860778"/>
                  <a:pt x="2243667" y="889000"/>
                </a:cubicBezTo>
                <a:lnTo>
                  <a:pt x="2229556" y="931333"/>
                </a:lnTo>
                <a:lnTo>
                  <a:pt x="2215444" y="973666"/>
                </a:lnTo>
                <a:cubicBezTo>
                  <a:pt x="2210740" y="987777"/>
                  <a:pt x="2209584" y="1003624"/>
                  <a:pt x="2201333" y="1016000"/>
                </a:cubicBezTo>
                <a:cubicBezTo>
                  <a:pt x="2191926" y="1030111"/>
                  <a:pt x="2180695" y="1043164"/>
                  <a:pt x="2173111" y="1058333"/>
                </a:cubicBezTo>
                <a:cubicBezTo>
                  <a:pt x="2166459" y="1071637"/>
                  <a:pt x="2166653" y="1087911"/>
                  <a:pt x="2159000" y="1100666"/>
                </a:cubicBezTo>
                <a:cubicBezTo>
                  <a:pt x="2152155" y="1112074"/>
                  <a:pt x="2139295" y="1118668"/>
                  <a:pt x="2130778" y="1128889"/>
                </a:cubicBezTo>
                <a:cubicBezTo>
                  <a:pt x="2040272" y="1237496"/>
                  <a:pt x="2135789" y="1137988"/>
                  <a:pt x="2046111" y="1227666"/>
                </a:cubicBezTo>
                <a:cubicBezTo>
                  <a:pt x="2041407" y="1241777"/>
                  <a:pt x="2043427" y="1260477"/>
                  <a:pt x="2032000" y="1270000"/>
                </a:cubicBezTo>
                <a:cubicBezTo>
                  <a:pt x="2018911" y="1280908"/>
                  <a:pt x="1885545" y="1323522"/>
                  <a:pt x="1876778" y="1326444"/>
                </a:cubicBezTo>
                <a:lnTo>
                  <a:pt x="1792111" y="1354666"/>
                </a:lnTo>
                <a:cubicBezTo>
                  <a:pt x="1755844" y="1366755"/>
                  <a:pt x="1732309" y="1375802"/>
                  <a:pt x="1693333" y="1382889"/>
                </a:cubicBezTo>
                <a:cubicBezTo>
                  <a:pt x="1661026" y="1388763"/>
                  <a:pt x="1508967" y="1408381"/>
                  <a:pt x="1481667" y="1411111"/>
                </a:cubicBezTo>
                <a:cubicBezTo>
                  <a:pt x="1425308" y="1416747"/>
                  <a:pt x="1368778" y="1420518"/>
                  <a:pt x="1312333" y="1425222"/>
                </a:cubicBezTo>
                <a:cubicBezTo>
                  <a:pt x="1147703" y="1420518"/>
                  <a:pt x="982776" y="1422066"/>
                  <a:pt x="818444" y="1411111"/>
                </a:cubicBezTo>
                <a:cubicBezTo>
                  <a:pt x="770582" y="1407920"/>
                  <a:pt x="725063" y="1387662"/>
                  <a:pt x="677333" y="1382889"/>
                </a:cubicBezTo>
                <a:lnTo>
                  <a:pt x="536222" y="1368777"/>
                </a:lnTo>
                <a:cubicBezTo>
                  <a:pt x="517407" y="1364073"/>
                  <a:pt x="498795" y="1358469"/>
                  <a:pt x="479778" y="1354666"/>
                </a:cubicBezTo>
                <a:cubicBezTo>
                  <a:pt x="451722" y="1349055"/>
                  <a:pt x="422868" y="1347494"/>
                  <a:pt x="395111" y="1340555"/>
                </a:cubicBezTo>
                <a:cubicBezTo>
                  <a:pt x="366250" y="1333340"/>
                  <a:pt x="310444" y="1312333"/>
                  <a:pt x="310444" y="1312333"/>
                </a:cubicBezTo>
                <a:cubicBezTo>
                  <a:pt x="296333" y="1302926"/>
                  <a:pt x="280103" y="1296103"/>
                  <a:pt x="268111" y="1284111"/>
                </a:cubicBezTo>
                <a:cubicBezTo>
                  <a:pt x="199866" y="1215865"/>
                  <a:pt x="243959" y="1249915"/>
                  <a:pt x="211667" y="1185333"/>
                </a:cubicBezTo>
                <a:cubicBezTo>
                  <a:pt x="204082" y="1170164"/>
                  <a:pt x="192852" y="1157111"/>
                  <a:pt x="183444" y="1143000"/>
                </a:cubicBezTo>
                <a:cubicBezTo>
                  <a:pt x="178740" y="1119481"/>
                  <a:pt x="173276" y="1096102"/>
                  <a:pt x="169333" y="1072444"/>
                </a:cubicBezTo>
                <a:cubicBezTo>
                  <a:pt x="163865" y="1039636"/>
                  <a:pt x="162701" y="1006075"/>
                  <a:pt x="155222" y="973666"/>
                </a:cubicBezTo>
                <a:cubicBezTo>
                  <a:pt x="148533" y="944679"/>
                  <a:pt x="136407" y="917222"/>
                  <a:pt x="127000" y="889000"/>
                </a:cubicBezTo>
                <a:lnTo>
                  <a:pt x="84667" y="762000"/>
                </a:lnTo>
                <a:lnTo>
                  <a:pt x="70556" y="719666"/>
                </a:lnTo>
                <a:cubicBezTo>
                  <a:pt x="65852" y="705555"/>
                  <a:pt x="59361" y="691919"/>
                  <a:pt x="56444" y="677333"/>
                </a:cubicBezTo>
                <a:cubicBezTo>
                  <a:pt x="51740" y="653814"/>
                  <a:pt x="46623" y="630375"/>
                  <a:pt x="42333" y="606777"/>
                </a:cubicBezTo>
                <a:cubicBezTo>
                  <a:pt x="37215" y="578627"/>
                  <a:pt x="29583" y="550690"/>
                  <a:pt x="28222" y="522111"/>
                </a:cubicBezTo>
                <a:cubicBezTo>
                  <a:pt x="24866" y="451635"/>
                  <a:pt x="4704" y="345722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0025" y="3898900"/>
            <a:ext cx="2342444" cy="959556"/>
          </a:xfrm>
          <a:custGeom>
            <a:avLst/>
            <a:gdLst>
              <a:gd name="connsiteX0" fmla="*/ 0 w 2342444"/>
              <a:gd name="connsiteY0" fmla="*/ 112889 h 959556"/>
              <a:gd name="connsiteX1" fmla="*/ 0 w 2342444"/>
              <a:gd name="connsiteY1" fmla="*/ 112889 h 959556"/>
              <a:gd name="connsiteX2" fmla="*/ 225777 w 2342444"/>
              <a:gd name="connsiteY2" fmla="*/ 84667 h 959556"/>
              <a:gd name="connsiteX3" fmla="*/ 296333 w 2342444"/>
              <a:gd name="connsiteY3" fmla="*/ 70556 h 959556"/>
              <a:gd name="connsiteX4" fmla="*/ 437444 w 2342444"/>
              <a:gd name="connsiteY4" fmla="*/ 56444 h 959556"/>
              <a:gd name="connsiteX5" fmla="*/ 479777 w 2342444"/>
              <a:gd name="connsiteY5" fmla="*/ 42333 h 959556"/>
              <a:gd name="connsiteX6" fmla="*/ 677333 w 2342444"/>
              <a:gd name="connsiteY6" fmla="*/ 14111 h 959556"/>
              <a:gd name="connsiteX7" fmla="*/ 790222 w 2342444"/>
              <a:gd name="connsiteY7" fmla="*/ 0 h 959556"/>
              <a:gd name="connsiteX8" fmla="*/ 1693333 w 2342444"/>
              <a:gd name="connsiteY8" fmla="*/ 14111 h 959556"/>
              <a:gd name="connsiteX9" fmla="*/ 1890889 w 2342444"/>
              <a:gd name="connsiteY9" fmla="*/ 28222 h 959556"/>
              <a:gd name="connsiteX10" fmla="*/ 2088444 w 2342444"/>
              <a:gd name="connsiteY10" fmla="*/ 84667 h 959556"/>
              <a:gd name="connsiteX11" fmla="*/ 2144889 w 2342444"/>
              <a:gd name="connsiteY11" fmla="*/ 98778 h 959556"/>
              <a:gd name="connsiteX12" fmla="*/ 2229555 w 2342444"/>
              <a:gd name="connsiteY12" fmla="*/ 127000 h 959556"/>
              <a:gd name="connsiteX13" fmla="*/ 2271889 w 2342444"/>
              <a:gd name="connsiteY13" fmla="*/ 141111 h 959556"/>
              <a:gd name="connsiteX14" fmla="*/ 2314222 w 2342444"/>
              <a:gd name="connsiteY14" fmla="*/ 169333 h 959556"/>
              <a:gd name="connsiteX15" fmla="*/ 2342444 w 2342444"/>
              <a:gd name="connsiteY15" fmla="*/ 254000 h 959556"/>
              <a:gd name="connsiteX16" fmla="*/ 2328333 w 2342444"/>
              <a:gd name="connsiteY16" fmla="*/ 324556 h 959556"/>
              <a:gd name="connsiteX17" fmla="*/ 2215444 w 2342444"/>
              <a:gd name="connsiteY17" fmla="*/ 451556 h 959556"/>
              <a:gd name="connsiteX18" fmla="*/ 2130777 w 2342444"/>
              <a:gd name="connsiteY18" fmla="*/ 536222 h 959556"/>
              <a:gd name="connsiteX19" fmla="*/ 2102555 w 2342444"/>
              <a:gd name="connsiteY19" fmla="*/ 578556 h 959556"/>
              <a:gd name="connsiteX20" fmla="*/ 2060222 w 2342444"/>
              <a:gd name="connsiteY20" fmla="*/ 592667 h 959556"/>
              <a:gd name="connsiteX21" fmla="*/ 2046111 w 2342444"/>
              <a:gd name="connsiteY21" fmla="*/ 635000 h 959556"/>
              <a:gd name="connsiteX22" fmla="*/ 2003777 w 2342444"/>
              <a:gd name="connsiteY22" fmla="*/ 663222 h 959556"/>
              <a:gd name="connsiteX23" fmla="*/ 1905000 w 2342444"/>
              <a:gd name="connsiteY23" fmla="*/ 719667 h 959556"/>
              <a:gd name="connsiteX24" fmla="*/ 1834444 w 2342444"/>
              <a:gd name="connsiteY24" fmla="*/ 776111 h 959556"/>
              <a:gd name="connsiteX25" fmla="*/ 1792111 w 2342444"/>
              <a:gd name="connsiteY25" fmla="*/ 790222 h 959556"/>
              <a:gd name="connsiteX26" fmla="*/ 1735666 w 2342444"/>
              <a:gd name="connsiteY26" fmla="*/ 818444 h 959556"/>
              <a:gd name="connsiteX27" fmla="*/ 1693333 w 2342444"/>
              <a:gd name="connsiteY27" fmla="*/ 832556 h 959556"/>
              <a:gd name="connsiteX28" fmla="*/ 1636889 w 2342444"/>
              <a:gd name="connsiteY28" fmla="*/ 860778 h 959556"/>
              <a:gd name="connsiteX29" fmla="*/ 1538111 w 2342444"/>
              <a:gd name="connsiteY29" fmla="*/ 917222 h 959556"/>
              <a:gd name="connsiteX30" fmla="*/ 1495777 w 2342444"/>
              <a:gd name="connsiteY30" fmla="*/ 931333 h 959556"/>
              <a:gd name="connsiteX31" fmla="*/ 1382889 w 2342444"/>
              <a:gd name="connsiteY31" fmla="*/ 959556 h 959556"/>
              <a:gd name="connsiteX32" fmla="*/ 719666 w 2342444"/>
              <a:gd name="connsiteY32" fmla="*/ 945444 h 959556"/>
              <a:gd name="connsiteX33" fmla="*/ 592666 w 2342444"/>
              <a:gd name="connsiteY33" fmla="*/ 917222 h 959556"/>
              <a:gd name="connsiteX34" fmla="*/ 522111 w 2342444"/>
              <a:gd name="connsiteY34" fmla="*/ 903111 h 959556"/>
              <a:gd name="connsiteX35" fmla="*/ 352777 w 2342444"/>
              <a:gd name="connsiteY35" fmla="*/ 832556 h 959556"/>
              <a:gd name="connsiteX36" fmla="*/ 211666 w 2342444"/>
              <a:gd name="connsiteY36" fmla="*/ 776111 h 959556"/>
              <a:gd name="connsiteX37" fmla="*/ 169333 w 2342444"/>
              <a:gd name="connsiteY37" fmla="*/ 762000 h 959556"/>
              <a:gd name="connsiteX38" fmla="*/ 127000 w 2342444"/>
              <a:gd name="connsiteY38" fmla="*/ 719667 h 959556"/>
              <a:gd name="connsiteX39" fmla="*/ 84666 w 2342444"/>
              <a:gd name="connsiteY39" fmla="*/ 691444 h 959556"/>
              <a:gd name="connsiteX40" fmla="*/ 70555 w 2342444"/>
              <a:gd name="connsiteY40" fmla="*/ 649111 h 959556"/>
              <a:gd name="connsiteX41" fmla="*/ 42333 w 2342444"/>
              <a:gd name="connsiteY41" fmla="*/ 550333 h 959556"/>
              <a:gd name="connsiteX42" fmla="*/ 0 w 2342444"/>
              <a:gd name="connsiteY42" fmla="*/ 112889 h 9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42444" h="959556">
                <a:moveTo>
                  <a:pt x="0" y="112889"/>
                </a:moveTo>
                <a:lnTo>
                  <a:pt x="0" y="112889"/>
                </a:lnTo>
                <a:lnTo>
                  <a:pt x="225777" y="84667"/>
                </a:lnTo>
                <a:cubicBezTo>
                  <a:pt x="249520" y="81275"/>
                  <a:pt x="272559" y="73726"/>
                  <a:pt x="296333" y="70556"/>
                </a:cubicBezTo>
                <a:cubicBezTo>
                  <a:pt x="343190" y="64308"/>
                  <a:pt x="390407" y="61148"/>
                  <a:pt x="437444" y="56444"/>
                </a:cubicBezTo>
                <a:cubicBezTo>
                  <a:pt x="451555" y="51740"/>
                  <a:pt x="465347" y="45941"/>
                  <a:pt x="479777" y="42333"/>
                </a:cubicBezTo>
                <a:cubicBezTo>
                  <a:pt x="553860" y="23812"/>
                  <a:pt x="594405" y="23867"/>
                  <a:pt x="677333" y="14111"/>
                </a:cubicBezTo>
                <a:lnTo>
                  <a:pt x="790222" y="0"/>
                </a:lnTo>
                <a:lnTo>
                  <a:pt x="1693333" y="14111"/>
                </a:lnTo>
                <a:cubicBezTo>
                  <a:pt x="1759331" y="15803"/>
                  <a:pt x="1825475" y="19302"/>
                  <a:pt x="1890889" y="28222"/>
                </a:cubicBezTo>
                <a:cubicBezTo>
                  <a:pt x="2007040" y="44061"/>
                  <a:pt x="1986613" y="59210"/>
                  <a:pt x="2088444" y="84667"/>
                </a:cubicBezTo>
                <a:cubicBezTo>
                  <a:pt x="2107259" y="89371"/>
                  <a:pt x="2126313" y="93205"/>
                  <a:pt x="2144889" y="98778"/>
                </a:cubicBezTo>
                <a:cubicBezTo>
                  <a:pt x="2173383" y="107326"/>
                  <a:pt x="2201333" y="117593"/>
                  <a:pt x="2229555" y="127000"/>
                </a:cubicBezTo>
                <a:lnTo>
                  <a:pt x="2271889" y="141111"/>
                </a:lnTo>
                <a:cubicBezTo>
                  <a:pt x="2286000" y="150518"/>
                  <a:pt x="2305234" y="154951"/>
                  <a:pt x="2314222" y="169333"/>
                </a:cubicBezTo>
                <a:cubicBezTo>
                  <a:pt x="2329989" y="194560"/>
                  <a:pt x="2342444" y="254000"/>
                  <a:pt x="2342444" y="254000"/>
                </a:cubicBezTo>
                <a:cubicBezTo>
                  <a:pt x="2337740" y="277519"/>
                  <a:pt x="2336754" y="302099"/>
                  <a:pt x="2328333" y="324556"/>
                </a:cubicBezTo>
                <a:cubicBezTo>
                  <a:pt x="2311770" y="368724"/>
                  <a:pt x="2232561" y="428734"/>
                  <a:pt x="2215444" y="451556"/>
                </a:cubicBezTo>
                <a:cubicBezTo>
                  <a:pt x="2162935" y="521568"/>
                  <a:pt x="2192680" y="494955"/>
                  <a:pt x="2130777" y="536222"/>
                </a:cubicBezTo>
                <a:cubicBezTo>
                  <a:pt x="2121370" y="550333"/>
                  <a:pt x="2115798" y="567961"/>
                  <a:pt x="2102555" y="578556"/>
                </a:cubicBezTo>
                <a:cubicBezTo>
                  <a:pt x="2090940" y="587848"/>
                  <a:pt x="2070740" y="582149"/>
                  <a:pt x="2060222" y="592667"/>
                </a:cubicBezTo>
                <a:cubicBezTo>
                  <a:pt x="2049704" y="603185"/>
                  <a:pt x="2055403" y="623385"/>
                  <a:pt x="2046111" y="635000"/>
                </a:cubicBezTo>
                <a:cubicBezTo>
                  <a:pt x="2035516" y="648243"/>
                  <a:pt x="2017578" y="653364"/>
                  <a:pt x="2003777" y="663222"/>
                </a:cubicBezTo>
                <a:cubicBezTo>
                  <a:pt x="1929024" y="716617"/>
                  <a:pt x="1973699" y="696767"/>
                  <a:pt x="1905000" y="719667"/>
                </a:cubicBezTo>
                <a:cubicBezTo>
                  <a:pt x="1878750" y="745916"/>
                  <a:pt x="1870045" y="758311"/>
                  <a:pt x="1834444" y="776111"/>
                </a:cubicBezTo>
                <a:cubicBezTo>
                  <a:pt x="1821140" y="782763"/>
                  <a:pt x="1805783" y="784363"/>
                  <a:pt x="1792111" y="790222"/>
                </a:cubicBezTo>
                <a:cubicBezTo>
                  <a:pt x="1772776" y="798508"/>
                  <a:pt x="1755001" y="810158"/>
                  <a:pt x="1735666" y="818444"/>
                </a:cubicBezTo>
                <a:cubicBezTo>
                  <a:pt x="1721994" y="824303"/>
                  <a:pt x="1707005" y="826697"/>
                  <a:pt x="1693333" y="832556"/>
                </a:cubicBezTo>
                <a:cubicBezTo>
                  <a:pt x="1673998" y="840842"/>
                  <a:pt x="1655153" y="850342"/>
                  <a:pt x="1636889" y="860778"/>
                </a:cubicBezTo>
                <a:cubicBezTo>
                  <a:pt x="1566036" y="901265"/>
                  <a:pt x="1623388" y="880675"/>
                  <a:pt x="1538111" y="917222"/>
                </a:cubicBezTo>
                <a:cubicBezTo>
                  <a:pt x="1524439" y="923081"/>
                  <a:pt x="1510127" y="927419"/>
                  <a:pt x="1495777" y="931333"/>
                </a:cubicBezTo>
                <a:cubicBezTo>
                  <a:pt x="1458356" y="941539"/>
                  <a:pt x="1382889" y="959556"/>
                  <a:pt x="1382889" y="959556"/>
                </a:cubicBezTo>
                <a:lnTo>
                  <a:pt x="719666" y="945444"/>
                </a:lnTo>
                <a:cubicBezTo>
                  <a:pt x="628204" y="941993"/>
                  <a:pt x="658048" y="933567"/>
                  <a:pt x="592666" y="917222"/>
                </a:cubicBezTo>
                <a:cubicBezTo>
                  <a:pt x="569398" y="911405"/>
                  <a:pt x="545629" y="907815"/>
                  <a:pt x="522111" y="903111"/>
                </a:cubicBezTo>
                <a:cubicBezTo>
                  <a:pt x="391875" y="837994"/>
                  <a:pt x="450037" y="856871"/>
                  <a:pt x="352777" y="832556"/>
                </a:cubicBezTo>
                <a:cubicBezTo>
                  <a:pt x="269724" y="791028"/>
                  <a:pt x="316290" y="810985"/>
                  <a:pt x="211666" y="776111"/>
                </a:cubicBezTo>
                <a:lnTo>
                  <a:pt x="169333" y="762000"/>
                </a:lnTo>
                <a:cubicBezTo>
                  <a:pt x="155222" y="747889"/>
                  <a:pt x="142331" y="732443"/>
                  <a:pt x="127000" y="719667"/>
                </a:cubicBezTo>
                <a:cubicBezTo>
                  <a:pt x="113971" y="708810"/>
                  <a:pt x="95261" y="704687"/>
                  <a:pt x="84666" y="691444"/>
                </a:cubicBezTo>
                <a:cubicBezTo>
                  <a:pt x="75374" y="679829"/>
                  <a:pt x="74641" y="663413"/>
                  <a:pt x="70555" y="649111"/>
                </a:cubicBezTo>
                <a:cubicBezTo>
                  <a:pt x="35115" y="525072"/>
                  <a:pt x="76168" y="651842"/>
                  <a:pt x="42333" y="550333"/>
                </a:cubicBezTo>
                <a:cubicBezTo>
                  <a:pt x="20557" y="310792"/>
                  <a:pt x="28222" y="447065"/>
                  <a:pt x="0" y="112889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14" idx="17"/>
          </p:cNvCxnSpPr>
          <p:nvPr/>
        </p:nvCxnSpPr>
        <p:spPr>
          <a:xfrm>
            <a:off x="2921388" y="2899956"/>
            <a:ext cx="679062" cy="20448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 flipH="1" flipV="1">
            <a:off x="2568804" y="3617384"/>
            <a:ext cx="692195" cy="604864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9764" y="1353392"/>
            <a:ext cx="8650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Goal</a:t>
            </a:r>
            <a:r>
              <a:rPr lang="en-US" sz="2500" dirty="0" smtClean="0"/>
              <a:t>: Lay down the theory for future quantum-based technology</a:t>
            </a:r>
          </a:p>
          <a:p>
            <a:r>
              <a:rPr lang="en-US" sz="2500" dirty="0" smtClean="0"/>
              <a:t>(quantum computers, quantum cryptography, …)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8992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112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Optimal Entanglement </a:t>
            </a:r>
          </a:p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Distillation 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Protocol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445" y="1480392"/>
            <a:ext cx="855133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We apply </a:t>
            </a:r>
            <a:r>
              <a:rPr lang="en-US" sz="2600" dirty="0" smtClean="0">
                <a:solidFill>
                  <a:srgbClr val="3A793E"/>
                </a:solidFill>
              </a:rPr>
              <a:t>entanglement distillation </a:t>
            </a:r>
            <a:r>
              <a:rPr lang="en-US" sz="2600" dirty="0" smtClean="0"/>
              <a:t>to show large entropy implies large correlations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>
                <a:solidFill>
                  <a:srgbClr val="3A793E"/>
                </a:solidFill>
              </a:rPr>
              <a:t>Entanglement distillation: </a:t>
            </a:r>
            <a:r>
              <a:rPr lang="en-US" sz="2600" dirty="0" smtClean="0"/>
              <a:t>Given                Alice can distill </a:t>
            </a:r>
          </a:p>
          <a:p>
            <a:r>
              <a:rPr lang="en-US" sz="2600" dirty="0" smtClean="0"/>
              <a:t>-S(A|B) =  S(B) – S(AB) EPR pairs with Bob by making </a:t>
            </a:r>
          </a:p>
          <a:p>
            <a:r>
              <a:rPr lang="en-US" sz="2600" dirty="0"/>
              <a:t>a</a:t>
            </a:r>
            <a:r>
              <a:rPr lang="en-US" sz="2600" dirty="0" smtClean="0"/>
              <a:t> </a:t>
            </a:r>
            <a:r>
              <a:rPr lang="en-US" sz="2600" dirty="0" smtClean="0"/>
              <a:t>measurement with N≈ 2</a:t>
            </a:r>
            <a:r>
              <a:rPr lang="en-US" sz="2600" baseline="30000" dirty="0" smtClean="0"/>
              <a:t>I(A:E)  </a:t>
            </a:r>
            <a:r>
              <a:rPr lang="en-US" sz="2600" dirty="0" smtClean="0"/>
              <a:t>elements, with </a:t>
            </a:r>
          </a:p>
          <a:p>
            <a:r>
              <a:rPr lang="en-US" sz="2600" dirty="0" smtClean="0"/>
              <a:t>I(A:E) </a:t>
            </a:r>
            <a:r>
              <a:rPr lang="en-US" sz="2600" dirty="0"/>
              <a:t>:= S</a:t>
            </a:r>
            <a:r>
              <a:rPr lang="en-US" sz="2600" dirty="0" smtClean="0"/>
              <a:t>(A) </a:t>
            </a:r>
            <a:r>
              <a:rPr lang="en-US" sz="2600" dirty="0"/>
              <a:t>+ S</a:t>
            </a:r>
            <a:r>
              <a:rPr lang="en-US" sz="2600" dirty="0" smtClean="0"/>
              <a:t>(E) </a:t>
            </a:r>
            <a:r>
              <a:rPr lang="en-US" sz="2600" dirty="0"/>
              <a:t>– S</a:t>
            </a:r>
            <a:r>
              <a:rPr lang="en-US" sz="2600" dirty="0" smtClean="0"/>
              <a:t>(AE)</a:t>
            </a:r>
            <a:r>
              <a:rPr lang="en-US" sz="2600" dirty="0"/>
              <a:t>,</a:t>
            </a:r>
            <a:r>
              <a:rPr lang="en-US" sz="2600" dirty="0" smtClean="0"/>
              <a:t> and communicating the </a:t>
            </a:r>
          </a:p>
          <a:p>
            <a:r>
              <a:rPr lang="en-US" sz="2600" dirty="0" smtClean="0"/>
              <a:t>outcome to Bob.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Devetak</a:t>
            </a:r>
            <a:r>
              <a:rPr lang="en-US" sz="2200" dirty="0" smtClean="0">
                <a:solidFill>
                  <a:srgbClr val="000090"/>
                </a:solidFill>
              </a:rPr>
              <a:t>, Winter ‘04)  </a:t>
            </a:r>
            <a:endParaRPr lang="en-US" sz="2200" dirty="0">
              <a:solidFill>
                <a:srgbClr val="000090"/>
              </a:solidFill>
            </a:endParaRPr>
          </a:p>
          <a:p>
            <a:endParaRPr lang="en-US" sz="2600" dirty="0"/>
          </a:p>
        </p:txBody>
      </p:sp>
      <p:pic>
        <p:nvPicPr>
          <p:cNvPr id="16" name="Picture 5" descr="http://alice.calvin.edu/images/Alice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7" y="3237569"/>
            <a:ext cx="706694" cy="8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061" y="3286241"/>
            <a:ext cx="573614" cy="762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722" y="3286745"/>
            <a:ext cx="550334" cy="762213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flipV="1">
            <a:off x="1044222" y="2892778"/>
            <a:ext cx="1792111" cy="9877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2836333" y="2892778"/>
            <a:ext cx="1594556" cy="21166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430889" y="2892778"/>
            <a:ext cx="2286000" cy="21166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>
            <a:off x="6716889" y="2892778"/>
            <a:ext cx="889000" cy="21166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31333" y="2892778"/>
            <a:ext cx="268111" cy="211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62778" y="3011791"/>
            <a:ext cx="268111" cy="211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71833" y="2983568"/>
            <a:ext cx="268111" cy="211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31333" y="2470891"/>
            <a:ext cx="536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02453" y="2519348"/>
            <a:ext cx="536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71833" y="2519348"/>
            <a:ext cx="536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</a:t>
            </a:r>
            <a:endParaRPr lang="en-US" sz="26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866589"/>
              </p:ext>
            </p:extLst>
          </p:nvPr>
        </p:nvGraphicFramePr>
        <p:xfrm>
          <a:off x="5934075" y="2252663"/>
          <a:ext cx="927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04" name="Equation" r:id="rId6" imgW="419100" imgH="241300" progId="Equation.3">
                  <p:embed/>
                </p:oleObj>
              </mc:Choice>
              <mc:Fallback>
                <p:oleObj name="Equation" r:id="rId6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34075" y="2252663"/>
                        <a:ext cx="9271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578485"/>
              </p:ext>
            </p:extLst>
          </p:nvPr>
        </p:nvGraphicFramePr>
        <p:xfrm>
          <a:off x="4830586" y="4648729"/>
          <a:ext cx="927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05" name="Equation" r:id="rId8" imgW="419100" imgH="241300" progId="Equation.3">
                  <p:embed/>
                </p:oleObj>
              </mc:Choice>
              <mc:Fallback>
                <p:oleObj name="Equation" r:id="rId8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30586" y="4648729"/>
                        <a:ext cx="9271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33" y="3078819"/>
            <a:ext cx="774700" cy="3175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03158" y="4607407"/>
            <a:ext cx="8484475" cy="21105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4" y="1448015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075" y="3361248"/>
            <a:ext cx="550334" cy="762213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549645"/>
              </p:ext>
            </p:extLst>
          </p:nvPr>
        </p:nvGraphicFramePr>
        <p:xfrm>
          <a:off x="7489825" y="1690688"/>
          <a:ext cx="10715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78" name="Equation" r:id="rId4" imgW="406400" imgH="241300" progId="Equation.3">
                  <p:embed/>
                </p:oleObj>
              </mc:Choice>
              <mc:Fallback>
                <p:oleObj name="Equation" r:id="rId4" imgW="40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89825" y="1690688"/>
                        <a:ext cx="1071563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Z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064767"/>
              </p:ext>
            </p:extLst>
          </p:nvPr>
        </p:nvGraphicFramePr>
        <p:xfrm>
          <a:off x="3811588" y="4286250"/>
          <a:ext cx="47498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79" name="Equation" r:id="rId6" imgW="1473200" imgH="292100" progId="Equation.3">
                  <p:embed/>
                </p:oleObj>
              </mc:Choice>
              <mc:Fallback>
                <p:oleObj name="Equation" r:id="rId6" imgW="1473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1588" y="4286250"/>
                        <a:ext cx="4749800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536947"/>
              </p:ext>
            </p:extLst>
          </p:nvPr>
        </p:nvGraphicFramePr>
        <p:xfrm>
          <a:off x="779463" y="4476750"/>
          <a:ext cx="27130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80" name="Equation" r:id="rId8" imgW="952500" imgH="203200" progId="Equation.3">
                  <p:embed/>
                </p:oleObj>
              </mc:Choice>
              <mc:Fallback>
                <p:oleObj name="Equation" r:id="rId8" imgW="952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9463" y="4476750"/>
                        <a:ext cx="2713037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7513" y="3725906"/>
            <a:ext cx="72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602328" y="3712368"/>
            <a:ext cx="72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335641" y="3680102"/>
            <a:ext cx="72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7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Distillation Bound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724" y="3361248"/>
            <a:ext cx="573614" cy="762717"/>
          </a:xfrm>
          <a:prstGeom prst="rect">
            <a:avLst/>
          </a:prstGeom>
        </p:spPr>
      </p:pic>
      <p:pic>
        <p:nvPicPr>
          <p:cNvPr id="79" name="Picture 5" descr="http://alice.calvin.edu/images/AliceLef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88" y="3264515"/>
            <a:ext cx="706694" cy="8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79"/>
          <p:cNvSpPr/>
          <p:nvPr/>
        </p:nvSpPr>
        <p:spPr>
          <a:xfrm>
            <a:off x="648059" y="4310454"/>
            <a:ext cx="8201377" cy="94137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422877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Distillation Bound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03959"/>
              </p:ext>
            </p:extLst>
          </p:nvPr>
        </p:nvGraphicFramePr>
        <p:xfrm>
          <a:off x="7489825" y="1690688"/>
          <a:ext cx="10715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02" name="Equation" r:id="rId3" imgW="406400" imgH="241300" progId="Equation.3">
                  <p:embed/>
                </p:oleObj>
              </mc:Choice>
              <mc:Fallback>
                <p:oleObj name="Equation" r:id="rId3" imgW="40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89825" y="1690688"/>
                        <a:ext cx="1071563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Z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722216"/>
              </p:ext>
            </p:extLst>
          </p:nvPr>
        </p:nvGraphicFramePr>
        <p:xfrm>
          <a:off x="3811588" y="4286250"/>
          <a:ext cx="47498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03" name="Equation" r:id="rId5" imgW="1473200" imgH="292100" progId="Equation.3">
                  <p:embed/>
                </p:oleObj>
              </mc:Choice>
              <mc:Fallback>
                <p:oleObj name="Equation" r:id="rId5" imgW="1473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1588" y="4286250"/>
                        <a:ext cx="4749800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848959"/>
              </p:ext>
            </p:extLst>
          </p:nvPr>
        </p:nvGraphicFramePr>
        <p:xfrm>
          <a:off x="779463" y="4476750"/>
          <a:ext cx="27130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04" name="Equation" r:id="rId7" imgW="952500" imgH="203200" progId="Equation.3">
                  <p:embed/>
                </p:oleObj>
              </mc:Choice>
              <mc:Fallback>
                <p:oleObj name="Equation" r:id="rId7" imgW="952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9463" y="4476750"/>
                        <a:ext cx="2713037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648059" y="4306905"/>
            <a:ext cx="8201377" cy="94137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75" name="Up-Down Arrow 74"/>
          <p:cNvSpPr/>
          <p:nvPr/>
        </p:nvSpPr>
        <p:spPr>
          <a:xfrm>
            <a:off x="1584681" y="5118298"/>
            <a:ext cx="88901" cy="47306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Up-Down Arrow 75"/>
          <p:cNvSpPr/>
          <p:nvPr/>
        </p:nvSpPr>
        <p:spPr>
          <a:xfrm>
            <a:off x="7363183" y="5019520"/>
            <a:ext cx="88901" cy="47306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381005" y="5591359"/>
            <a:ext cx="3883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     S(X) – S(XZ) &gt; 0   </a:t>
            </a:r>
          </a:p>
          <a:p>
            <a:r>
              <a:rPr lang="en-US" sz="2200" dirty="0" smtClean="0"/>
              <a:t> (EPR pair distillation rate)</a:t>
            </a:r>
            <a:endParaRPr lang="en-US" sz="2200" dirty="0"/>
          </a:p>
        </p:txBody>
      </p:sp>
      <p:sp>
        <p:nvSpPr>
          <p:cNvPr id="78" name="TextBox 77"/>
          <p:cNvSpPr txBox="1"/>
          <p:nvPr/>
        </p:nvSpPr>
        <p:spPr>
          <a:xfrm>
            <a:off x="5686782" y="5652914"/>
            <a:ext cx="3401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Prob. of getting one of the 2</a:t>
            </a:r>
            <a:r>
              <a:rPr lang="en-US" sz="2200" baseline="30000" dirty="0" smtClean="0"/>
              <a:t>I(X:Y)</a:t>
            </a:r>
            <a:r>
              <a:rPr lang="en-US" sz="2200" dirty="0" smtClean="0"/>
              <a:t> outcomes</a:t>
            </a:r>
            <a:endParaRPr lang="en-US" sz="2200" dirty="0"/>
          </a:p>
        </p:txBody>
      </p:sp>
      <p:pic>
        <p:nvPicPr>
          <p:cNvPr id="79" name="Picture 5" descr="http://alice.calvin.edu/images/AliceLef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88" y="3264515"/>
            <a:ext cx="706694" cy="8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724" y="3361248"/>
            <a:ext cx="573614" cy="76271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8075" y="3361248"/>
            <a:ext cx="550334" cy="762213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287513" y="3725906"/>
            <a:ext cx="72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602328" y="3712368"/>
            <a:ext cx="72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335641" y="3680102"/>
            <a:ext cx="72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8164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“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Law”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Z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508848"/>
              </p:ext>
            </p:extLst>
          </p:nvPr>
        </p:nvGraphicFramePr>
        <p:xfrm>
          <a:off x="7489825" y="1690688"/>
          <a:ext cx="10715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4" name="Equation" r:id="rId3" imgW="406400" imgH="241300" progId="Equation.3">
                  <p:embed/>
                </p:oleObj>
              </mc:Choice>
              <mc:Fallback>
                <p:oleObj name="Equation" r:id="rId3" imgW="40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89825" y="1690688"/>
                        <a:ext cx="1071563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" name="Picture 5" descr="http://alice.calvin.edu/images/AliceLe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61" y="1392270"/>
            <a:ext cx="431800" cy="49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5057" y="1304914"/>
            <a:ext cx="359125" cy="49738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001" y="1373414"/>
            <a:ext cx="399635" cy="531382"/>
          </a:xfrm>
          <a:prstGeom prst="rect">
            <a:avLst/>
          </a:prstGeom>
        </p:spPr>
      </p:pic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877784"/>
              </p:ext>
            </p:extLst>
          </p:nvPr>
        </p:nvGraphicFramePr>
        <p:xfrm>
          <a:off x="598845" y="3344862"/>
          <a:ext cx="27130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5" name="Equation" r:id="rId8" imgW="952500" imgH="203200" progId="Equation.3">
                  <p:embed/>
                </p:oleObj>
              </mc:Choice>
              <mc:Fallback>
                <p:oleObj name="Equation" r:id="rId8" imgW="952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8845" y="3344862"/>
                        <a:ext cx="2713037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005247"/>
              </p:ext>
            </p:extLst>
          </p:nvPr>
        </p:nvGraphicFramePr>
        <p:xfrm>
          <a:off x="3787440" y="3193171"/>
          <a:ext cx="47498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6" name="Equation" r:id="rId10" imgW="1473200" imgH="292100" progId="Equation.3">
                  <p:embed/>
                </p:oleObj>
              </mc:Choice>
              <mc:Fallback>
                <p:oleObj name="Equation" r:id="rId10" imgW="1473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87440" y="3193171"/>
                        <a:ext cx="4749800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27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“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Law”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Z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770411"/>
              </p:ext>
            </p:extLst>
          </p:nvPr>
        </p:nvGraphicFramePr>
        <p:xfrm>
          <a:off x="3819886" y="3184830"/>
          <a:ext cx="47069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5" name="Equation" r:id="rId3" imgW="1460500" imgH="292100" progId="Equation.3">
                  <p:embed/>
                </p:oleObj>
              </mc:Choice>
              <mc:Fallback>
                <p:oleObj name="Equation" r:id="rId3" imgW="1460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9886" y="3184830"/>
                        <a:ext cx="4706938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523493"/>
              </p:ext>
            </p:extLst>
          </p:nvPr>
        </p:nvGraphicFramePr>
        <p:xfrm>
          <a:off x="587375" y="3257550"/>
          <a:ext cx="289083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6" name="Equation" r:id="rId5" imgW="1016000" imgH="228600" progId="Equation.3">
                  <p:embed/>
                </p:oleObj>
              </mc:Choice>
              <mc:Fallback>
                <p:oleObj name="Equation" r:id="rId5" imgW="1016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375" y="3257550"/>
                        <a:ext cx="2890838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484880"/>
              </p:ext>
            </p:extLst>
          </p:nvPr>
        </p:nvGraphicFramePr>
        <p:xfrm>
          <a:off x="7489825" y="1690688"/>
          <a:ext cx="10715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7" name="Equation" r:id="rId7" imgW="406400" imgH="241300" progId="Equation.3">
                  <p:embed/>
                </p:oleObj>
              </mc:Choice>
              <mc:Fallback>
                <p:oleObj name="Equation" r:id="rId7" imgW="40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89825" y="1690688"/>
                        <a:ext cx="1071563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" name="Picture 5" descr="http://alice.calvin.edu/images/AliceLef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61" y="1392270"/>
            <a:ext cx="431800" cy="49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5057" y="1304914"/>
            <a:ext cx="359125" cy="49738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001" y="1373414"/>
            <a:ext cx="399635" cy="53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6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“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Law”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Z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862580"/>
              </p:ext>
            </p:extLst>
          </p:nvPr>
        </p:nvGraphicFramePr>
        <p:xfrm>
          <a:off x="3819886" y="3184830"/>
          <a:ext cx="47069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71" name="Equation" r:id="rId3" imgW="1460500" imgH="292100" progId="Equation.3">
                  <p:embed/>
                </p:oleObj>
              </mc:Choice>
              <mc:Fallback>
                <p:oleObj name="Equation" r:id="rId3" imgW="1460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9886" y="3184830"/>
                        <a:ext cx="4706938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553750"/>
              </p:ext>
            </p:extLst>
          </p:nvPr>
        </p:nvGraphicFramePr>
        <p:xfrm>
          <a:off x="587375" y="3257550"/>
          <a:ext cx="289083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72" name="Equation" r:id="rId5" imgW="1016000" imgH="228600" progId="Equation.3">
                  <p:embed/>
                </p:oleObj>
              </mc:Choice>
              <mc:Fallback>
                <p:oleObj name="Equation" r:id="rId5" imgW="1016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375" y="3257550"/>
                        <a:ext cx="2890838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376774" y="3921813"/>
            <a:ext cx="8841584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Suppose </a:t>
            </a:r>
            <a:r>
              <a:rPr lang="en-US" sz="2600" dirty="0" smtClean="0">
                <a:solidFill>
                  <a:srgbClr val="3366FF"/>
                </a:solidFill>
              </a:rPr>
              <a:t>S(Y) &lt; l/(4ξ)</a:t>
            </a:r>
            <a:r>
              <a:rPr lang="en-US" sz="2600" dirty="0">
                <a:solidFill>
                  <a:srgbClr val="3366FF"/>
                </a:solidFill>
              </a:rPr>
              <a:t> </a:t>
            </a:r>
            <a:r>
              <a:rPr lang="en-US" sz="2600" dirty="0" smtClean="0">
                <a:solidFill>
                  <a:srgbClr val="3366FF"/>
                </a:solidFill>
              </a:rPr>
              <a:t>      </a:t>
            </a:r>
            <a:r>
              <a:rPr lang="en-US" sz="2600" dirty="0" smtClean="0"/>
              <a:t>(“</a:t>
            </a:r>
            <a:r>
              <a:rPr lang="en-US" sz="2600" dirty="0" err="1" smtClean="0"/>
              <a:t>subvolume</a:t>
            </a:r>
            <a:r>
              <a:rPr lang="en-US" sz="2600" dirty="0" smtClean="0"/>
              <a:t> law” assumption)</a:t>
            </a:r>
          </a:p>
          <a:p>
            <a:endParaRPr lang="en-US" sz="1000" dirty="0" smtClean="0"/>
          </a:p>
          <a:p>
            <a:r>
              <a:rPr lang="en-US" sz="2600" dirty="0" smtClean="0"/>
              <a:t>Since </a:t>
            </a:r>
            <a:r>
              <a:rPr lang="en-US" sz="2600" dirty="0" smtClean="0">
                <a:solidFill>
                  <a:srgbClr val="3366FF"/>
                </a:solidFill>
              </a:rPr>
              <a:t>I(X:Y) &lt; 2S(Y) </a:t>
            </a:r>
            <a:r>
              <a:rPr lang="en-US" sz="2600" dirty="0">
                <a:solidFill>
                  <a:srgbClr val="3366FF"/>
                </a:solidFill>
              </a:rPr>
              <a:t>&lt; </a:t>
            </a:r>
            <a:r>
              <a:rPr lang="en-US" sz="2600" dirty="0" smtClean="0">
                <a:solidFill>
                  <a:srgbClr val="3366FF"/>
                </a:solidFill>
              </a:rPr>
              <a:t>l</a:t>
            </a:r>
            <a:r>
              <a:rPr lang="en-US" sz="2600" dirty="0">
                <a:solidFill>
                  <a:srgbClr val="3366FF"/>
                </a:solidFill>
              </a:rPr>
              <a:t>/</a:t>
            </a:r>
            <a:r>
              <a:rPr lang="en-US" sz="2600" dirty="0" smtClean="0">
                <a:solidFill>
                  <a:srgbClr val="3366FF"/>
                </a:solidFill>
              </a:rPr>
              <a:t>(2ξ)</a:t>
            </a:r>
            <a:r>
              <a:rPr lang="en-US" sz="2600" dirty="0" smtClean="0"/>
              <a:t>, a correlation length </a:t>
            </a:r>
            <a:r>
              <a:rPr lang="en-US" sz="2600" dirty="0" err="1" smtClean="0">
                <a:solidFill>
                  <a:srgbClr val="0000FF"/>
                </a:solidFill>
              </a:rPr>
              <a:t>ξ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smtClean="0"/>
              <a:t>implies </a:t>
            </a:r>
          </a:p>
          <a:p>
            <a:endParaRPr lang="en-US" sz="1000" dirty="0" smtClean="0">
              <a:solidFill>
                <a:srgbClr val="3366FF"/>
              </a:solidFill>
            </a:endParaRPr>
          </a:p>
          <a:p>
            <a:endParaRPr lang="en-US" sz="1000" dirty="0" smtClean="0">
              <a:solidFill>
                <a:srgbClr val="3366FF"/>
              </a:solidFill>
            </a:endParaRPr>
          </a:p>
          <a:p>
            <a:r>
              <a:rPr lang="en-US" sz="2600" dirty="0">
                <a:solidFill>
                  <a:srgbClr val="3366FF"/>
                </a:solidFill>
              </a:rPr>
              <a:t> </a:t>
            </a:r>
            <a:r>
              <a:rPr lang="en-US" sz="2600" dirty="0" smtClean="0">
                <a:solidFill>
                  <a:srgbClr val="3366FF"/>
                </a:solidFill>
              </a:rPr>
              <a:t>                                </a:t>
            </a:r>
            <a:r>
              <a:rPr lang="en-US" sz="2600" dirty="0" err="1" smtClean="0">
                <a:solidFill>
                  <a:srgbClr val="3366FF"/>
                </a:solidFill>
              </a:rPr>
              <a:t>Cor</a:t>
            </a:r>
            <a:r>
              <a:rPr lang="en-US" sz="2600" dirty="0" smtClean="0">
                <a:solidFill>
                  <a:srgbClr val="3366FF"/>
                </a:solidFill>
              </a:rPr>
              <a:t>(X:Z) &lt; 2</a:t>
            </a:r>
            <a:r>
              <a:rPr lang="en-US" sz="2600" baseline="30000" dirty="0" smtClean="0">
                <a:solidFill>
                  <a:srgbClr val="3366FF"/>
                </a:solidFill>
              </a:rPr>
              <a:t>-l/</a:t>
            </a:r>
            <a:r>
              <a:rPr lang="en-US" sz="2600" baseline="30000" dirty="0" err="1" smtClean="0">
                <a:solidFill>
                  <a:srgbClr val="3366FF"/>
                </a:solidFill>
              </a:rPr>
              <a:t>ξ</a:t>
            </a:r>
            <a:r>
              <a:rPr lang="en-US" sz="2600" dirty="0" smtClean="0">
                <a:solidFill>
                  <a:srgbClr val="3366FF"/>
                </a:solidFill>
              </a:rPr>
              <a:t> &lt; 2</a:t>
            </a:r>
            <a:r>
              <a:rPr lang="en-US" sz="2600" baseline="30000" dirty="0" smtClean="0">
                <a:solidFill>
                  <a:srgbClr val="3366FF"/>
                </a:solidFill>
              </a:rPr>
              <a:t>-I(X:Y)</a:t>
            </a:r>
          </a:p>
          <a:p>
            <a:endParaRPr lang="en-US" sz="1500" dirty="0" smtClean="0"/>
          </a:p>
          <a:p>
            <a:r>
              <a:rPr lang="en-US" sz="2600" dirty="0" smtClean="0"/>
              <a:t>                                   Thus:  </a:t>
            </a:r>
            <a:r>
              <a:rPr lang="en-US" sz="2600" dirty="0" smtClean="0">
                <a:solidFill>
                  <a:srgbClr val="3366FF"/>
                </a:solidFill>
              </a:rPr>
              <a:t>S(X) &lt; S(Y)    </a:t>
            </a:r>
            <a:endParaRPr lang="en-US" sz="2600" dirty="0">
              <a:solidFill>
                <a:srgbClr val="3366FF"/>
              </a:solidFill>
            </a:endParaRP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787036"/>
              </p:ext>
            </p:extLst>
          </p:nvPr>
        </p:nvGraphicFramePr>
        <p:xfrm>
          <a:off x="7489825" y="1690688"/>
          <a:ext cx="10715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73" name="Equation" r:id="rId7" imgW="406400" imgH="241300" progId="Equation.3">
                  <p:embed/>
                </p:oleObj>
              </mc:Choice>
              <mc:Fallback>
                <p:oleObj name="Equation" r:id="rId7" imgW="40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89825" y="1690688"/>
                        <a:ext cx="1071563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" name="Picture 5" descr="http://alice.calvin.edu/images/AliceLef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61" y="1392270"/>
            <a:ext cx="431800" cy="49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5057" y="1304914"/>
            <a:ext cx="359125" cy="49738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001" y="1373414"/>
            <a:ext cx="399635" cy="53138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095982" y="4896556"/>
            <a:ext cx="1816100" cy="310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75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Actual Proof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9764" y="1316137"/>
            <a:ext cx="867833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We apply the bound from entanglement distillation to prove </a:t>
            </a: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b="1" dirty="0" smtClean="0">
                <a:solidFill>
                  <a:srgbClr val="3366FF"/>
                </a:solidFill>
              </a:rPr>
              <a:t>finite </a:t>
            </a:r>
            <a:r>
              <a:rPr lang="en-US" sz="2200" b="1" dirty="0" smtClean="0">
                <a:solidFill>
                  <a:srgbClr val="3366FF"/>
                </a:solidFill>
              </a:rPr>
              <a:t>correlation length -&gt; Area Law </a:t>
            </a:r>
            <a:r>
              <a:rPr lang="en-US" sz="2200" dirty="0" smtClean="0">
                <a:solidFill>
                  <a:srgbClr val="000000"/>
                </a:solidFill>
              </a:rPr>
              <a:t>in </a:t>
            </a:r>
            <a:r>
              <a:rPr lang="en-US" sz="2200" dirty="0" smtClean="0">
                <a:solidFill>
                  <a:srgbClr val="FF0000"/>
                </a:solidFill>
              </a:rPr>
              <a:t>3</a:t>
            </a:r>
            <a:r>
              <a:rPr lang="en-US" sz="2200" dirty="0" smtClean="0">
                <a:solidFill>
                  <a:srgbClr val="000000"/>
                </a:solidFill>
              </a:rPr>
              <a:t> steps:</a:t>
            </a:r>
          </a:p>
          <a:p>
            <a:endParaRPr lang="en-US" sz="15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rgbClr val="FF0000"/>
                </a:solidFill>
              </a:rPr>
              <a:t>.   </a:t>
            </a:r>
            <a:r>
              <a:rPr lang="en-US" sz="2200" dirty="0" smtClean="0"/>
              <a:t>Get area law from finite correlation length under assumption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there is a region with “</a:t>
            </a:r>
            <a:r>
              <a:rPr lang="en-US" sz="2200" dirty="0" err="1" smtClean="0"/>
              <a:t>subvolume</a:t>
            </a:r>
            <a:r>
              <a:rPr lang="en-US" sz="2200" dirty="0" smtClean="0"/>
              <a:t> law</a:t>
            </a:r>
            <a:r>
              <a:rPr lang="en-US" sz="2200" dirty="0" smtClean="0"/>
              <a:t>”</a:t>
            </a:r>
            <a:endParaRPr lang="en-US" sz="2200" dirty="0" smtClean="0"/>
          </a:p>
          <a:p>
            <a:pPr marL="514350" indent="-514350">
              <a:buAutoNum type="arabicPeriod"/>
            </a:pPr>
            <a:endParaRPr lang="en-US" sz="5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b</a:t>
            </a:r>
            <a:r>
              <a:rPr lang="en-US" sz="2200" dirty="0" smtClean="0">
                <a:solidFill>
                  <a:srgbClr val="FF0000"/>
                </a:solidFill>
              </a:rPr>
              <a:t>.   </a:t>
            </a:r>
            <a:r>
              <a:rPr lang="en-US" sz="2200" dirty="0" smtClean="0">
                <a:solidFill>
                  <a:srgbClr val="000000"/>
                </a:solidFill>
              </a:rPr>
              <a:t>Get region with “</a:t>
            </a:r>
            <a:r>
              <a:rPr lang="en-US" sz="2200" dirty="0" err="1" smtClean="0">
                <a:solidFill>
                  <a:srgbClr val="000000"/>
                </a:solidFill>
              </a:rPr>
              <a:t>subvolume</a:t>
            </a:r>
            <a:r>
              <a:rPr lang="en-US" sz="2200" dirty="0" smtClean="0">
                <a:solidFill>
                  <a:srgbClr val="000000"/>
                </a:solidFill>
              </a:rPr>
              <a:t> law” from finite corr. </a:t>
            </a:r>
            <a:r>
              <a:rPr lang="en-US" sz="2200" dirty="0">
                <a:solidFill>
                  <a:srgbClr val="000000"/>
                </a:solidFill>
              </a:rPr>
              <a:t>l</a:t>
            </a:r>
            <a:r>
              <a:rPr lang="en-US" sz="2200" dirty="0" smtClean="0">
                <a:solidFill>
                  <a:srgbClr val="000000"/>
                </a:solidFill>
              </a:rPr>
              <a:t>ength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       and assumption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there is a region of “small mutual information</a:t>
            </a:r>
            <a:r>
              <a:rPr lang="en-US" sz="2200" dirty="0" smtClean="0">
                <a:solidFill>
                  <a:srgbClr val="000000"/>
                </a:solidFill>
              </a:rPr>
              <a:t>”</a:t>
            </a:r>
            <a:endParaRPr lang="en-US" sz="2200" dirty="0" smtClean="0">
              <a:solidFill>
                <a:srgbClr val="000000"/>
              </a:solidFill>
            </a:endParaRPr>
          </a:p>
          <a:p>
            <a:endParaRPr lang="en-US" sz="5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a.</a:t>
            </a:r>
            <a:r>
              <a:rPr lang="en-US" sz="2200" dirty="0" smtClean="0">
                <a:solidFill>
                  <a:srgbClr val="000000"/>
                </a:solidFill>
              </a:rPr>
              <a:t>   Show </a:t>
            </a:r>
            <a:r>
              <a:rPr lang="en-US" sz="2200" dirty="0" smtClean="0">
                <a:solidFill>
                  <a:srgbClr val="000000"/>
                </a:solidFill>
              </a:rPr>
              <a:t>there is always a </a:t>
            </a: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   </a:t>
            </a:r>
            <a:r>
              <a:rPr lang="en-US" sz="2200" dirty="0" smtClean="0">
                <a:solidFill>
                  <a:srgbClr val="000000"/>
                </a:solidFill>
              </a:rPr>
              <a:t>region of </a:t>
            </a:r>
            <a:r>
              <a:rPr lang="en-US" sz="2200" dirty="0" smtClean="0">
                <a:solidFill>
                  <a:srgbClr val="000000"/>
                </a:solidFill>
              </a:rPr>
              <a:t>“small mutual </a:t>
            </a:r>
            <a:r>
              <a:rPr lang="en-US" sz="2200" dirty="0" smtClean="0">
                <a:solidFill>
                  <a:srgbClr val="000000"/>
                </a:solidFill>
              </a:rPr>
              <a:t>info”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 startAt="3"/>
            </a:pPr>
            <a:endParaRPr lang="en-US" sz="1500" dirty="0" smtClean="0">
              <a:solidFill>
                <a:srgbClr val="000000"/>
              </a:solidFill>
            </a:endParaRPr>
          </a:p>
          <a:p>
            <a:endParaRPr lang="en-US" sz="1500" dirty="0" smtClean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Each </a:t>
            </a:r>
            <a:r>
              <a:rPr lang="en-US" sz="2200" dirty="0" smtClean="0">
                <a:solidFill>
                  <a:srgbClr val="000000"/>
                </a:solidFill>
              </a:rPr>
              <a:t>step uses the assumption </a:t>
            </a: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of </a:t>
            </a:r>
            <a:r>
              <a:rPr lang="en-US" sz="2200" dirty="0" smtClean="0">
                <a:solidFill>
                  <a:srgbClr val="000000"/>
                </a:solidFill>
              </a:rPr>
              <a:t>finite correlation length. </a:t>
            </a:r>
          </a:p>
          <a:p>
            <a:endParaRPr lang="en-US" sz="2600" dirty="0" smtClean="0"/>
          </a:p>
        </p:txBody>
      </p:sp>
      <p:pic>
        <p:nvPicPr>
          <p:cNvPr id="3" name="Picture 2" descr="Fig3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37" y="3853569"/>
            <a:ext cx="5235221" cy="300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7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in Higher Dim?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078" y="1493027"/>
            <a:ext cx="87065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</a:rPr>
              <a:t>Wide open… </a:t>
            </a:r>
            <a:r>
              <a:rPr lang="en-US" sz="2700" dirty="0"/>
              <a:t> </a:t>
            </a:r>
            <a:endParaRPr lang="en-US" sz="2700" b="1" dirty="0" smtClean="0">
              <a:solidFill>
                <a:srgbClr val="0000FF"/>
              </a:solidFill>
            </a:endParaRPr>
          </a:p>
          <a:p>
            <a:endParaRPr lang="en-US" sz="2500" dirty="0" smtClean="0"/>
          </a:p>
          <a:p>
            <a:r>
              <a:rPr lang="en-US" sz="2200" b="1" dirty="0" smtClean="0">
                <a:solidFill>
                  <a:srgbClr val="0000FF"/>
                </a:solidFill>
              </a:rPr>
              <a:t>Preliminary Result</a:t>
            </a:r>
            <a:r>
              <a:rPr lang="en-US" sz="2200" dirty="0" smtClean="0"/>
              <a:t>: It follows from stronger notion of decay of correlations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265020" y="3896215"/>
            <a:ext cx="3640666" cy="2726268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2019" y="398088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019" y="42645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2019" y="45693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019" y="48487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2019" y="51323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2019" y="54371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2019" y="574618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2019" y="60298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2019" y="63346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531" y="398088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5531" y="42645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5531" y="45693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531" y="48487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5531" y="51323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5531" y="54371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5531" y="574618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5531" y="60298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5531" y="63346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76219" y="398088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76219" y="42645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76219" y="45693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76219" y="48487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76219" y="51323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76219" y="54371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76219" y="574618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76219" y="60298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76219" y="63346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269731" y="398088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69731" y="42645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69731" y="45693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69731" y="48487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69731" y="51323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69731" y="54371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269731" y="574618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269731" y="60298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69731" y="63346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563243" y="398088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563243" y="42645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563243" y="45693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63243" y="48487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63243" y="51323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563243" y="54371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563243" y="574618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63243" y="60298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563243" y="63346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853931" y="398088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853931" y="42645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53931" y="45693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853931" y="48487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853931" y="51323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53931" y="54371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853931" y="574618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53931" y="60298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853931" y="63346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147443" y="398088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147443" y="42645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147443" y="45693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147443" y="48487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147443" y="51323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47443" y="54371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147443" y="574618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147443" y="60298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147443" y="63346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440955" y="398088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440955" y="42645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440955" y="45693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40955" y="48487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440955" y="51323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440955" y="54371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40955" y="574618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440955" y="60298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440955" y="63346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731643" y="398088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731643" y="42645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731643" y="45693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731643" y="48487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731643" y="51323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731643" y="54371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731643" y="574618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731643" y="60298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731643" y="63346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025155" y="398088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025155" y="42645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025155" y="45693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25155" y="48487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025155" y="51323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025155" y="54371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025155" y="574618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025155" y="60298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025155" y="63346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318667" y="398088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18667" y="42645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318667" y="45693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318667" y="48487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318667" y="51323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318667" y="54371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318667" y="574618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318667" y="60298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318667" y="63346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609355" y="3980881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609355" y="42645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609355" y="45693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609355" y="4848715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609355" y="51323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609355" y="5437149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609355" y="5746182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609355" y="60298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609355" y="6334616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33131" y="4148098"/>
            <a:ext cx="979309" cy="842433"/>
          </a:xfrm>
          <a:custGeom>
            <a:avLst/>
            <a:gdLst>
              <a:gd name="connsiteX0" fmla="*/ 0 w 2624667"/>
              <a:gd name="connsiteY0" fmla="*/ 1199445 h 2215445"/>
              <a:gd name="connsiteX1" fmla="*/ 0 w 2624667"/>
              <a:gd name="connsiteY1" fmla="*/ 1199445 h 2215445"/>
              <a:gd name="connsiteX2" fmla="*/ 14112 w 2624667"/>
              <a:gd name="connsiteY2" fmla="*/ 987778 h 2215445"/>
              <a:gd name="connsiteX3" fmla="*/ 56445 w 2624667"/>
              <a:gd name="connsiteY3" fmla="*/ 860778 h 2215445"/>
              <a:gd name="connsiteX4" fmla="*/ 84667 w 2624667"/>
              <a:gd name="connsiteY4" fmla="*/ 776111 h 2215445"/>
              <a:gd name="connsiteX5" fmla="*/ 112889 w 2624667"/>
              <a:gd name="connsiteY5" fmla="*/ 719667 h 2215445"/>
              <a:gd name="connsiteX6" fmla="*/ 127000 w 2624667"/>
              <a:gd name="connsiteY6" fmla="*/ 677334 h 2215445"/>
              <a:gd name="connsiteX7" fmla="*/ 155223 w 2624667"/>
              <a:gd name="connsiteY7" fmla="*/ 649111 h 2215445"/>
              <a:gd name="connsiteX8" fmla="*/ 211667 w 2624667"/>
              <a:gd name="connsiteY8" fmla="*/ 564445 h 2215445"/>
              <a:gd name="connsiteX9" fmla="*/ 239889 w 2624667"/>
              <a:gd name="connsiteY9" fmla="*/ 536222 h 2215445"/>
              <a:gd name="connsiteX10" fmla="*/ 324556 w 2624667"/>
              <a:gd name="connsiteY10" fmla="*/ 437445 h 2215445"/>
              <a:gd name="connsiteX11" fmla="*/ 381000 w 2624667"/>
              <a:gd name="connsiteY11" fmla="*/ 409222 h 2215445"/>
              <a:gd name="connsiteX12" fmla="*/ 465667 w 2624667"/>
              <a:gd name="connsiteY12" fmla="*/ 338667 h 2215445"/>
              <a:gd name="connsiteX13" fmla="*/ 550334 w 2624667"/>
              <a:gd name="connsiteY13" fmla="*/ 282222 h 2215445"/>
              <a:gd name="connsiteX14" fmla="*/ 635000 w 2624667"/>
              <a:gd name="connsiteY14" fmla="*/ 254000 h 2215445"/>
              <a:gd name="connsiteX15" fmla="*/ 677334 w 2624667"/>
              <a:gd name="connsiteY15" fmla="*/ 239889 h 2215445"/>
              <a:gd name="connsiteX16" fmla="*/ 776112 w 2624667"/>
              <a:gd name="connsiteY16" fmla="*/ 197556 h 2215445"/>
              <a:gd name="connsiteX17" fmla="*/ 889000 w 2624667"/>
              <a:gd name="connsiteY17" fmla="*/ 141111 h 2215445"/>
              <a:gd name="connsiteX18" fmla="*/ 1086556 w 2624667"/>
              <a:gd name="connsiteY18" fmla="*/ 112889 h 2215445"/>
              <a:gd name="connsiteX19" fmla="*/ 1128889 w 2624667"/>
              <a:gd name="connsiteY19" fmla="*/ 98778 h 2215445"/>
              <a:gd name="connsiteX20" fmla="*/ 1157112 w 2624667"/>
              <a:gd name="connsiteY20" fmla="*/ 70556 h 2215445"/>
              <a:gd name="connsiteX21" fmla="*/ 1213556 w 2624667"/>
              <a:gd name="connsiteY21" fmla="*/ 56445 h 2215445"/>
              <a:gd name="connsiteX22" fmla="*/ 1255889 w 2624667"/>
              <a:gd name="connsiteY22" fmla="*/ 28222 h 2215445"/>
              <a:gd name="connsiteX23" fmla="*/ 1425223 w 2624667"/>
              <a:gd name="connsiteY23" fmla="*/ 0 h 2215445"/>
              <a:gd name="connsiteX24" fmla="*/ 1806223 w 2624667"/>
              <a:gd name="connsiteY24" fmla="*/ 14111 h 2215445"/>
              <a:gd name="connsiteX25" fmla="*/ 1947334 w 2624667"/>
              <a:gd name="connsiteY25" fmla="*/ 84667 h 2215445"/>
              <a:gd name="connsiteX26" fmla="*/ 2046112 w 2624667"/>
              <a:gd name="connsiteY26" fmla="*/ 155222 h 2215445"/>
              <a:gd name="connsiteX27" fmla="*/ 2074334 w 2624667"/>
              <a:gd name="connsiteY27" fmla="*/ 197556 h 2215445"/>
              <a:gd name="connsiteX28" fmla="*/ 2159000 w 2624667"/>
              <a:gd name="connsiteY28" fmla="*/ 254000 h 2215445"/>
              <a:gd name="connsiteX29" fmla="*/ 2201334 w 2624667"/>
              <a:gd name="connsiteY29" fmla="*/ 282222 h 2215445"/>
              <a:gd name="connsiteX30" fmla="*/ 2271889 w 2624667"/>
              <a:gd name="connsiteY30" fmla="*/ 352778 h 2215445"/>
              <a:gd name="connsiteX31" fmla="*/ 2300112 w 2624667"/>
              <a:gd name="connsiteY31" fmla="*/ 381000 h 2215445"/>
              <a:gd name="connsiteX32" fmla="*/ 2370667 w 2624667"/>
              <a:gd name="connsiteY32" fmla="*/ 465667 h 2215445"/>
              <a:gd name="connsiteX33" fmla="*/ 2427112 w 2624667"/>
              <a:gd name="connsiteY33" fmla="*/ 578556 h 2215445"/>
              <a:gd name="connsiteX34" fmla="*/ 2469445 w 2624667"/>
              <a:gd name="connsiteY34" fmla="*/ 691445 h 2215445"/>
              <a:gd name="connsiteX35" fmla="*/ 2497667 w 2624667"/>
              <a:gd name="connsiteY35" fmla="*/ 790222 h 2215445"/>
              <a:gd name="connsiteX36" fmla="*/ 2525889 w 2624667"/>
              <a:gd name="connsiteY36" fmla="*/ 818445 h 2215445"/>
              <a:gd name="connsiteX37" fmla="*/ 2540000 w 2624667"/>
              <a:gd name="connsiteY37" fmla="*/ 860778 h 2215445"/>
              <a:gd name="connsiteX38" fmla="*/ 2554112 w 2624667"/>
              <a:gd name="connsiteY38" fmla="*/ 917222 h 2215445"/>
              <a:gd name="connsiteX39" fmla="*/ 2610556 w 2624667"/>
              <a:gd name="connsiteY39" fmla="*/ 1044222 h 2215445"/>
              <a:gd name="connsiteX40" fmla="*/ 2624667 w 2624667"/>
              <a:gd name="connsiteY40" fmla="*/ 1086556 h 2215445"/>
              <a:gd name="connsiteX41" fmla="*/ 2554112 w 2624667"/>
              <a:gd name="connsiteY41" fmla="*/ 1157111 h 2215445"/>
              <a:gd name="connsiteX42" fmla="*/ 2497667 w 2624667"/>
              <a:gd name="connsiteY42" fmla="*/ 1227667 h 2215445"/>
              <a:gd name="connsiteX43" fmla="*/ 2483556 w 2624667"/>
              <a:gd name="connsiteY43" fmla="*/ 1270000 h 2215445"/>
              <a:gd name="connsiteX44" fmla="*/ 2441223 w 2624667"/>
              <a:gd name="connsiteY44" fmla="*/ 1298222 h 2215445"/>
              <a:gd name="connsiteX45" fmla="*/ 2370667 w 2624667"/>
              <a:gd name="connsiteY45" fmla="*/ 1368778 h 2215445"/>
              <a:gd name="connsiteX46" fmla="*/ 2286000 w 2624667"/>
              <a:gd name="connsiteY46" fmla="*/ 1425222 h 2215445"/>
              <a:gd name="connsiteX47" fmla="*/ 2257778 w 2624667"/>
              <a:gd name="connsiteY47" fmla="*/ 1453445 h 2215445"/>
              <a:gd name="connsiteX48" fmla="*/ 2173112 w 2624667"/>
              <a:gd name="connsiteY48" fmla="*/ 1509889 h 2215445"/>
              <a:gd name="connsiteX49" fmla="*/ 2102556 w 2624667"/>
              <a:gd name="connsiteY49" fmla="*/ 1552222 h 2215445"/>
              <a:gd name="connsiteX50" fmla="*/ 2074334 w 2624667"/>
              <a:gd name="connsiteY50" fmla="*/ 1580445 h 2215445"/>
              <a:gd name="connsiteX51" fmla="*/ 1919112 w 2624667"/>
              <a:gd name="connsiteY51" fmla="*/ 1651000 h 2215445"/>
              <a:gd name="connsiteX52" fmla="*/ 1890889 w 2624667"/>
              <a:gd name="connsiteY52" fmla="*/ 1679222 h 2215445"/>
              <a:gd name="connsiteX53" fmla="*/ 1693334 w 2624667"/>
              <a:gd name="connsiteY53" fmla="*/ 1763889 h 2215445"/>
              <a:gd name="connsiteX54" fmla="*/ 1608667 w 2624667"/>
              <a:gd name="connsiteY54" fmla="*/ 1820334 h 2215445"/>
              <a:gd name="connsiteX55" fmla="*/ 1552223 w 2624667"/>
              <a:gd name="connsiteY55" fmla="*/ 1862667 h 2215445"/>
              <a:gd name="connsiteX56" fmla="*/ 1467556 w 2624667"/>
              <a:gd name="connsiteY56" fmla="*/ 1919111 h 2215445"/>
              <a:gd name="connsiteX57" fmla="*/ 1397000 w 2624667"/>
              <a:gd name="connsiteY57" fmla="*/ 1989667 h 2215445"/>
              <a:gd name="connsiteX58" fmla="*/ 1340556 w 2624667"/>
              <a:gd name="connsiteY58" fmla="*/ 2003778 h 2215445"/>
              <a:gd name="connsiteX59" fmla="*/ 1255889 w 2624667"/>
              <a:gd name="connsiteY59" fmla="*/ 2032000 h 2215445"/>
              <a:gd name="connsiteX60" fmla="*/ 1213556 w 2624667"/>
              <a:gd name="connsiteY60" fmla="*/ 2060222 h 2215445"/>
              <a:gd name="connsiteX61" fmla="*/ 1016000 w 2624667"/>
              <a:gd name="connsiteY61" fmla="*/ 2102556 h 2215445"/>
              <a:gd name="connsiteX62" fmla="*/ 917223 w 2624667"/>
              <a:gd name="connsiteY62" fmla="*/ 2144889 h 2215445"/>
              <a:gd name="connsiteX63" fmla="*/ 818445 w 2624667"/>
              <a:gd name="connsiteY63" fmla="*/ 2215445 h 2215445"/>
              <a:gd name="connsiteX64" fmla="*/ 578556 w 2624667"/>
              <a:gd name="connsiteY64" fmla="*/ 2187222 h 2215445"/>
              <a:gd name="connsiteX65" fmla="*/ 536223 w 2624667"/>
              <a:gd name="connsiteY65" fmla="*/ 2173111 h 2215445"/>
              <a:gd name="connsiteX66" fmla="*/ 508000 w 2624667"/>
              <a:gd name="connsiteY66" fmla="*/ 2144889 h 2215445"/>
              <a:gd name="connsiteX67" fmla="*/ 381000 w 2624667"/>
              <a:gd name="connsiteY67" fmla="*/ 2074334 h 2215445"/>
              <a:gd name="connsiteX68" fmla="*/ 310445 w 2624667"/>
              <a:gd name="connsiteY68" fmla="*/ 1989667 h 2215445"/>
              <a:gd name="connsiteX69" fmla="*/ 282223 w 2624667"/>
              <a:gd name="connsiteY69" fmla="*/ 1947334 h 2215445"/>
              <a:gd name="connsiteX70" fmla="*/ 254000 w 2624667"/>
              <a:gd name="connsiteY70" fmla="*/ 1919111 h 2215445"/>
              <a:gd name="connsiteX71" fmla="*/ 239889 w 2624667"/>
              <a:gd name="connsiteY71" fmla="*/ 1876778 h 2215445"/>
              <a:gd name="connsiteX72" fmla="*/ 197556 w 2624667"/>
              <a:gd name="connsiteY72" fmla="*/ 1792111 h 2215445"/>
              <a:gd name="connsiteX73" fmla="*/ 183445 w 2624667"/>
              <a:gd name="connsiteY73" fmla="*/ 1721556 h 2215445"/>
              <a:gd name="connsiteX74" fmla="*/ 169334 w 2624667"/>
              <a:gd name="connsiteY74" fmla="*/ 1679222 h 2215445"/>
              <a:gd name="connsiteX75" fmla="*/ 141112 w 2624667"/>
              <a:gd name="connsiteY75" fmla="*/ 1538111 h 2215445"/>
              <a:gd name="connsiteX76" fmla="*/ 127000 w 2624667"/>
              <a:gd name="connsiteY76" fmla="*/ 1495778 h 2215445"/>
              <a:gd name="connsiteX77" fmla="*/ 98778 w 2624667"/>
              <a:gd name="connsiteY77" fmla="*/ 1397000 h 2215445"/>
              <a:gd name="connsiteX78" fmla="*/ 70556 w 2624667"/>
              <a:gd name="connsiteY78" fmla="*/ 1354667 h 2215445"/>
              <a:gd name="connsiteX79" fmla="*/ 42334 w 2624667"/>
              <a:gd name="connsiteY79" fmla="*/ 1270000 h 2215445"/>
              <a:gd name="connsiteX80" fmla="*/ 28223 w 2624667"/>
              <a:gd name="connsiteY80" fmla="*/ 1227667 h 2215445"/>
              <a:gd name="connsiteX81" fmla="*/ 14112 w 2624667"/>
              <a:gd name="connsiteY81" fmla="*/ 1185334 h 2215445"/>
              <a:gd name="connsiteX82" fmla="*/ 0 w 2624667"/>
              <a:gd name="connsiteY82" fmla="*/ 1199445 h 221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624667" h="2215445">
                <a:moveTo>
                  <a:pt x="0" y="1199445"/>
                </a:moveTo>
                <a:lnTo>
                  <a:pt x="0" y="1199445"/>
                </a:lnTo>
                <a:cubicBezTo>
                  <a:pt x="4704" y="1128889"/>
                  <a:pt x="6709" y="1058102"/>
                  <a:pt x="14112" y="987778"/>
                </a:cubicBezTo>
                <a:cubicBezTo>
                  <a:pt x="18867" y="942602"/>
                  <a:pt x="41264" y="902527"/>
                  <a:pt x="56445" y="860778"/>
                </a:cubicBezTo>
                <a:cubicBezTo>
                  <a:pt x="66611" y="832820"/>
                  <a:pt x="73619" y="803732"/>
                  <a:pt x="84667" y="776111"/>
                </a:cubicBezTo>
                <a:cubicBezTo>
                  <a:pt x="92479" y="756580"/>
                  <a:pt x="104603" y="739002"/>
                  <a:pt x="112889" y="719667"/>
                </a:cubicBezTo>
                <a:cubicBezTo>
                  <a:pt x="118748" y="705995"/>
                  <a:pt x="119347" y="690089"/>
                  <a:pt x="127000" y="677334"/>
                </a:cubicBezTo>
                <a:cubicBezTo>
                  <a:pt x="133845" y="665926"/>
                  <a:pt x="147240" y="659755"/>
                  <a:pt x="155223" y="649111"/>
                </a:cubicBezTo>
                <a:cubicBezTo>
                  <a:pt x="175574" y="621976"/>
                  <a:pt x="187683" y="588430"/>
                  <a:pt x="211667" y="564445"/>
                </a:cubicBezTo>
                <a:cubicBezTo>
                  <a:pt x="221074" y="555037"/>
                  <a:pt x="231372" y="546443"/>
                  <a:pt x="239889" y="536222"/>
                </a:cubicBezTo>
                <a:cubicBezTo>
                  <a:pt x="268226" y="502217"/>
                  <a:pt x="287629" y="463822"/>
                  <a:pt x="324556" y="437445"/>
                </a:cubicBezTo>
                <a:cubicBezTo>
                  <a:pt x="341673" y="425218"/>
                  <a:pt x="362185" y="418630"/>
                  <a:pt x="381000" y="409222"/>
                </a:cubicBezTo>
                <a:cubicBezTo>
                  <a:pt x="427307" y="339763"/>
                  <a:pt x="386096" y="386410"/>
                  <a:pt x="465667" y="338667"/>
                </a:cubicBezTo>
                <a:cubicBezTo>
                  <a:pt x="494752" y="321216"/>
                  <a:pt x="518156" y="292948"/>
                  <a:pt x="550334" y="282222"/>
                </a:cubicBezTo>
                <a:lnTo>
                  <a:pt x="635000" y="254000"/>
                </a:lnTo>
                <a:lnTo>
                  <a:pt x="677334" y="239889"/>
                </a:lnTo>
                <a:cubicBezTo>
                  <a:pt x="778304" y="172576"/>
                  <a:pt x="654612" y="248181"/>
                  <a:pt x="776112" y="197556"/>
                </a:cubicBezTo>
                <a:cubicBezTo>
                  <a:pt x="814947" y="181375"/>
                  <a:pt x="847501" y="148027"/>
                  <a:pt x="889000" y="141111"/>
                </a:cubicBezTo>
                <a:cubicBezTo>
                  <a:pt x="1011074" y="120766"/>
                  <a:pt x="945276" y="130549"/>
                  <a:pt x="1086556" y="112889"/>
                </a:cubicBezTo>
                <a:cubicBezTo>
                  <a:pt x="1100667" y="108185"/>
                  <a:pt x="1116134" y="106431"/>
                  <a:pt x="1128889" y="98778"/>
                </a:cubicBezTo>
                <a:cubicBezTo>
                  <a:pt x="1140297" y="91933"/>
                  <a:pt x="1145212" y="76506"/>
                  <a:pt x="1157112" y="70556"/>
                </a:cubicBezTo>
                <a:cubicBezTo>
                  <a:pt x="1174458" y="61883"/>
                  <a:pt x="1194741" y="61149"/>
                  <a:pt x="1213556" y="56445"/>
                </a:cubicBezTo>
                <a:cubicBezTo>
                  <a:pt x="1227667" y="47037"/>
                  <a:pt x="1240009" y="34177"/>
                  <a:pt x="1255889" y="28222"/>
                </a:cubicBezTo>
                <a:cubicBezTo>
                  <a:pt x="1281283" y="18699"/>
                  <a:pt x="1410557" y="2095"/>
                  <a:pt x="1425223" y="0"/>
                </a:cubicBezTo>
                <a:cubicBezTo>
                  <a:pt x="1552223" y="4704"/>
                  <a:pt x="1679400" y="5929"/>
                  <a:pt x="1806223" y="14111"/>
                </a:cubicBezTo>
                <a:cubicBezTo>
                  <a:pt x="1868050" y="18100"/>
                  <a:pt x="1894667" y="49556"/>
                  <a:pt x="1947334" y="84667"/>
                </a:cubicBezTo>
                <a:cubicBezTo>
                  <a:pt x="2009238" y="125936"/>
                  <a:pt x="1976097" y="102712"/>
                  <a:pt x="2046112" y="155222"/>
                </a:cubicBezTo>
                <a:cubicBezTo>
                  <a:pt x="2055519" y="169333"/>
                  <a:pt x="2061571" y="186388"/>
                  <a:pt x="2074334" y="197556"/>
                </a:cubicBezTo>
                <a:cubicBezTo>
                  <a:pt x="2099860" y="219892"/>
                  <a:pt x="2130778" y="235185"/>
                  <a:pt x="2159000" y="254000"/>
                </a:cubicBezTo>
                <a:cubicBezTo>
                  <a:pt x="2173111" y="263407"/>
                  <a:pt x="2189342" y="270230"/>
                  <a:pt x="2201334" y="282222"/>
                </a:cubicBezTo>
                <a:lnTo>
                  <a:pt x="2271889" y="352778"/>
                </a:lnTo>
                <a:cubicBezTo>
                  <a:pt x="2281297" y="362186"/>
                  <a:pt x="2292732" y="369930"/>
                  <a:pt x="2300112" y="381000"/>
                </a:cubicBezTo>
                <a:cubicBezTo>
                  <a:pt x="2339403" y="439938"/>
                  <a:pt x="2316342" y="411342"/>
                  <a:pt x="2370667" y="465667"/>
                </a:cubicBezTo>
                <a:cubicBezTo>
                  <a:pt x="2403096" y="562956"/>
                  <a:pt x="2377853" y="529299"/>
                  <a:pt x="2427112" y="578556"/>
                </a:cubicBezTo>
                <a:cubicBezTo>
                  <a:pt x="2442025" y="615840"/>
                  <a:pt x="2458383" y="652729"/>
                  <a:pt x="2469445" y="691445"/>
                </a:cubicBezTo>
                <a:cubicBezTo>
                  <a:pt x="2472800" y="703187"/>
                  <a:pt x="2488440" y="774843"/>
                  <a:pt x="2497667" y="790222"/>
                </a:cubicBezTo>
                <a:cubicBezTo>
                  <a:pt x="2504512" y="801630"/>
                  <a:pt x="2516482" y="809037"/>
                  <a:pt x="2525889" y="818445"/>
                </a:cubicBezTo>
                <a:cubicBezTo>
                  <a:pt x="2530593" y="832556"/>
                  <a:pt x="2535914" y="846476"/>
                  <a:pt x="2540000" y="860778"/>
                </a:cubicBezTo>
                <a:cubicBezTo>
                  <a:pt x="2545328" y="879426"/>
                  <a:pt x="2547979" y="898823"/>
                  <a:pt x="2554112" y="917222"/>
                </a:cubicBezTo>
                <a:cubicBezTo>
                  <a:pt x="2586939" y="1015701"/>
                  <a:pt x="2573669" y="958152"/>
                  <a:pt x="2610556" y="1044222"/>
                </a:cubicBezTo>
                <a:cubicBezTo>
                  <a:pt x="2616415" y="1057894"/>
                  <a:pt x="2619963" y="1072445"/>
                  <a:pt x="2624667" y="1086556"/>
                </a:cubicBezTo>
                <a:cubicBezTo>
                  <a:pt x="2552096" y="1134937"/>
                  <a:pt x="2607869" y="1089915"/>
                  <a:pt x="2554112" y="1157111"/>
                </a:cubicBezTo>
                <a:cubicBezTo>
                  <a:pt x="2519112" y="1200861"/>
                  <a:pt x="2526622" y="1169758"/>
                  <a:pt x="2497667" y="1227667"/>
                </a:cubicBezTo>
                <a:cubicBezTo>
                  <a:pt x="2491015" y="1240971"/>
                  <a:pt x="2492848" y="1258385"/>
                  <a:pt x="2483556" y="1270000"/>
                </a:cubicBezTo>
                <a:cubicBezTo>
                  <a:pt x="2472962" y="1283243"/>
                  <a:pt x="2453986" y="1287054"/>
                  <a:pt x="2441223" y="1298222"/>
                </a:cubicBezTo>
                <a:cubicBezTo>
                  <a:pt x="2416192" y="1320124"/>
                  <a:pt x="2398341" y="1350329"/>
                  <a:pt x="2370667" y="1368778"/>
                </a:cubicBezTo>
                <a:cubicBezTo>
                  <a:pt x="2342445" y="1387593"/>
                  <a:pt x="2309984" y="1401237"/>
                  <a:pt x="2286000" y="1425222"/>
                </a:cubicBezTo>
                <a:cubicBezTo>
                  <a:pt x="2276593" y="1434630"/>
                  <a:pt x="2268421" y="1445462"/>
                  <a:pt x="2257778" y="1453445"/>
                </a:cubicBezTo>
                <a:cubicBezTo>
                  <a:pt x="2230643" y="1473796"/>
                  <a:pt x="2197097" y="1485905"/>
                  <a:pt x="2173112" y="1509889"/>
                </a:cubicBezTo>
                <a:cubicBezTo>
                  <a:pt x="2134371" y="1548629"/>
                  <a:pt x="2157510" y="1533904"/>
                  <a:pt x="2102556" y="1552222"/>
                </a:cubicBezTo>
                <a:cubicBezTo>
                  <a:pt x="2093149" y="1561630"/>
                  <a:pt x="2085742" y="1573600"/>
                  <a:pt x="2074334" y="1580445"/>
                </a:cubicBezTo>
                <a:cubicBezTo>
                  <a:pt x="1995466" y="1627766"/>
                  <a:pt x="1984625" y="1629162"/>
                  <a:pt x="1919112" y="1651000"/>
                </a:cubicBezTo>
                <a:cubicBezTo>
                  <a:pt x="1909704" y="1660407"/>
                  <a:pt x="1902789" y="1673272"/>
                  <a:pt x="1890889" y="1679222"/>
                </a:cubicBezTo>
                <a:cubicBezTo>
                  <a:pt x="1823425" y="1712954"/>
                  <a:pt x="1752059" y="1705165"/>
                  <a:pt x="1693334" y="1763889"/>
                </a:cubicBezTo>
                <a:cubicBezTo>
                  <a:pt x="1640482" y="1816740"/>
                  <a:pt x="1669932" y="1799911"/>
                  <a:pt x="1608667" y="1820334"/>
                </a:cubicBezTo>
                <a:cubicBezTo>
                  <a:pt x="1589852" y="1834445"/>
                  <a:pt x="1571490" y="1849180"/>
                  <a:pt x="1552223" y="1862667"/>
                </a:cubicBezTo>
                <a:cubicBezTo>
                  <a:pt x="1524435" y="1882118"/>
                  <a:pt x="1491540" y="1895127"/>
                  <a:pt x="1467556" y="1919111"/>
                </a:cubicBezTo>
                <a:cubicBezTo>
                  <a:pt x="1444037" y="1942630"/>
                  <a:pt x="1429267" y="1981600"/>
                  <a:pt x="1397000" y="1989667"/>
                </a:cubicBezTo>
                <a:cubicBezTo>
                  <a:pt x="1378185" y="1994371"/>
                  <a:pt x="1359132" y="1998205"/>
                  <a:pt x="1340556" y="2003778"/>
                </a:cubicBezTo>
                <a:cubicBezTo>
                  <a:pt x="1312062" y="2012326"/>
                  <a:pt x="1255889" y="2032000"/>
                  <a:pt x="1255889" y="2032000"/>
                </a:cubicBezTo>
                <a:cubicBezTo>
                  <a:pt x="1241778" y="2041407"/>
                  <a:pt x="1229054" y="2053334"/>
                  <a:pt x="1213556" y="2060222"/>
                </a:cubicBezTo>
                <a:cubicBezTo>
                  <a:pt x="1134874" y="2095192"/>
                  <a:pt x="1104919" y="2091441"/>
                  <a:pt x="1016000" y="2102556"/>
                </a:cubicBezTo>
                <a:cubicBezTo>
                  <a:pt x="983303" y="2113455"/>
                  <a:pt x="945122" y="2123965"/>
                  <a:pt x="917223" y="2144889"/>
                </a:cubicBezTo>
                <a:cubicBezTo>
                  <a:pt x="810083" y="2225244"/>
                  <a:pt x="908480" y="2185433"/>
                  <a:pt x="818445" y="2215445"/>
                </a:cubicBezTo>
                <a:cubicBezTo>
                  <a:pt x="714532" y="2206786"/>
                  <a:pt x="666828" y="2209291"/>
                  <a:pt x="578556" y="2187222"/>
                </a:cubicBezTo>
                <a:cubicBezTo>
                  <a:pt x="564126" y="2183614"/>
                  <a:pt x="550334" y="2177815"/>
                  <a:pt x="536223" y="2173111"/>
                </a:cubicBezTo>
                <a:cubicBezTo>
                  <a:pt x="526815" y="2163704"/>
                  <a:pt x="519408" y="2151734"/>
                  <a:pt x="508000" y="2144889"/>
                </a:cubicBezTo>
                <a:cubicBezTo>
                  <a:pt x="419286" y="2091661"/>
                  <a:pt x="510432" y="2203770"/>
                  <a:pt x="381000" y="2074334"/>
                </a:cubicBezTo>
                <a:cubicBezTo>
                  <a:pt x="340893" y="2034225"/>
                  <a:pt x="352374" y="2048367"/>
                  <a:pt x="310445" y="1989667"/>
                </a:cubicBezTo>
                <a:cubicBezTo>
                  <a:pt x="300588" y="1975867"/>
                  <a:pt x="292817" y="1960577"/>
                  <a:pt x="282223" y="1947334"/>
                </a:cubicBezTo>
                <a:cubicBezTo>
                  <a:pt x="273912" y="1936945"/>
                  <a:pt x="263408" y="1928519"/>
                  <a:pt x="254000" y="1919111"/>
                </a:cubicBezTo>
                <a:cubicBezTo>
                  <a:pt x="249296" y="1905000"/>
                  <a:pt x="246541" y="1890082"/>
                  <a:pt x="239889" y="1876778"/>
                </a:cubicBezTo>
                <a:cubicBezTo>
                  <a:pt x="205399" y="1807798"/>
                  <a:pt x="215291" y="1863050"/>
                  <a:pt x="197556" y="1792111"/>
                </a:cubicBezTo>
                <a:cubicBezTo>
                  <a:pt x="191739" y="1768843"/>
                  <a:pt x="189262" y="1744824"/>
                  <a:pt x="183445" y="1721556"/>
                </a:cubicBezTo>
                <a:cubicBezTo>
                  <a:pt x="179837" y="1707125"/>
                  <a:pt x="172679" y="1693716"/>
                  <a:pt x="169334" y="1679222"/>
                </a:cubicBezTo>
                <a:cubicBezTo>
                  <a:pt x="158548" y="1632482"/>
                  <a:pt x="156282" y="1583618"/>
                  <a:pt x="141112" y="1538111"/>
                </a:cubicBezTo>
                <a:cubicBezTo>
                  <a:pt x="136408" y="1524000"/>
                  <a:pt x="131086" y="1510080"/>
                  <a:pt x="127000" y="1495778"/>
                </a:cubicBezTo>
                <a:cubicBezTo>
                  <a:pt x="120972" y="1474680"/>
                  <a:pt x="110055" y="1419555"/>
                  <a:pt x="98778" y="1397000"/>
                </a:cubicBezTo>
                <a:cubicBezTo>
                  <a:pt x="91194" y="1381831"/>
                  <a:pt x="77444" y="1370165"/>
                  <a:pt x="70556" y="1354667"/>
                </a:cubicBezTo>
                <a:cubicBezTo>
                  <a:pt x="58474" y="1327482"/>
                  <a:pt x="51741" y="1298222"/>
                  <a:pt x="42334" y="1270000"/>
                </a:cubicBezTo>
                <a:lnTo>
                  <a:pt x="28223" y="1227667"/>
                </a:lnTo>
                <a:cubicBezTo>
                  <a:pt x="23519" y="1213556"/>
                  <a:pt x="28986" y="1185334"/>
                  <a:pt x="14112" y="1185334"/>
                </a:cubicBezTo>
                <a:lnTo>
                  <a:pt x="0" y="1199445"/>
                </a:lnTo>
                <a:close/>
              </a:path>
            </a:pathLst>
          </a:custGeom>
          <a:solidFill>
            <a:srgbClr val="000090">
              <a:alpha val="3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2288555" y="5399049"/>
            <a:ext cx="1027288" cy="694266"/>
          </a:xfrm>
          <a:prstGeom prst="ellipse">
            <a:avLst/>
          </a:prstGeom>
          <a:solidFill>
            <a:srgbClr val="000090">
              <a:alpha val="3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792776" y="4264515"/>
            <a:ext cx="409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X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683398" y="5475818"/>
            <a:ext cx="409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Z</a:t>
            </a: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1410843" y="4696315"/>
            <a:ext cx="953311" cy="867834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3609355" y="6334616"/>
            <a:ext cx="166077" cy="15663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609355" y="6029816"/>
            <a:ext cx="166077" cy="15663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315843" y="6319480"/>
            <a:ext cx="166077" cy="15663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318667" y="6029816"/>
            <a:ext cx="166077" cy="15663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256268" y="3526883"/>
            <a:ext cx="581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Lucida Grande"/>
                <a:ea typeface="Lucida Grande"/>
                <a:cs typeface="Lucida Grande"/>
              </a:rPr>
              <a:t>ψ</a:t>
            </a:r>
            <a:endParaRPr lang="en-US" i="1" dirty="0"/>
          </a:p>
        </p:txBody>
      </p:sp>
      <p:cxnSp>
        <p:nvCxnSpPr>
          <p:cNvPr id="127" name="Straight Arrow Connector 126"/>
          <p:cNvCxnSpPr>
            <a:stCxn id="129" idx="1"/>
          </p:cNvCxnSpPr>
          <p:nvPr/>
        </p:nvCxnSpPr>
        <p:spPr>
          <a:xfrm flipH="1" flipV="1">
            <a:off x="3775434" y="6186450"/>
            <a:ext cx="456488" cy="337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231922" y="6308758"/>
            <a:ext cx="3654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Measurement on site </a:t>
            </a:r>
            <a:r>
              <a:rPr lang="en-US" sz="2200" i="1" dirty="0" smtClean="0"/>
              <a:t>k</a:t>
            </a:r>
            <a:endParaRPr lang="en-US" sz="2200" i="1" dirty="0"/>
          </a:p>
        </p:txBody>
      </p:sp>
      <p:pic>
        <p:nvPicPr>
          <p:cNvPr id="130" name="Picture 12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43" y="2868123"/>
            <a:ext cx="5551578" cy="531760"/>
          </a:xfrm>
          <a:prstGeom prst="rect">
            <a:avLst/>
          </a:prstGeom>
        </p:spPr>
      </p:pic>
      <p:pic>
        <p:nvPicPr>
          <p:cNvPr id="131" name="Picture 13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75" y="3852743"/>
            <a:ext cx="1422400" cy="457200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4517828" y="3896215"/>
            <a:ext cx="4364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</a:t>
            </a:r>
            <a:r>
              <a:rPr lang="en-US" sz="2200" dirty="0" smtClean="0"/>
              <a:t> : </a:t>
            </a:r>
            <a:r>
              <a:rPr lang="en-US" sz="2200" dirty="0" err="1" smtClean="0"/>
              <a:t>postselected</a:t>
            </a:r>
            <a:r>
              <a:rPr lang="en-US" sz="2200" dirty="0" smtClean="0"/>
              <a:t> state after measurement on sites (1,…, k) with outcomes 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…,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k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134" name="TextBox 133"/>
          <p:cNvSpPr txBox="1"/>
          <p:nvPr/>
        </p:nvSpPr>
        <p:spPr>
          <a:xfrm>
            <a:off x="4517828" y="5348705"/>
            <a:ext cx="4005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Do ”physical states” satisfy it??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433161" y="5348705"/>
            <a:ext cx="4089950" cy="5269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0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Product 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States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445" y="1162114"/>
            <a:ext cx="84948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 quantum state </a:t>
            </a:r>
            <a:r>
              <a:rPr lang="en-US" sz="2500" i="1" dirty="0" err="1" smtClean="0"/>
              <a:t>ψ</a:t>
            </a:r>
            <a:r>
              <a:rPr lang="en-US" sz="2500" dirty="0" smtClean="0"/>
              <a:t> of </a:t>
            </a:r>
            <a:r>
              <a:rPr lang="en-US" sz="2500" i="1" dirty="0" smtClean="0"/>
              <a:t>n</a:t>
            </a:r>
            <a:r>
              <a:rPr lang="en-US" sz="2500" dirty="0" smtClean="0"/>
              <a:t> </a:t>
            </a:r>
            <a:r>
              <a:rPr lang="en-US" sz="2500" dirty="0" err="1" smtClean="0"/>
              <a:t>qubits</a:t>
            </a:r>
            <a:r>
              <a:rPr lang="en-US" sz="2500" dirty="0" smtClean="0"/>
              <a:t> is a vector in                </a:t>
            </a:r>
            <a:r>
              <a:rPr lang="en-US" sz="25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500" dirty="0" smtClean="0"/>
              <a:t> </a:t>
            </a:r>
            <a:endParaRPr lang="en-US" sz="25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5" y="1204906"/>
            <a:ext cx="969433" cy="36582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35" y="1204906"/>
            <a:ext cx="504535" cy="30832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5" y="1897303"/>
            <a:ext cx="4194527" cy="7396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80999" y="2880486"/>
            <a:ext cx="3344333" cy="17074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13667" y="3628376"/>
            <a:ext cx="211665" cy="207623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13667" y="3046099"/>
            <a:ext cx="818446" cy="165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32113" y="2520266"/>
            <a:ext cx="2017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Almost maximal entanglement</a:t>
            </a:r>
            <a:endParaRPr lang="en-US" sz="2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725333" y="3769864"/>
            <a:ext cx="677334" cy="6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59114" y="3586952"/>
            <a:ext cx="4205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Exceptional </a:t>
            </a:r>
            <a:r>
              <a:rPr lang="en-US" sz="2200" dirty="0" smtClean="0"/>
              <a:t>Set: Low Entanglement</a:t>
            </a:r>
            <a:endParaRPr lang="en-US" sz="2200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5" y="3404040"/>
            <a:ext cx="969433" cy="3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8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Product 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States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445" y="1162114"/>
            <a:ext cx="84948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 quantum state </a:t>
            </a:r>
            <a:r>
              <a:rPr lang="en-US" sz="2500" i="1" dirty="0" err="1" smtClean="0"/>
              <a:t>ψ</a:t>
            </a:r>
            <a:r>
              <a:rPr lang="en-US" sz="2500" dirty="0" smtClean="0"/>
              <a:t> of </a:t>
            </a:r>
            <a:r>
              <a:rPr lang="en-US" sz="2500" i="1" dirty="0" smtClean="0"/>
              <a:t>n</a:t>
            </a:r>
            <a:r>
              <a:rPr lang="en-US" sz="2500" dirty="0" smtClean="0"/>
              <a:t> </a:t>
            </a:r>
            <a:r>
              <a:rPr lang="en-US" sz="2500" dirty="0" err="1" smtClean="0"/>
              <a:t>qubits</a:t>
            </a:r>
            <a:r>
              <a:rPr lang="en-US" sz="2500" dirty="0" smtClean="0"/>
              <a:t> is a vector in                </a:t>
            </a:r>
            <a:r>
              <a:rPr lang="en-US" sz="25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500" dirty="0" smtClean="0"/>
              <a:t> </a:t>
            </a:r>
            <a:endParaRPr lang="en-US" sz="25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5" y="1204906"/>
            <a:ext cx="969433" cy="36582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35" y="1204906"/>
            <a:ext cx="504535" cy="30832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5" y="1897303"/>
            <a:ext cx="4194527" cy="7396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80999" y="2880486"/>
            <a:ext cx="3344333" cy="17074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13667" y="3628376"/>
            <a:ext cx="211665" cy="207623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13667" y="3046099"/>
            <a:ext cx="818446" cy="165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32113" y="2520266"/>
            <a:ext cx="2017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Almost maximal entanglement</a:t>
            </a:r>
            <a:endParaRPr lang="en-US" sz="2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725333" y="3769864"/>
            <a:ext cx="677334" cy="6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59114" y="3586952"/>
            <a:ext cx="4205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Exceptional </a:t>
            </a:r>
            <a:r>
              <a:rPr lang="en-US" sz="2200" dirty="0" smtClean="0"/>
              <a:t>Set: Low Entanglement</a:t>
            </a:r>
            <a:endParaRPr lang="en-US" sz="2200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5" y="3404040"/>
            <a:ext cx="969433" cy="36582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-6406444" y="4587931"/>
            <a:ext cx="9711266" cy="41222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03111" y="5427130"/>
            <a:ext cx="2401711" cy="260209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627489" y="5954888"/>
            <a:ext cx="550333" cy="5785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06334" y="5560687"/>
            <a:ext cx="4205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 Entanglement</a:t>
            </a:r>
            <a:endParaRPr lang="en-US" sz="22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177822" y="5822844"/>
            <a:ext cx="942624" cy="287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3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56443" y="4007555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Entanglement as a resource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164" y="2465723"/>
            <a:ext cx="279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Ultimate limits to information transmission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95" y="5723223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Quantum computers </a:t>
            </a:r>
            <a:r>
              <a:rPr lang="en-US" sz="2200" dirty="0"/>
              <a:t>a</a:t>
            </a:r>
            <a:r>
              <a:rPr lang="en-US" sz="2200" dirty="0" smtClean="0"/>
              <a:t>re digital</a:t>
            </a:r>
          </a:p>
        </p:txBody>
      </p:sp>
      <p:sp>
        <p:nvSpPr>
          <p:cNvPr id="14" name="Freeform 13"/>
          <p:cNvSpPr/>
          <p:nvPr/>
        </p:nvSpPr>
        <p:spPr>
          <a:xfrm>
            <a:off x="493888" y="2420329"/>
            <a:ext cx="2485275" cy="1153390"/>
          </a:xfrm>
          <a:custGeom>
            <a:avLst/>
            <a:gdLst>
              <a:gd name="connsiteX0" fmla="*/ 0 w 2398195"/>
              <a:gd name="connsiteY0" fmla="*/ 310444 h 1425222"/>
              <a:gd name="connsiteX1" fmla="*/ 0 w 2398195"/>
              <a:gd name="connsiteY1" fmla="*/ 310444 h 1425222"/>
              <a:gd name="connsiteX2" fmla="*/ 84667 w 2398195"/>
              <a:gd name="connsiteY2" fmla="*/ 211666 h 1425222"/>
              <a:gd name="connsiteX3" fmla="*/ 169333 w 2398195"/>
              <a:gd name="connsiteY3" fmla="*/ 155222 h 1425222"/>
              <a:gd name="connsiteX4" fmla="*/ 225778 w 2398195"/>
              <a:gd name="connsiteY4" fmla="*/ 98777 h 1425222"/>
              <a:gd name="connsiteX5" fmla="*/ 296333 w 2398195"/>
              <a:gd name="connsiteY5" fmla="*/ 84666 h 1425222"/>
              <a:gd name="connsiteX6" fmla="*/ 381000 w 2398195"/>
              <a:gd name="connsiteY6" fmla="*/ 56444 h 1425222"/>
              <a:gd name="connsiteX7" fmla="*/ 423333 w 2398195"/>
              <a:gd name="connsiteY7" fmla="*/ 42333 h 1425222"/>
              <a:gd name="connsiteX8" fmla="*/ 536222 w 2398195"/>
              <a:gd name="connsiteY8" fmla="*/ 14111 h 1425222"/>
              <a:gd name="connsiteX9" fmla="*/ 790222 w 2398195"/>
              <a:gd name="connsiteY9" fmla="*/ 0 h 1425222"/>
              <a:gd name="connsiteX10" fmla="*/ 1622778 w 2398195"/>
              <a:gd name="connsiteY10" fmla="*/ 14111 h 1425222"/>
              <a:gd name="connsiteX11" fmla="*/ 1707444 w 2398195"/>
              <a:gd name="connsiteY11" fmla="*/ 42333 h 1425222"/>
              <a:gd name="connsiteX12" fmla="*/ 2074333 w 2398195"/>
              <a:gd name="connsiteY12" fmla="*/ 70555 h 1425222"/>
              <a:gd name="connsiteX13" fmla="*/ 2243667 w 2398195"/>
              <a:gd name="connsiteY13" fmla="*/ 112889 h 1425222"/>
              <a:gd name="connsiteX14" fmla="*/ 2286000 w 2398195"/>
              <a:gd name="connsiteY14" fmla="*/ 127000 h 1425222"/>
              <a:gd name="connsiteX15" fmla="*/ 2370667 w 2398195"/>
              <a:gd name="connsiteY15" fmla="*/ 169333 h 1425222"/>
              <a:gd name="connsiteX16" fmla="*/ 2370667 w 2398195"/>
              <a:gd name="connsiteY16" fmla="*/ 508000 h 1425222"/>
              <a:gd name="connsiteX17" fmla="*/ 2342444 w 2398195"/>
              <a:gd name="connsiteY17" fmla="*/ 592666 h 1425222"/>
              <a:gd name="connsiteX18" fmla="*/ 2286000 w 2398195"/>
              <a:gd name="connsiteY18" fmla="*/ 747889 h 1425222"/>
              <a:gd name="connsiteX19" fmla="*/ 2271889 w 2398195"/>
              <a:gd name="connsiteY19" fmla="*/ 804333 h 1425222"/>
              <a:gd name="connsiteX20" fmla="*/ 2243667 w 2398195"/>
              <a:gd name="connsiteY20" fmla="*/ 889000 h 1425222"/>
              <a:gd name="connsiteX21" fmla="*/ 2229556 w 2398195"/>
              <a:gd name="connsiteY21" fmla="*/ 931333 h 1425222"/>
              <a:gd name="connsiteX22" fmla="*/ 2215444 w 2398195"/>
              <a:gd name="connsiteY22" fmla="*/ 973666 h 1425222"/>
              <a:gd name="connsiteX23" fmla="*/ 2201333 w 2398195"/>
              <a:gd name="connsiteY23" fmla="*/ 1016000 h 1425222"/>
              <a:gd name="connsiteX24" fmla="*/ 2173111 w 2398195"/>
              <a:gd name="connsiteY24" fmla="*/ 1058333 h 1425222"/>
              <a:gd name="connsiteX25" fmla="*/ 2159000 w 2398195"/>
              <a:gd name="connsiteY25" fmla="*/ 1100666 h 1425222"/>
              <a:gd name="connsiteX26" fmla="*/ 2130778 w 2398195"/>
              <a:gd name="connsiteY26" fmla="*/ 1128889 h 1425222"/>
              <a:gd name="connsiteX27" fmla="*/ 2046111 w 2398195"/>
              <a:gd name="connsiteY27" fmla="*/ 1227666 h 1425222"/>
              <a:gd name="connsiteX28" fmla="*/ 2032000 w 2398195"/>
              <a:gd name="connsiteY28" fmla="*/ 1270000 h 1425222"/>
              <a:gd name="connsiteX29" fmla="*/ 1876778 w 2398195"/>
              <a:gd name="connsiteY29" fmla="*/ 1326444 h 1425222"/>
              <a:gd name="connsiteX30" fmla="*/ 1792111 w 2398195"/>
              <a:gd name="connsiteY30" fmla="*/ 1354666 h 1425222"/>
              <a:gd name="connsiteX31" fmla="*/ 1693333 w 2398195"/>
              <a:gd name="connsiteY31" fmla="*/ 1382889 h 1425222"/>
              <a:gd name="connsiteX32" fmla="*/ 1481667 w 2398195"/>
              <a:gd name="connsiteY32" fmla="*/ 1411111 h 1425222"/>
              <a:gd name="connsiteX33" fmla="*/ 1312333 w 2398195"/>
              <a:gd name="connsiteY33" fmla="*/ 1425222 h 1425222"/>
              <a:gd name="connsiteX34" fmla="*/ 818444 w 2398195"/>
              <a:gd name="connsiteY34" fmla="*/ 1411111 h 1425222"/>
              <a:gd name="connsiteX35" fmla="*/ 677333 w 2398195"/>
              <a:gd name="connsiteY35" fmla="*/ 1382889 h 1425222"/>
              <a:gd name="connsiteX36" fmla="*/ 536222 w 2398195"/>
              <a:gd name="connsiteY36" fmla="*/ 1368777 h 1425222"/>
              <a:gd name="connsiteX37" fmla="*/ 479778 w 2398195"/>
              <a:gd name="connsiteY37" fmla="*/ 1354666 h 1425222"/>
              <a:gd name="connsiteX38" fmla="*/ 395111 w 2398195"/>
              <a:gd name="connsiteY38" fmla="*/ 1340555 h 1425222"/>
              <a:gd name="connsiteX39" fmla="*/ 310444 w 2398195"/>
              <a:gd name="connsiteY39" fmla="*/ 1312333 h 1425222"/>
              <a:gd name="connsiteX40" fmla="*/ 268111 w 2398195"/>
              <a:gd name="connsiteY40" fmla="*/ 1284111 h 1425222"/>
              <a:gd name="connsiteX41" fmla="*/ 211667 w 2398195"/>
              <a:gd name="connsiteY41" fmla="*/ 1185333 h 1425222"/>
              <a:gd name="connsiteX42" fmla="*/ 183444 w 2398195"/>
              <a:gd name="connsiteY42" fmla="*/ 1143000 h 1425222"/>
              <a:gd name="connsiteX43" fmla="*/ 169333 w 2398195"/>
              <a:gd name="connsiteY43" fmla="*/ 1072444 h 1425222"/>
              <a:gd name="connsiteX44" fmla="*/ 155222 w 2398195"/>
              <a:gd name="connsiteY44" fmla="*/ 973666 h 1425222"/>
              <a:gd name="connsiteX45" fmla="*/ 127000 w 2398195"/>
              <a:gd name="connsiteY45" fmla="*/ 889000 h 1425222"/>
              <a:gd name="connsiteX46" fmla="*/ 84667 w 2398195"/>
              <a:gd name="connsiteY46" fmla="*/ 762000 h 1425222"/>
              <a:gd name="connsiteX47" fmla="*/ 70556 w 2398195"/>
              <a:gd name="connsiteY47" fmla="*/ 719666 h 1425222"/>
              <a:gd name="connsiteX48" fmla="*/ 56444 w 2398195"/>
              <a:gd name="connsiteY48" fmla="*/ 677333 h 1425222"/>
              <a:gd name="connsiteX49" fmla="*/ 42333 w 2398195"/>
              <a:gd name="connsiteY49" fmla="*/ 606777 h 1425222"/>
              <a:gd name="connsiteX50" fmla="*/ 28222 w 2398195"/>
              <a:gd name="connsiteY50" fmla="*/ 522111 h 1425222"/>
              <a:gd name="connsiteX51" fmla="*/ 0 w 2398195"/>
              <a:gd name="connsiteY51" fmla="*/ 310444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98195" h="1425222">
                <a:moveTo>
                  <a:pt x="0" y="310444"/>
                </a:moveTo>
                <a:lnTo>
                  <a:pt x="0" y="310444"/>
                </a:lnTo>
                <a:cubicBezTo>
                  <a:pt x="28222" y="277518"/>
                  <a:pt x="52699" y="240970"/>
                  <a:pt x="84667" y="211666"/>
                </a:cubicBezTo>
                <a:cubicBezTo>
                  <a:pt x="109670" y="188746"/>
                  <a:pt x="145349" y="179206"/>
                  <a:pt x="169333" y="155222"/>
                </a:cubicBezTo>
                <a:cubicBezTo>
                  <a:pt x="188148" y="136407"/>
                  <a:pt x="199686" y="103995"/>
                  <a:pt x="225778" y="98777"/>
                </a:cubicBezTo>
                <a:cubicBezTo>
                  <a:pt x="249296" y="94073"/>
                  <a:pt x="273194" y="90977"/>
                  <a:pt x="296333" y="84666"/>
                </a:cubicBezTo>
                <a:cubicBezTo>
                  <a:pt x="325034" y="76839"/>
                  <a:pt x="352778" y="65851"/>
                  <a:pt x="381000" y="56444"/>
                </a:cubicBezTo>
                <a:cubicBezTo>
                  <a:pt x="395111" y="51740"/>
                  <a:pt x="408903" y="45941"/>
                  <a:pt x="423333" y="42333"/>
                </a:cubicBezTo>
                <a:cubicBezTo>
                  <a:pt x="460963" y="32926"/>
                  <a:pt x="497494" y="16263"/>
                  <a:pt x="536222" y="14111"/>
                </a:cubicBezTo>
                <a:lnTo>
                  <a:pt x="790222" y="0"/>
                </a:lnTo>
                <a:cubicBezTo>
                  <a:pt x="1067741" y="4704"/>
                  <a:pt x="1345515" y="1314"/>
                  <a:pt x="1622778" y="14111"/>
                </a:cubicBezTo>
                <a:cubicBezTo>
                  <a:pt x="1652495" y="15483"/>
                  <a:pt x="1677925" y="38643"/>
                  <a:pt x="1707444" y="42333"/>
                </a:cubicBezTo>
                <a:cubicBezTo>
                  <a:pt x="1904475" y="66962"/>
                  <a:pt x="1782469" y="54340"/>
                  <a:pt x="2074333" y="70555"/>
                </a:cubicBezTo>
                <a:cubicBezTo>
                  <a:pt x="2188346" y="89557"/>
                  <a:pt x="2131855" y="75618"/>
                  <a:pt x="2243667" y="112889"/>
                </a:cubicBezTo>
                <a:cubicBezTo>
                  <a:pt x="2257778" y="117593"/>
                  <a:pt x="2273624" y="118749"/>
                  <a:pt x="2286000" y="127000"/>
                </a:cubicBezTo>
                <a:cubicBezTo>
                  <a:pt x="2340709" y="163473"/>
                  <a:pt x="2312244" y="149859"/>
                  <a:pt x="2370667" y="169333"/>
                </a:cubicBezTo>
                <a:cubicBezTo>
                  <a:pt x="2413821" y="298794"/>
                  <a:pt x="2400305" y="241266"/>
                  <a:pt x="2370667" y="508000"/>
                </a:cubicBezTo>
                <a:cubicBezTo>
                  <a:pt x="2367382" y="537567"/>
                  <a:pt x="2349659" y="563806"/>
                  <a:pt x="2342444" y="592666"/>
                </a:cubicBezTo>
                <a:cubicBezTo>
                  <a:pt x="2310109" y="722008"/>
                  <a:pt x="2335737" y="673281"/>
                  <a:pt x="2286000" y="747889"/>
                </a:cubicBezTo>
                <a:cubicBezTo>
                  <a:pt x="2281296" y="766704"/>
                  <a:pt x="2277462" y="785757"/>
                  <a:pt x="2271889" y="804333"/>
                </a:cubicBezTo>
                <a:cubicBezTo>
                  <a:pt x="2263341" y="832827"/>
                  <a:pt x="2253074" y="860778"/>
                  <a:pt x="2243667" y="889000"/>
                </a:cubicBezTo>
                <a:lnTo>
                  <a:pt x="2229556" y="931333"/>
                </a:lnTo>
                <a:lnTo>
                  <a:pt x="2215444" y="973666"/>
                </a:lnTo>
                <a:cubicBezTo>
                  <a:pt x="2210740" y="987777"/>
                  <a:pt x="2209584" y="1003624"/>
                  <a:pt x="2201333" y="1016000"/>
                </a:cubicBezTo>
                <a:cubicBezTo>
                  <a:pt x="2191926" y="1030111"/>
                  <a:pt x="2180695" y="1043164"/>
                  <a:pt x="2173111" y="1058333"/>
                </a:cubicBezTo>
                <a:cubicBezTo>
                  <a:pt x="2166459" y="1071637"/>
                  <a:pt x="2166653" y="1087911"/>
                  <a:pt x="2159000" y="1100666"/>
                </a:cubicBezTo>
                <a:cubicBezTo>
                  <a:pt x="2152155" y="1112074"/>
                  <a:pt x="2139295" y="1118668"/>
                  <a:pt x="2130778" y="1128889"/>
                </a:cubicBezTo>
                <a:cubicBezTo>
                  <a:pt x="2040272" y="1237496"/>
                  <a:pt x="2135789" y="1137988"/>
                  <a:pt x="2046111" y="1227666"/>
                </a:cubicBezTo>
                <a:cubicBezTo>
                  <a:pt x="2041407" y="1241777"/>
                  <a:pt x="2043427" y="1260477"/>
                  <a:pt x="2032000" y="1270000"/>
                </a:cubicBezTo>
                <a:cubicBezTo>
                  <a:pt x="2018911" y="1280908"/>
                  <a:pt x="1885545" y="1323522"/>
                  <a:pt x="1876778" y="1326444"/>
                </a:cubicBezTo>
                <a:lnTo>
                  <a:pt x="1792111" y="1354666"/>
                </a:lnTo>
                <a:cubicBezTo>
                  <a:pt x="1755844" y="1366755"/>
                  <a:pt x="1732309" y="1375802"/>
                  <a:pt x="1693333" y="1382889"/>
                </a:cubicBezTo>
                <a:cubicBezTo>
                  <a:pt x="1661026" y="1388763"/>
                  <a:pt x="1508967" y="1408381"/>
                  <a:pt x="1481667" y="1411111"/>
                </a:cubicBezTo>
                <a:cubicBezTo>
                  <a:pt x="1425308" y="1416747"/>
                  <a:pt x="1368778" y="1420518"/>
                  <a:pt x="1312333" y="1425222"/>
                </a:cubicBezTo>
                <a:cubicBezTo>
                  <a:pt x="1147703" y="1420518"/>
                  <a:pt x="982776" y="1422066"/>
                  <a:pt x="818444" y="1411111"/>
                </a:cubicBezTo>
                <a:cubicBezTo>
                  <a:pt x="770582" y="1407920"/>
                  <a:pt x="725063" y="1387662"/>
                  <a:pt x="677333" y="1382889"/>
                </a:cubicBezTo>
                <a:lnTo>
                  <a:pt x="536222" y="1368777"/>
                </a:lnTo>
                <a:cubicBezTo>
                  <a:pt x="517407" y="1364073"/>
                  <a:pt x="498795" y="1358469"/>
                  <a:pt x="479778" y="1354666"/>
                </a:cubicBezTo>
                <a:cubicBezTo>
                  <a:pt x="451722" y="1349055"/>
                  <a:pt x="422868" y="1347494"/>
                  <a:pt x="395111" y="1340555"/>
                </a:cubicBezTo>
                <a:cubicBezTo>
                  <a:pt x="366250" y="1333340"/>
                  <a:pt x="310444" y="1312333"/>
                  <a:pt x="310444" y="1312333"/>
                </a:cubicBezTo>
                <a:cubicBezTo>
                  <a:pt x="296333" y="1302926"/>
                  <a:pt x="280103" y="1296103"/>
                  <a:pt x="268111" y="1284111"/>
                </a:cubicBezTo>
                <a:cubicBezTo>
                  <a:pt x="199866" y="1215865"/>
                  <a:pt x="243959" y="1249915"/>
                  <a:pt x="211667" y="1185333"/>
                </a:cubicBezTo>
                <a:cubicBezTo>
                  <a:pt x="204082" y="1170164"/>
                  <a:pt x="192852" y="1157111"/>
                  <a:pt x="183444" y="1143000"/>
                </a:cubicBezTo>
                <a:cubicBezTo>
                  <a:pt x="178740" y="1119481"/>
                  <a:pt x="173276" y="1096102"/>
                  <a:pt x="169333" y="1072444"/>
                </a:cubicBezTo>
                <a:cubicBezTo>
                  <a:pt x="163865" y="1039636"/>
                  <a:pt x="162701" y="1006075"/>
                  <a:pt x="155222" y="973666"/>
                </a:cubicBezTo>
                <a:cubicBezTo>
                  <a:pt x="148533" y="944679"/>
                  <a:pt x="136407" y="917222"/>
                  <a:pt x="127000" y="889000"/>
                </a:cubicBezTo>
                <a:lnTo>
                  <a:pt x="84667" y="762000"/>
                </a:lnTo>
                <a:lnTo>
                  <a:pt x="70556" y="719666"/>
                </a:lnTo>
                <a:cubicBezTo>
                  <a:pt x="65852" y="705555"/>
                  <a:pt x="59361" y="691919"/>
                  <a:pt x="56444" y="677333"/>
                </a:cubicBezTo>
                <a:cubicBezTo>
                  <a:pt x="51740" y="653814"/>
                  <a:pt x="46623" y="630375"/>
                  <a:pt x="42333" y="606777"/>
                </a:cubicBezTo>
                <a:cubicBezTo>
                  <a:pt x="37215" y="578627"/>
                  <a:pt x="29583" y="550690"/>
                  <a:pt x="28222" y="522111"/>
                </a:cubicBezTo>
                <a:cubicBezTo>
                  <a:pt x="24866" y="451635"/>
                  <a:pt x="4704" y="345722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59764" y="5656389"/>
            <a:ext cx="2628640" cy="959556"/>
          </a:xfrm>
          <a:custGeom>
            <a:avLst/>
            <a:gdLst>
              <a:gd name="connsiteX0" fmla="*/ 0 w 2628640"/>
              <a:gd name="connsiteY0" fmla="*/ 310444 h 959556"/>
              <a:gd name="connsiteX1" fmla="*/ 0 w 2628640"/>
              <a:gd name="connsiteY1" fmla="*/ 310444 h 959556"/>
              <a:gd name="connsiteX2" fmla="*/ 98778 w 2628640"/>
              <a:gd name="connsiteY2" fmla="*/ 155222 h 959556"/>
              <a:gd name="connsiteX3" fmla="*/ 127000 w 2628640"/>
              <a:gd name="connsiteY3" fmla="*/ 112889 h 959556"/>
              <a:gd name="connsiteX4" fmla="*/ 169334 w 2628640"/>
              <a:gd name="connsiteY4" fmla="*/ 84667 h 959556"/>
              <a:gd name="connsiteX5" fmla="*/ 197556 w 2628640"/>
              <a:gd name="connsiteY5" fmla="*/ 56444 h 959556"/>
              <a:gd name="connsiteX6" fmla="*/ 254000 w 2628640"/>
              <a:gd name="connsiteY6" fmla="*/ 28222 h 959556"/>
              <a:gd name="connsiteX7" fmla="*/ 296334 w 2628640"/>
              <a:gd name="connsiteY7" fmla="*/ 0 h 959556"/>
              <a:gd name="connsiteX8" fmla="*/ 903111 w 2628640"/>
              <a:gd name="connsiteY8" fmla="*/ 14111 h 959556"/>
              <a:gd name="connsiteX9" fmla="*/ 1030111 w 2628640"/>
              <a:gd name="connsiteY9" fmla="*/ 28222 h 959556"/>
              <a:gd name="connsiteX10" fmla="*/ 1143000 w 2628640"/>
              <a:gd name="connsiteY10" fmla="*/ 42333 h 959556"/>
              <a:gd name="connsiteX11" fmla="*/ 1213556 w 2628640"/>
              <a:gd name="connsiteY11" fmla="*/ 56444 h 959556"/>
              <a:gd name="connsiteX12" fmla="*/ 1453445 w 2628640"/>
              <a:gd name="connsiteY12" fmla="*/ 84667 h 959556"/>
              <a:gd name="connsiteX13" fmla="*/ 2187223 w 2628640"/>
              <a:gd name="connsiteY13" fmla="*/ 112889 h 959556"/>
              <a:gd name="connsiteX14" fmla="*/ 2300111 w 2628640"/>
              <a:gd name="connsiteY14" fmla="*/ 141111 h 959556"/>
              <a:gd name="connsiteX15" fmla="*/ 2427111 w 2628640"/>
              <a:gd name="connsiteY15" fmla="*/ 169333 h 959556"/>
              <a:gd name="connsiteX16" fmla="*/ 2525889 w 2628640"/>
              <a:gd name="connsiteY16" fmla="*/ 225778 h 959556"/>
              <a:gd name="connsiteX17" fmla="*/ 2554111 w 2628640"/>
              <a:gd name="connsiteY17" fmla="*/ 268111 h 959556"/>
              <a:gd name="connsiteX18" fmla="*/ 2610556 w 2628640"/>
              <a:gd name="connsiteY18" fmla="*/ 324556 h 959556"/>
              <a:gd name="connsiteX19" fmla="*/ 2610556 w 2628640"/>
              <a:gd name="connsiteY19" fmla="*/ 522111 h 959556"/>
              <a:gd name="connsiteX20" fmla="*/ 2582334 w 2628640"/>
              <a:gd name="connsiteY20" fmla="*/ 564444 h 959556"/>
              <a:gd name="connsiteX21" fmla="*/ 2540000 w 2628640"/>
              <a:gd name="connsiteY21" fmla="*/ 578556 h 959556"/>
              <a:gd name="connsiteX22" fmla="*/ 2497667 w 2628640"/>
              <a:gd name="connsiteY22" fmla="*/ 620889 h 959556"/>
              <a:gd name="connsiteX23" fmla="*/ 2455334 w 2628640"/>
              <a:gd name="connsiteY23" fmla="*/ 635000 h 959556"/>
              <a:gd name="connsiteX24" fmla="*/ 2413000 w 2628640"/>
              <a:gd name="connsiteY24" fmla="*/ 663222 h 959556"/>
              <a:gd name="connsiteX25" fmla="*/ 2356556 w 2628640"/>
              <a:gd name="connsiteY25" fmla="*/ 691444 h 959556"/>
              <a:gd name="connsiteX26" fmla="*/ 2187223 w 2628640"/>
              <a:gd name="connsiteY26" fmla="*/ 804333 h 959556"/>
              <a:gd name="connsiteX27" fmla="*/ 2074334 w 2628640"/>
              <a:gd name="connsiteY27" fmla="*/ 874889 h 959556"/>
              <a:gd name="connsiteX28" fmla="*/ 2003778 w 2628640"/>
              <a:gd name="connsiteY28" fmla="*/ 889000 h 959556"/>
              <a:gd name="connsiteX29" fmla="*/ 1947334 w 2628640"/>
              <a:gd name="connsiteY29" fmla="*/ 903111 h 959556"/>
              <a:gd name="connsiteX30" fmla="*/ 1905000 w 2628640"/>
              <a:gd name="connsiteY30" fmla="*/ 917222 h 959556"/>
              <a:gd name="connsiteX31" fmla="*/ 1721556 w 2628640"/>
              <a:gd name="connsiteY31" fmla="*/ 959556 h 959556"/>
              <a:gd name="connsiteX32" fmla="*/ 1044223 w 2628640"/>
              <a:gd name="connsiteY32" fmla="*/ 945444 h 959556"/>
              <a:gd name="connsiteX33" fmla="*/ 959556 w 2628640"/>
              <a:gd name="connsiteY33" fmla="*/ 931333 h 959556"/>
              <a:gd name="connsiteX34" fmla="*/ 832556 w 2628640"/>
              <a:gd name="connsiteY34" fmla="*/ 903111 h 959556"/>
              <a:gd name="connsiteX35" fmla="*/ 790223 w 2628640"/>
              <a:gd name="connsiteY35" fmla="*/ 889000 h 959556"/>
              <a:gd name="connsiteX36" fmla="*/ 677334 w 2628640"/>
              <a:gd name="connsiteY36" fmla="*/ 874889 h 959556"/>
              <a:gd name="connsiteX37" fmla="*/ 578556 w 2628640"/>
              <a:gd name="connsiteY37" fmla="*/ 846667 h 959556"/>
              <a:gd name="connsiteX38" fmla="*/ 465667 w 2628640"/>
              <a:gd name="connsiteY38" fmla="*/ 818444 h 959556"/>
              <a:gd name="connsiteX39" fmla="*/ 381000 w 2628640"/>
              <a:gd name="connsiteY39" fmla="*/ 790222 h 959556"/>
              <a:gd name="connsiteX40" fmla="*/ 282223 w 2628640"/>
              <a:gd name="connsiteY40" fmla="*/ 762000 h 959556"/>
              <a:gd name="connsiteX41" fmla="*/ 254000 w 2628640"/>
              <a:gd name="connsiteY41" fmla="*/ 733778 h 959556"/>
              <a:gd name="connsiteX42" fmla="*/ 197556 w 2628640"/>
              <a:gd name="connsiteY42" fmla="*/ 691444 h 959556"/>
              <a:gd name="connsiteX43" fmla="*/ 183445 w 2628640"/>
              <a:gd name="connsiteY43" fmla="*/ 649111 h 959556"/>
              <a:gd name="connsiteX44" fmla="*/ 98778 w 2628640"/>
              <a:gd name="connsiteY44" fmla="*/ 550333 h 959556"/>
              <a:gd name="connsiteX45" fmla="*/ 70556 w 2628640"/>
              <a:gd name="connsiteY45" fmla="*/ 508000 h 959556"/>
              <a:gd name="connsiteX46" fmla="*/ 56445 w 2628640"/>
              <a:gd name="connsiteY46" fmla="*/ 465667 h 959556"/>
              <a:gd name="connsiteX47" fmla="*/ 28223 w 2628640"/>
              <a:gd name="connsiteY47" fmla="*/ 437444 h 959556"/>
              <a:gd name="connsiteX48" fmla="*/ 14111 w 2628640"/>
              <a:gd name="connsiteY48" fmla="*/ 395111 h 959556"/>
              <a:gd name="connsiteX49" fmla="*/ 0 w 2628640"/>
              <a:gd name="connsiteY49" fmla="*/ 310444 h 9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28640" h="959556">
                <a:moveTo>
                  <a:pt x="0" y="310444"/>
                </a:moveTo>
                <a:lnTo>
                  <a:pt x="0" y="310444"/>
                </a:lnTo>
                <a:lnTo>
                  <a:pt x="98778" y="155222"/>
                </a:lnTo>
                <a:cubicBezTo>
                  <a:pt x="107949" y="140956"/>
                  <a:pt x="112889" y="122296"/>
                  <a:pt x="127000" y="112889"/>
                </a:cubicBezTo>
                <a:cubicBezTo>
                  <a:pt x="141111" y="103482"/>
                  <a:pt x="156091" y="95262"/>
                  <a:pt x="169334" y="84667"/>
                </a:cubicBezTo>
                <a:cubicBezTo>
                  <a:pt x="179723" y="76356"/>
                  <a:pt x="186486" y="63824"/>
                  <a:pt x="197556" y="56444"/>
                </a:cubicBezTo>
                <a:cubicBezTo>
                  <a:pt x="215058" y="44775"/>
                  <a:pt x="235736" y="38658"/>
                  <a:pt x="254000" y="28222"/>
                </a:cubicBezTo>
                <a:cubicBezTo>
                  <a:pt x="268725" y="19808"/>
                  <a:pt x="282223" y="9407"/>
                  <a:pt x="296334" y="0"/>
                </a:cubicBezTo>
                <a:lnTo>
                  <a:pt x="903111" y="14111"/>
                </a:lnTo>
                <a:cubicBezTo>
                  <a:pt x="945673" y="15748"/>
                  <a:pt x="987809" y="23245"/>
                  <a:pt x="1030111" y="28222"/>
                </a:cubicBezTo>
                <a:cubicBezTo>
                  <a:pt x="1067774" y="32653"/>
                  <a:pt x="1105518" y="36567"/>
                  <a:pt x="1143000" y="42333"/>
                </a:cubicBezTo>
                <a:cubicBezTo>
                  <a:pt x="1166706" y="45980"/>
                  <a:pt x="1189898" y="52501"/>
                  <a:pt x="1213556" y="56444"/>
                </a:cubicBezTo>
                <a:cubicBezTo>
                  <a:pt x="1276350" y="66910"/>
                  <a:pt x="1396892" y="81931"/>
                  <a:pt x="1453445" y="84667"/>
                </a:cubicBezTo>
                <a:lnTo>
                  <a:pt x="2187223" y="112889"/>
                </a:lnTo>
                <a:cubicBezTo>
                  <a:pt x="2224852" y="122296"/>
                  <a:pt x="2262077" y="133504"/>
                  <a:pt x="2300111" y="141111"/>
                </a:cubicBezTo>
                <a:cubicBezTo>
                  <a:pt x="2389684" y="159025"/>
                  <a:pt x="2347399" y="149405"/>
                  <a:pt x="2427111" y="169333"/>
                </a:cubicBezTo>
                <a:cubicBezTo>
                  <a:pt x="2449245" y="180400"/>
                  <a:pt x="2505944" y="205833"/>
                  <a:pt x="2525889" y="225778"/>
                </a:cubicBezTo>
                <a:cubicBezTo>
                  <a:pt x="2537881" y="237770"/>
                  <a:pt x="2543074" y="255235"/>
                  <a:pt x="2554111" y="268111"/>
                </a:cubicBezTo>
                <a:cubicBezTo>
                  <a:pt x="2571428" y="288314"/>
                  <a:pt x="2610556" y="324556"/>
                  <a:pt x="2610556" y="324556"/>
                </a:cubicBezTo>
                <a:cubicBezTo>
                  <a:pt x="2631657" y="408960"/>
                  <a:pt x="2637504" y="405334"/>
                  <a:pt x="2610556" y="522111"/>
                </a:cubicBezTo>
                <a:cubicBezTo>
                  <a:pt x="2606743" y="538636"/>
                  <a:pt x="2595577" y="553850"/>
                  <a:pt x="2582334" y="564444"/>
                </a:cubicBezTo>
                <a:cubicBezTo>
                  <a:pt x="2570719" y="573736"/>
                  <a:pt x="2554111" y="573852"/>
                  <a:pt x="2540000" y="578556"/>
                </a:cubicBezTo>
                <a:cubicBezTo>
                  <a:pt x="2525889" y="592667"/>
                  <a:pt x="2514271" y="609819"/>
                  <a:pt x="2497667" y="620889"/>
                </a:cubicBezTo>
                <a:cubicBezTo>
                  <a:pt x="2485291" y="629140"/>
                  <a:pt x="2468638" y="628348"/>
                  <a:pt x="2455334" y="635000"/>
                </a:cubicBezTo>
                <a:cubicBezTo>
                  <a:pt x="2440165" y="642584"/>
                  <a:pt x="2427725" y="654808"/>
                  <a:pt x="2413000" y="663222"/>
                </a:cubicBezTo>
                <a:cubicBezTo>
                  <a:pt x="2394736" y="673658"/>
                  <a:pt x="2375371" y="682037"/>
                  <a:pt x="2356556" y="691444"/>
                </a:cubicBezTo>
                <a:cubicBezTo>
                  <a:pt x="2227134" y="820866"/>
                  <a:pt x="2392259" y="667641"/>
                  <a:pt x="2187223" y="804333"/>
                </a:cubicBezTo>
                <a:cubicBezTo>
                  <a:pt x="2161534" y="821459"/>
                  <a:pt x="2095610" y="866379"/>
                  <a:pt x="2074334" y="874889"/>
                </a:cubicBezTo>
                <a:cubicBezTo>
                  <a:pt x="2052065" y="883797"/>
                  <a:pt x="2027191" y="883797"/>
                  <a:pt x="2003778" y="889000"/>
                </a:cubicBezTo>
                <a:cubicBezTo>
                  <a:pt x="1984846" y="893207"/>
                  <a:pt x="1965982" y="897783"/>
                  <a:pt x="1947334" y="903111"/>
                </a:cubicBezTo>
                <a:cubicBezTo>
                  <a:pt x="1933032" y="907197"/>
                  <a:pt x="1919351" y="913308"/>
                  <a:pt x="1905000" y="917222"/>
                </a:cubicBezTo>
                <a:cubicBezTo>
                  <a:pt x="1811400" y="942749"/>
                  <a:pt x="1803831" y="943100"/>
                  <a:pt x="1721556" y="959556"/>
                </a:cubicBezTo>
                <a:lnTo>
                  <a:pt x="1044223" y="945444"/>
                </a:lnTo>
                <a:cubicBezTo>
                  <a:pt x="1015631" y="944385"/>
                  <a:pt x="987706" y="936451"/>
                  <a:pt x="959556" y="931333"/>
                </a:cubicBezTo>
                <a:cubicBezTo>
                  <a:pt x="919544" y="924058"/>
                  <a:pt x="872193" y="914436"/>
                  <a:pt x="832556" y="903111"/>
                </a:cubicBezTo>
                <a:cubicBezTo>
                  <a:pt x="818254" y="899025"/>
                  <a:pt x="804857" y="891661"/>
                  <a:pt x="790223" y="889000"/>
                </a:cubicBezTo>
                <a:cubicBezTo>
                  <a:pt x="752912" y="882216"/>
                  <a:pt x="714964" y="879593"/>
                  <a:pt x="677334" y="874889"/>
                </a:cubicBezTo>
                <a:lnTo>
                  <a:pt x="578556" y="846667"/>
                </a:lnTo>
                <a:cubicBezTo>
                  <a:pt x="541078" y="836673"/>
                  <a:pt x="502464" y="830710"/>
                  <a:pt x="465667" y="818444"/>
                </a:cubicBezTo>
                <a:cubicBezTo>
                  <a:pt x="437445" y="809037"/>
                  <a:pt x="409861" y="797437"/>
                  <a:pt x="381000" y="790222"/>
                </a:cubicBezTo>
                <a:cubicBezTo>
                  <a:pt x="310126" y="772503"/>
                  <a:pt x="342954" y="782244"/>
                  <a:pt x="282223" y="762000"/>
                </a:cubicBezTo>
                <a:cubicBezTo>
                  <a:pt x="272815" y="752593"/>
                  <a:pt x="264221" y="742295"/>
                  <a:pt x="254000" y="733778"/>
                </a:cubicBezTo>
                <a:cubicBezTo>
                  <a:pt x="235933" y="718722"/>
                  <a:pt x="212612" y="709512"/>
                  <a:pt x="197556" y="691444"/>
                </a:cubicBezTo>
                <a:cubicBezTo>
                  <a:pt x="188034" y="680017"/>
                  <a:pt x="190097" y="662415"/>
                  <a:pt x="183445" y="649111"/>
                </a:cubicBezTo>
                <a:cubicBezTo>
                  <a:pt x="139826" y="561872"/>
                  <a:pt x="168216" y="654489"/>
                  <a:pt x="98778" y="550333"/>
                </a:cubicBezTo>
                <a:cubicBezTo>
                  <a:pt x="89371" y="536222"/>
                  <a:pt x="78140" y="523169"/>
                  <a:pt x="70556" y="508000"/>
                </a:cubicBezTo>
                <a:cubicBezTo>
                  <a:pt x="63904" y="494696"/>
                  <a:pt x="64098" y="478422"/>
                  <a:pt x="56445" y="465667"/>
                </a:cubicBezTo>
                <a:cubicBezTo>
                  <a:pt x="49600" y="454259"/>
                  <a:pt x="37630" y="446852"/>
                  <a:pt x="28223" y="437444"/>
                </a:cubicBezTo>
                <a:cubicBezTo>
                  <a:pt x="23519" y="423333"/>
                  <a:pt x="14111" y="409985"/>
                  <a:pt x="14111" y="395111"/>
                </a:cubicBezTo>
                <a:cubicBezTo>
                  <a:pt x="14111" y="347939"/>
                  <a:pt x="19903" y="346987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0025" y="3898900"/>
            <a:ext cx="2342444" cy="959556"/>
          </a:xfrm>
          <a:custGeom>
            <a:avLst/>
            <a:gdLst>
              <a:gd name="connsiteX0" fmla="*/ 0 w 2342444"/>
              <a:gd name="connsiteY0" fmla="*/ 112889 h 959556"/>
              <a:gd name="connsiteX1" fmla="*/ 0 w 2342444"/>
              <a:gd name="connsiteY1" fmla="*/ 112889 h 959556"/>
              <a:gd name="connsiteX2" fmla="*/ 225777 w 2342444"/>
              <a:gd name="connsiteY2" fmla="*/ 84667 h 959556"/>
              <a:gd name="connsiteX3" fmla="*/ 296333 w 2342444"/>
              <a:gd name="connsiteY3" fmla="*/ 70556 h 959556"/>
              <a:gd name="connsiteX4" fmla="*/ 437444 w 2342444"/>
              <a:gd name="connsiteY4" fmla="*/ 56444 h 959556"/>
              <a:gd name="connsiteX5" fmla="*/ 479777 w 2342444"/>
              <a:gd name="connsiteY5" fmla="*/ 42333 h 959556"/>
              <a:gd name="connsiteX6" fmla="*/ 677333 w 2342444"/>
              <a:gd name="connsiteY6" fmla="*/ 14111 h 959556"/>
              <a:gd name="connsiteX7" fmla="*/ 790222 w 2342444"/>
              <a:gd name="connsiteY7" fmla="*/ 0 h 959556"/>
              <a:gd name="connsiteX8" fmla="*/ 1693333 w 2342444"/>
              <a:gd name="connsiteY8" fmla="*/ 14111 h 959556"/>
              <a:gd name="connsiteX9" fmla="*/ 1890889 w 2342444"/>
              <a:gd name="connsiteY9" fmla="*/ 28222 h 959556"/>
              <a:gd name="connsiteX10" fmla="*/ 2088444 w 2342444"/>
              <a:gd name="connsiteY10" fmla="*/ 84667 h 959556"/>
              <a:gd name="connsiteX11" fmla="*/ 2144889 w 2342444"/>
              <a:gd name="connsiteY11" fmla="*/ 98778 h 959556"/>
              <a:gd name="connsiteX12" fmla="*/ 2229555 w 2342444"/>
              <a:gd name="connsiteY12" fmla="*/ 127000 h 959556"/>
              <a:gd name="connsiteX13" fmla="*/ 2271889 w 2342444"/>
              <a:gd name="connsiteY13" fmla="*/ 141111 h 959556"/>
              <a:gd name="connsiteX14" fmla="*/ 2314222 w 2342444"/>
              <a:gd name="connsiteY14" fmla="*/ 169333 h 959556"/>
              <a:gd name="connsiteX15" fmla="*/ 2342444 w 2342444"/>
              <a:gd name="connsiteY15" fmla="*/ 254000 h 959556"/>
              <a:gd name="connsiteX16" fmla="*/ 2328333 w 2342444"/>
              <a:gd name="connsiteY16" fmla="*/ 324556 h 959556"/>
              <a:gd name="connsiteX17" fmla="*/ 2215444 w 2342444"/>
              <a:gd name="connsiteY17" fmla="*/ 451556 h 959556"/>
              <a:gd name="connsiteX18" fmla="*/ 2130777 w 2342444"/>
              <a:gd name="connsiteY18" fmla="*/ 536222 h 959556"/>
              <a:gd name="connsiteX19" fmla="*/ 2102555 w 2342444"/>
              <a:gd name="connsiteY19" fmla="*/ 578556 h 959556"/>
              <a:gd name="connsiteX20" fmla="*/ 2060222 w 2342444"/>
              <a:gd name="connsiteY20" fmla="*/ 592667 h 959556"/>
              <a:gd name="connsiteX21" fmla="*/ 2046111 w 2342444"/>
              <a:gd name="connsiteY21" fmla="*/ 635000 h 959556"/>
              <a:gd name="connsiteX22" fmla="*/ 2003777 w 2342444"/>
              <a:gd name="connsiteY22" fmla="*/ 663222 h 959556"/>
              <a:gd name="connsiteX23" fmla="*/ 1905000 w 2342444"/>
              <a:gd name="connsiteY23" fmla="*/ 719667 h 959556"/>
              <a:gd name="connsiteX24" fmla="*/ 1834444 w 2342444"/>
              <a:gd name="connsiteY24" fmla="*/ 776111 h 959556"/>
              <a:gd name="connsiteX25" fmla="*/ 1792111 w 2342444"/>
              <a:gd name="connsiteY25" fmla="*/ 790222 h 959556"/>
              <a:gd name="connsiteX26" fmla="*/ 1735666 w 2342444"/>
              <a:gd name="connsiteY26" fmla="*/ 818444 h 959556"/>
              <a:gd name="connsiteX27" fmla="*/ 1693333 w 2342444"/>
              <a:gd name="connsiteY27" fmla="*/ 832556 h 959556"/>
              <a:gd name="connsiteX28" fmla="*/ 1636889 w 2342444"/>
              <a:gd name="connsiteY28" fmla="*/ 860778 h 959556"/>
              <a:gd name="connsiteX29" fmla="*/ 1538111 w 2342444"/>
              <a:gd name="connsiteY29" fmla="*/ 917222 h 959556"/>
              <a:gd name="connsiteX30" fmla="*/ 1495777 w 2342444"/>
              <a:gd name="connsiteY30" fmla="*/ 931333 h 959556"/>
              <a:gd name="connsiteX31" fmla="*/ 1382889 w 2342444"/>
              <a:gd name="connsiteY31" fmla="*/ 959556 h 959556"/>
              <a:gd name="connsiteX32" fmla="*/ 719666 w 2342444"/>
              <a:gd name="connsiteY32" fmla="*/ 945444 h 959556"/>
              <a:gd name="connsiteX33" fmla="*/ 592666 w 2342444"/>
              <a:gd name="connsiteY33" fmla="*/ 917222 h 959556"/>
              <a:gd name="connsiteX34" fmla="*/ 522111 w 2342444"/>
              <a:gd name="connsiteY34" fmla="*/ 903111 h 959556"/>
              <a:gd name="connsiteX35" fmla="*/ 352777 w 2342444"/>
              <a:gd name="connsiteY35" fmla="*/ 832556 h 959556"/>
              <a:gd name="connsiteX36" fmla="*/ 211666 w 2342444"/>
              <a:gd name="connsiteY36" fmla="*/ 776111 h 959556"/>
              <a:gd name="connsiteX37" fmla="*/ 169333 w 2342444"/>
              <a:gd name="connsiteY37" fmla="*/ 762000 h 959556"/>
              <a:gd name="connsiteX38" fmla="*/ 127000 w 2342444"/>
              <a:gd name="connsiteY38" fmla="*/ 719667 h 959556"/>
              <a:gd name="connsiteX39" fmla="*/ 84666 w 2342444"/>
              <a:gd name="connsiteY39" fmla="*/ 691444 h 959556"/>
              <a:gd name="connsiteX40" fmla="*/ 70555 w 2342444"/>
              <a:gd name="connsiteY40" fmla="*/ 649111 h 959556"/>
              <a:gd name="connsiteX41" fmla="*/ 42333 w 2342444"/>
              <a:gd name="connsiteY41" fmla="*/ 550333 h 959556"/>
              <a:gd name="connsiteX42" fmla="*/ 0 w 2342444"/>
              <a:gd name="connsiteY42" fmla="*/ 112889 h 9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42444" h="959556">
                <a:moveTo>
                  <a:pt x="0" y="112889"/>
                </a:moveTo>
                <a:lnTo>
                  <a:pt x="0" y="112889"/>
                </a:lnTo>
                <a:lnTo>
                  <a:pt x="225777" y="84667"/>
                </a:lnTo>
                <a:cubicBezTo>
                  <a:pt x="249520" y="81275"/>
                  <a:pt x="272559" y="73726"/>
                  <a:pt x="296333" y="70556"/>
                </a:cubicBezTo>
                <a:cubicBezTo>
                  <a:pt x="343190" y="64308"/>
                  <a:pt x="390407" y="61148"/>
                  <a:pt x="437444" y="56444"/>
                </a:cubicBezTo>
                <a:cubicBezTo>
                  <a:pt x="451555" y="51740"/>
                  <a:pt x="465347" y="45941"/>
                  <a:pt x="479777" y="42333"/>
                </a:cubicBezTo>
                <a:cubicBezTo>
                  <a:pt x="553860" y="23812"/>
                  <a:pt x="594405" y="23867"/>
                  <a:pt x="677333" y="14111"/>
                </a:cubicBezTo>
                <a:lnTo>
                  <a:pt x="790222" y="0"/>
                </a:lnTo>
                <a:lnTo>
                  <a:pt x="1693333" y="14111"/>
                </a:lnTo>
                <a:cubicBezTo>
                  <a:pt x="1759331" y="15803"/>
                  <a:pt x="1825475" y="19302"/>
                  <a:pt x="1890889" y="28222"/>
                </a:cubicBezTo>
                <a:cubicBezTo>
                  <a:pt x="2007040" y="44061"/>
                  <a:pt x="1986613" y="59210"/>
                  <a:pt x="2088444" y="84667"/>
                </a:cubicBezTo>
                <a:cubicBezTo>
                  <a:pt x="2107259" y="89371"/>
                  <a:pt x="2126313" y="93205"/>
                  <a:pt x="2144889" y="98778"/>
                </a:cubicBezTo>
                <a:cubicBezTo>
                  <a:pt x="2173383" y="107326"/>
                  <a:pt x="2201333" y="117593"/>
                  <a:pt x="2229555" y="127000"/>
                </a:cubicBezTo>
                <a:lnTo>
                  <a:pt x="2271889" y="141111"/>
                </a:lnTo>
                <a:cubicBezTo>
                  <a:pt x="2286000" y="150518"/>
                  <a:pt x="2305234" y="154951"/>
                  <a:pt x="2314222" y="169333"/>
                </a:cubicBezTo>
                <a:cubicBezTo>
                  <a:pt x="2329989" y="194560"/>
                  <a:pt x="2342444" y="254000"/>
                  <a:pt x="2342444" y="254000"/>
                </a:cubicBezTo>
                <a:cubicBezTo>
                  <a:pt x="2337740" y="277519"/>
                  <a:pt x="2336754" y="302099"/>
                  <a:pt x="2328333" y="324556"/>
                </a:cubicBezTo>
                <a:cubicBezTo>
                  <a:pt x="2311770" y="368724"/>
                  <a:pt x="2232561" y="428734"/>
                  <a:pt x="2215444" y="451556"/>
                </a:cubicBezTo>
                <a:cubicBezTo>
                  <a:pt x="2162935" y="521568"/>
                  <a:pt x="2192680" y="494955"/>
                  <a:pt x="2130777" y="536222"/>
                </a:cubicBezTo>
                <a:cubicBezTo>
                  <a:pt x="2121370" y="550333"/>
                  <a:pt x="2115798" y="567961"/>
                  <a:pt x="2102555" y="578556"/>
                </a:cubicBezTo>
                <a:cubicBezTo>
                  <a:pt x="2090940" y="587848"/>
                  <a:pt x="2070740" y="582149"/>
                  <a:pt x="2060222" y="592667"/>
                </a:cubicBezTo>
                <a:cubicBezTo>
                  <a:pt x="2049704" y="603185"/>
                  <a:pt x="2055403" y="623385"/>
                  <a:pt x="2046111" y="635000"/>
                </a:cubicBezTo>
                <a:cubicBezTo>
                  <a:pt x="2035516" y="648243"/>
                  <a:pt x="2017578" y="653364"/>
                  <a:pt x="2003777" y="663222"/>
                </a:cubicBezTo>
                <a:cubicBezTo>
                  <a:pt x="1929024" y="716617"/>
                  <a:pt x="1973699" y="696767"/>
                  <a:pt x="1905000" y="719667"/>
                </a:cubicBezTo>
                <a:cubicBezTo>
                  <a:pt x="1878750" y="745916"/>
                  <a:pt x="1870045" y="758311"/>
                  <a:pt x="1834444" y="776111"/>
                </a:cubicBezTo>
                <a:cubicBezTo>
                  <a:pt x="1821140" y="782763"/>
                  <a:pt x="1805783" y="784363"/>
                  <a:pt x="1792111" y="790222"/>
                </a:cubicBezTo>
                <a:cubicBezTo>
                  <a:pt x="1772776" y="798508"/>
                  <a:pt x="1755001" y="810158"/>
                  <a:pt x="1735666" y="818444"/>
                </a:cubicBezTo>
                <a:cubicBezTo>
                  <a:pt x="1721994" y="824303"/>
                  <a:pt x="1707005" y="826697"/>
                  <a:pt x="1693333" y="832556"/>
                </a:cubicBezTo>
                <a:cubicBezTo>
                  <a:pt x="1673998" y="840842"/>
                  <a:pt x="1655153" y="850342"/>
                  <a:pt x="1636889" y="860778"/>
                </a:cubicBezTo>
                <a:cubicBezTo>
                  <a:pt x="1566036" y="901265"/>
                  <a:pt x="1623388" y="880675"/>
                  <a:pt x="1538111" y="917222"/>
                </a:cubicBezTo>
                <a:cubicBezTo>
                  <a:pt x="1524439" y="923081"/>
                  <a:pt x="1510127" y="927419"/>
                  <a:pt x="1495777" y="931333"/>
                </a:cubicBezTo>
                <a:cubicBezTo>
                  <a:pt x="1458356" y="941539"/>
                  <a:pt x="1382889" y="959556"/>
                  <a:pt x="1382889" y="959556"/>
                </a:cubicBezTo>
                <a:lnTo>
                  <a:pt x="719666" y="945444"/>
                </a:lnTo>
                <a:cubicBezTo>
                  <a:pt x="628204" y="941993"/>
                  <a:pt x="658048" y="933567"/>
                  <a:pt x="592666" y="917222"/>
                </a:cubicBezTo>
                <a:cubicBezTo>
                  <a:pt x="569398" y="911405"/>
                  <a:pt x="545629" y="907815"/>
                  <a:pt x="522111" y="903111"/>
                </a:cubicBezTo>
                <a:cubicBezTo>
                  <a:pt x="391875" y="837994"/>
                  <a:pt x="450037" y="856871"/>
                  <a:pt x="352777" y="832556"/>
                </a:cubicBezTo>
                <a:cubicBezTo>
                  <a:pt x="269724" y="791028"/>
                  <a:pt x="316290" y="810985"/>
                  <a:pt x="211666" y="776111"/>
                </a:cubicBezTo>
                <a:lnTo>
                  <a:pt x="169333" y="762000"/>
                </a:lnTo>
                <a:cubicBezTo>
                  <a:pt x="155222" y="747889"/>
                  <a:pt x="142331" y="732443"/>
                  <a:pt x="127000" y="719667"/>
                </a:cubicBezTo>
                <a:cubicBezTo>
                  <a:pt x="113971" y="708810"/>
                  <a:pt x="95261" y="704687"/>
                  <a:pt x="84666" y="691444"/>
                </a:cubicBezTo>
                <a:cubicBezTo>
                  <a:pt x="75374" y="679829"/>
                  <a:pt x="74641" y="663413"/>
                  <a:pt x="70555" y="649111"/>
                </a:cubicBezTo>
                <a:cubicBezTo>
                  <a:pt x="35115" y="525072"/>
                  <a:pt x="76168" y="651842"/>
                  <a:pt x="42333" y="550333"/>
                </a:cubicBezTo>
                <a:cubicBezTo>
                  <a:pt x="20557" y="310792"/>
                  <a:pt x="28222" y="447065"/>
                  <a:pt x="0" y="112889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14" idx="17"/>
          </p:cNvCxnSpPr>
          <p:nvPr/>
        </p:nvCxnSpPr>
        <p:spPr>
          <a:xfrm>
            <a:off x="2921388" y="2899956"/>
            <a:ext cx="679062" cy="20448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 flipH="1" flipV="1">
            <a:off x="2568804" y="3617384"/>
            <a:ext cx="692195" cy="604864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 flipV="1">
            <a:off x="1506037" y="3945086"/>
            <a:ext cx="1757489" cy="166511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9764" y="1353392"/>
            <a:ext cx="8650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Goal</a:t>
            </a:r>
            <a:r>
              <a:rPr lang="en-US" sz="2500" dirty="0" smtClean="0"/>
              <a:t>: Lay down the theory for future quantum-based technology</a:t>
            </a:r>
          </a:p>
          <a:p>
            <a:r>
              <a:rPr lang="en-US" sz="2500" dirty="0" smtClean="0"/>
              <a:t>(quantum computers, quantum cryptography, …)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8992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Approximation Scale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165" y="1526263"/>
            <a:ext cx="78316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want to approximate the minimum energy </a:t>
            </a:r>
          </a:p>
          <a:p>
            <a:endParaRPr lang="en-US" sz="2000" dirty="0" smtClean="0"/>
          </a:p>
          <a:p>
            <a:r>
              <a:rPr lang="en-US" sz="2800" dirty="0" smtClean="0"/>
              <a:t>(i.e. minimum eigenvalue of </a:t>
            </a:r>
            <a:r>
              <a:rPr lang="en-US" sz="2800" i="1" dirty="0" smtClean="0"/>
              <a:t>H</a:t>
            </a:r>
            <a:r>
              <a:rPr lang="en-US" sz="2800" dirty="0" smtClean="0"/>
              <a:t>):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2165" y="2973051"/>
            <a:ext cx="7210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Small total error:</a:t>
            </a:r>
          </a:p>
          <a:p>
            <a:endParaRPr lang="en-US" sz="2800" dirty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rgbClr val="000090"/>
                </a:solidFill>
              </a:rPr>
              <a:t>Small extensive error: </a:t>
            </a:r>
            <a:endParaRPr lang="en-US" sz="2800" dirty="0">
              <a:solidFill>
                <a:srgbClr val="000090"/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98" y="3052779"/>
            <a:ext cx="20574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97" y="3880992"/>
            <a:ext cx="2197100" cy="469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22" y="2078703"/>
            <a:ext cx="3146779" cy="8943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2165" y="3678009"/>
            <a:ext cx="5785556" cy="83255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457987" y="6061127"/>
            <a:ext cx="2672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57987" y="6202238"/>
            <a:ext cx="2672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57987" y="5991277"/>
            <a:ext cx="2672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457987" y="5946827"/>
            <a:ext cx="2672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457987" y="5934127"/>
            <a:ext cx="2672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57987" y="5889677"/>
            <a:ext cx="2672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57987" y="5832527"/>
            <a:ext cx="2672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457987" y="5756327"/>
            <a:ext cx="2672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457987" y="5749977"/>
            <a:ext cx="2672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457987" y="5699177"/>
            <a:ext cx="2672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464337" y="5648377"/>
            <a:ext cx="2672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457987" y="5629327"/>
            <a:ext cx="2672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457987" y="5622977"/>
            <a:ext cx="2672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457987" y="5572177"/>
            <a:ext cx="2672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464337" y="5521377"/>
            <a:ext cx="2672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1929" y="5889677"/>
            <a:ext cx="9143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00FF"/>
                </a:solidFill>
              </a:rPr>
              <a:t>E</a:t>
            </a:r>
            <a:r>
              <a:rPr lang="en-US" sz="2500" b="1" baseline="-25000" dirty="0" err="1" smtClean="0">
                <a:solidFill>
                  <a:srgbClr val="0000FF"/>
                </a:solidFill>
              </a:rPr>
              <a:t>o</a:t>
            </a:r>
            <a:r>
              <a:rPr lang="en-US" sz="2500" b="1" dirty="0" smtClean="0">
                <a:solidFill>
                  <a:srgbClr val="0000FF"/>
                </a:solidFill>
              </a:rPr>
              <a:t>(H)</a:t>
            </a:r>
            <a:endParaRPr lang="en-US" sz="2500" b="1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9764" y="5252363"/>
            <a:ext cx="14139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00FF"/>
                </a:solidFill>
              </a:rPr>
              <a:t>E</a:t>
            </a:r>
            <a:r>
              <a:rPr lang="en-US" sz="2500" b="1" baseline="-25000" dirty="0" err="1" smtClean="0">
                <a:solidFill>
                  <a:srgbClr val="0000FF"/>
                </a:solidFill>
              </a:rPr>
              <a:t>o</a:t>
            </a:r>
            <a:r>
              <a:rPr lang="en-US" sz="2500" b="1" dirty="0" smtClean="0">
                <a:solidFill>
                  <a:srgbClr val="0000FF"/>
                </a:solidFill>
              </a:rPr>
              <a:t>(H)+</a:t>
            </a:r>
            <a:r>
              <a:rPr lang="en-US" sz="2500" b="1" i="1" dirty="0" err="1" smtClean="0">
                <a:solidFill>
                  <a:srgbClr val="0000FF"/>
                </a:solidFill>
              </a:rPr>
              <a:t>ε</a:t>
            </a:r>
            <a:r>
              <a:rPr lang="en-US" sz="2500" b="1" dirty="0" err="1" smtClean="0">
                <a:solidFill>
                  <a:srgbClr val="0000FF"/>
                </a:solidFill>
              </a:rPr>
              <a:t>l</a:t>
            </a:r>
            <a:endParaRPr lang="en-US" sz="2500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6542" y="5252363"/>
            <a:ext cx="42756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Are all these low-lying states </a:t>
            </a:r>
            <a:r>
              <a:rPr lang="en-US" sz="2500" dirty="0" smtClean="0"/>
              <a:t>entangled</a:t>
            </a:r>
            <a:r>
              <a:rPr lang="en-US" sz="2500" dirty="0" smtClean="0"/>
              <a:t>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8225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Mean-Field…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" y="1258631"/>
            <a:ext cx="871035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3366FF"/>
                </a:solidFill>
              </a:rPr>
              <a:t>…consists in approximating the </a:t>
            </a:r>
            <a:r>
              <a:rPr lang="en-US" sz="2500" b="1" dirty="0" err="1" smtClean="0">
                <a:solidFill>
                  <a:srgbClr val="3366FF"/>
                </a:solidFill>
              </a:rPr>
              <a:t>groundstate</a:t>
            </a:r>
            <a:r>
              <a:rPr lang="en-US" sz="2500" b="1" dirty="0" smtClean="0">
                <a:solidFill>
                  <a:srgbClr val="3366FF"/>
                </a:solidFill>
              </a:rPr>
              <a:t> </a:t>
            </a:r>
            <a:r>
              <a:rPr lang="en-US" sz="2500" b="1" dirty="0" smtClean="0">
                <a:solidFill>
                  <a:srgbClr val="3366FF"/>
                </a:solidFill>
              </a:rPr>
              <a:t>by </a:t>
            </a:r>
            <a:r>
              <a:rPr lang="en-US" sz="2500" b="1" dirty="0" smtClean="0">
                <a:solidFill>
                  <a:srgbClr val="3366FF"/>
                </a:solidFill>
              </a:rPr>
              <a:t>a product state</a:t>
            </a:r>
          </a:p>
          <a:p>
            <a:endParaRPr lang="en-US" sz="3500" b="1" dirty="0">
              <a:solidFill>
                <a:srgbClr val="3366FF"/>
              </a:solidFill>
            </a:endParaRPr>
          </a:p>
          <a:p>
            <a:r>
              <a:rPr lang="en-US" sz="3500" b="1" dirty="0" smtClean="0">
                <a:solidFill>
                  <a:srgbClr val="3366FF"/>
                </a:solidFill>
              </a:rPr>
              <a:t>                                                </a:t>
            </a:r>
            <a:endParaRPr lang="en-US" sz="33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851108"/>
              </p:ext>
            </p:extLst>
          </p:nvPr>
        </p:nvGraphicFramePr>
        <p:xfrm>
          <a:off x="3357911" y="1891873"/>
          <a:ext cx="2320933" cy="566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3" imgW="990600" imgH="241300" progId="Equation.3">
                  <p:embed/>
                </p:oleObj>
              </mc:Choice>
              <mc:Fallback>
                <p:oleObj name="Equation" r:id="rId3" imgW="990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7911" y="1891873"/>
                        <a:ext cx="2320933" cy="566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2599" y="4644957"/>
            <a:ext cx="8963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Successful heuristic in      </a:t>
            </a:r>
            <a:r>
              <a:rPr lang="en-US" sz="2600" dirty="0" smtClean="0"/>
              <a:t>Quantum </a:t>
            </a:r>
            <a:r>
              <a:rPr lang="en-US" sz="2600" dirty="0"/>
              <a:t>Chemistry </a:t>
            </a:r>
            <a:r>
              <a:rPr lang="en-US" sz="2600" dirty="0" smtClean="0"/>
              <a:t>(</a:t>
            </a:r>
            <a:r>
              <a:rPr lang="en-US" sz="2600" dirty="0" err="1" smtClean="0"/>
              <a:t>Hartree-Fock</a:t>
            </a:r>
            <a:r>
              <a:rPr lang="en-US" sz="2600" dirty="0" smtClean="0"/>
              <a:t>)</a:t>
            </a:r>
            <a:endParaRPr lang="en-US" sz="2600" dirty="0"/>
          </a:p>
          <a:p>
            <a:r>
              <a:rPr lang="en-US" sz="2600" dirty="0" smtClean="0"/>
              <a:t>                                              Condensed matter </a:t>
            </a:r>
          </a:p>
          <a:p>
            <a:endParaRPr lang="en-US" sz="1000" dirty="0"/>
          </a:p>
          <a:p>
            <a:r>
              <a:rPr lang="en-US" sz="2600" dirty="0" smtClean="0">
                <a:solidFill>
                  <a:srgbClr val="000090"/>
                </a:solidFill>
              </a:rPr>
              <a:t>Intuition: </a:t>
            </a:r>
          </a:p>
          <a:p>
            <a:r>
              <a:rPr lang="en-US" sz="2600" dirty="0" smtClean="0">
                <a:solidFill>
                  <a:srgbClr val="000090"/>
                </a:solidFill>
              </a:rPr>
              <a:t>Mean-Field good when     </a:t>
            </a:r>
            <a:r>
              <a:rPr lang="en-US" sz="2600" dirty="0" smtClean="0"/>
              <a:t>Many-particle interactions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                      Low entanglement in state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24555" y="3979334"/>
            <a:ext cx="8710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It’s a mapping from quantum to classical Hamiltonians 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159765" y="2824840"/>
            <a:ext cx="8702014" cy="8145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5" y="3015518"/>
            <a:ext cx="8353778" cy="48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122"/>
          <p:cNvCxnSpPr/>
          <p:nvPr/>
        </p:nvCxnSpPr>
        <p:spPr>
          <a:xfrm flipV="1">
            <a:off x="8755190" y="5241958"/>
            <a:ext cx="0" cy="562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8537216" y="5241958"/>
            <a:ext cx="0" cy="562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8342483" y="5234933"/>
            <a:ext cx="0" cy="562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8147750" y="5241958"/>
            <a:ext cx="0" cy="562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7944550" y="5234933"/>
            <a:ext cx="0" cy="562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754050" y="5251450"/>
            <a:ext cx="0" cy="562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7550850" y="5251450"/>
            <a:ext cx="0" cy="562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7347650" y="5234933"/>
            <a:ext cx="0" cy="562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7144450" y="5227497"/>
            <a:ext cx="0" cy="562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6949717" y="5254658"/>
            <a:ext cx="0" cy="562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6754983" y="5251450"/>
            <a:ext cx="0" cy="562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800850" y="5840062"/>
            <a:ext cx="18972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800850" y="5619929"/>
            <a:ext cx="18972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800850" y="5425195"/>
            <a:ext cx="18972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8" idx="6"/>
            <a:endCxn id="29" idx="2"/>
          </p:cNvCxnSpPr>
          <p:nvPr/>
        </p:nvCxnSpPr>
        <p:spPr>
          <a:xfrm>
            <a:off x="6800850" y="5205798"/>
            <a:ext cx="18972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Product-State Approximation with Symmetry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812" y="1508614"/>
            <a:ext cx="8356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000090"/>
                </a:solidFill>
              </a:rPr>
              <a:t>(</a:t>
            </a:r>
            <a:r>
              <a:rPr lang="en-US" sz="2200" dirty="0" err="1">
                <a:solidFill>
                  <a:srgbClr val="000090"/>
                </a:solidFill>
              </a:rPr>
              <a:t>Raggio</a:t>
            </a:r>
            <a:r>
              <a:rPr lang="en-US" sz="2200" dirty="0">
                <a:solidFill>
                  <a:srgbClr val="000090"/>
                </a:solidFill>
              </a:rPr>
              <a:t>, Werner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89) </a:t>
            </a:r>
            <a:r>
              <a:rPr lang="en-US" sz="2500" dirty="0" smtClean="0"/>
              <a:t>Hamiltonians on the complete graph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539" y="1927842"/>
            <a:ext cx="2157061" cy="2113920"/>
          </a:xfrm>
          <a:prstGeom prst="rect">
            <a:avLst/>
          </a:prstGeom>
        </p:spPr>
      </p:pic>
      <p:sp>
        <p:nvSpPr>
          <p:cNvPr id="12" name="Left Brace 11"/>
          <p:cNvSpPr/>
          <p:nvPr/>
        </p:nvSpPr>
        <p:spPr>
          <a:xfrm rot="753696">
            <a:off x="6636104" y="2379716"/>
            <a:ext cx="167772" cy="79386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04256" y="2382362"/>
            <a:ext cx="6950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H</a:t>
            </a:r>
            <a:r>
              <a:rPr lang="en-US" sz="2500" baseline="-25000" dirty="0" err="1" smtClean="0"/>
              <a:t>ij</a:t>
            </a:r>
            <a:endParaRPr lang="en-US" sz="2500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7954" y="2373989"/>
            <a:ext cx="6588385" cy="4797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1489" y="4298371"/>
            <a:ext cx="835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</a:rPr>
              <a:t>(Kraus, </a:t>
            </a:r>
            <a:r>
              <a:rPr lang="en-US" sz="2200" dirty="0" err="1" smtClean="0">
                <a:solidFill>
                  <a:srgbClr val="000090"/>
                </a:solidFill>
              </a:rPr>
              <a:t>Lewenstein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Cirac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12) </a:t>
            </a:r>
            <a:r>
              <a:rPr lang="en-US" sz="2500" dirty="0" smtClean="0"/>
              <a:t>Translational and rotational symmetric Hamiltonians in </a:t>
            </a:r>
            <a:r>
              <a:rPr lang="en-US" sz="2500" i="1" dirty="0" smtClean="0"/>
              <a:t>D</a:t>
            </a:r>
            <a:r>
              <a:rPr lang="en-US" sz="2500" dirty="0" smtClean="0"/>
              <a:t> dimensions: 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2" y="3594855"/>
            <a:ext cx="5805666" cy="414033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2" y="6237001"/>
            <a:ext cx="5986239" cy="42156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707539" y="516014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06594" y="516014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05649" y="516014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04704" y="516014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03759" y="516014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02814" y="516014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01869" y="516014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100924" y="516014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299979" y="516014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499034" y="516014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98089" y="516014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07539" y="537622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06594" y="537622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105649" y="537622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04704" y="537622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503759" y="537622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702814" y="537622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901869" y="537622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100924" y="537622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299979" y="537622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499034" y="537622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698089" y="537622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7539" y="557427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06594" y="557427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105649" y="557427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304704" y="557427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503759" y="557427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702814" y="557427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901869" y="557427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100924" y="557427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299979" y="557427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499034" y="557427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698089" y="5574275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707539" y="579035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906594" y="579035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105649" y="579035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304704" y="579035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503759" y="579035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702814" y="579035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901869" y="579035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100924" y="579035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299979" y="579035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499034" y="579035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698089" y="5790353"/>
            <a:ext cx="93311" cy="91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Left Brace 123"/>
          <p:cNvSpPr/>
          <p:nvPr/>
        </p:nvSpPr>
        <p:spPr>
          <a:xfrm rot="5400000">
            <a:off x="8326699" y="4949629"/>
            <a:ext cx="216213" cy="2048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8244818" y="4466878"/>
            <a:ext cx="6950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H</a:t>
            </a:r>
            <a:r>
              <a:rPr lang="en-US" sz="2500" baseline="-25000" dirty="0" err="1" smtClean="0"/>
              <a:t>ij</a:t>
            </a:r>
            <a:endParaRPr lang="en-US" sz="2500" dirty="0"/>
          </a:p>
        </p:txBody>
      </p:sp>
      <p:pic>
        <p:nvPicPr>
          <p:cNvPr id="126" name="Picture 12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2" y="5489928"/>
            <a:ext cx="5616222" cy="517952"/>
          </a:xfrm>
          <a:prstGeom prst="rect">
            <a:avLst/>
          </a:prstGeom>
        </p:spPr>
      </p:pic>
      <p:pic>
        <p:nvPicPr>
          <p:cNvPr id="127" name="Picture 12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2" y="2853768"/>
            <a:ext cx="5865766" cy="49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13632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Product-State Approximation without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ymmetry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770" y="1612179"/>
            <a:ext cx="8532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(B., Harrow ‘12) </a:t>
            </a:r>
            <a:r>
              <a:rPr lang="en-US" sz="2200" dirty="0" smtClean="0"/>
              <a:t>Let </a:t>
            </a:r>
            <a:r>
              <a:rPr lang="en-US" sz="2200" dirty="0" smtClean="0">
                <a:solidFill>
                  <a:srgbClr val="FF0000"/>
                </a:solidFill>
              </a:rPr>
              <a:t>H</a:t>
            </a:r>
            <a:r>
              <a:rPr lang="en-US" sz="2200" dirty="0" smtClean="0"/>
              <a:t> be a </a:t>
            </a:r>
            <a:r>
              <a:rPr lang="en-US" sz="22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/>
              <a:t>-local Hamiltonian on </a:t>
            </a:r>
            <a:r>
              <a:rPr lang="en-US" sz="2200" dirty="0" err="1" smtClean="0"/>
              <a:t>qu</a:t>
            </a:r>
            <a:r>
              <a:rPr lang="en-US" sz="2200" dirty="0" err="1" smtClean="0">
                <a:solidFill>
                  <a:srgbClr val="FF0000"/>
                </a:solidFill>
              </a:rPr>
              <a:t>d</a:t>
            </a:r>
            <a:r>
              <a:rPr lang="en-US" sz="2200" dirty="0" err="1" smtClean="0"/>
              <a:t>its</a:t>
            </a:r>
            <a:r>
              <a:rPr lang="en-US" sz="2200" dirty="0" smtClean="0"/>
              <a:t> with interaction graph </a:t>
            </a:r>
            <a:r>
              <a:rPr lang="en-US" sz="2200" dirty="0" smtClean="0">
                <a:solidFill>
                  <a:srgbClr val="FF0000"/>
                </a:solidFill>
              </a:rPr>
              <a:t>G(V, E)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FF0000"/>
                </a:solidFill>
              </a:rPr>
              <a:t>|E|</a:t>
            </a:r>
            <a:r>
              <a:rPr lang="en-US" sz="2200" dirty="0" smtClean="0"/>
              <a:t> local terms.</a:t>
            </a:r>
          </a:p>
          <a:p>
            <a:endParaRPr lang="en-US" sz="1000" dirty="0" smtClean="0"/>
          </a:p>
          <a:p>
            <a:r>
              <a:rPr lang="en-US" sz="2200" dirty="0" smtClean="0"/>
              <a:t>Let </a:t>
            </a:r>
            <a:r>
              <a:rPr lang="en-US" sz="2200" dirty="0" smtClean="0">
                <a:solidFill>
                  <a:srgbClr val="FF0000"/>
                </a:solidFill>
              </a:rPr>
              <a:t>{X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>
                <a:solidFill>
                  <a:srgbClr val="FF0000"/>
                </a:solidFill>
              </a:rPr>
              <a:t>} </a:t>
            </a:r>
            <a:r>
              <a:rPr lang="en-US" sz="2200" dirty="0" smtClean="0"/>
              <a:t>be a partition of the sites with each </a:t>
            </a:r>
            <a:r>
              <a:rPr lang="en-US" sz="2200" dirty="0" smtClean="0">
                <a:solidFill>
                  <a:srgbClr val="FF0000"/>
                </a:solidFill>
              </a:rPr>
              <a:t>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having </a:t>
            </a:r>
            <a:r>
              <a:rPr lang="en-US" sz="2200" dirty="0" smtClean="0">
                <a:solidFill>
                  <a:srgbClr val="FF0000"/>
                </a:solidFill>
              </a:rPr>
              <a:t>m</a:t>
            </a:r>
            <a:r>
              <a:rPr lang="en-US" sz="2200" dirty="0" smtClean="0"/>
              <a:t> sites. </a:t>
            </a:r>
          </a:p>
          <a:p>
            <a:endParaRPr lang="en-US" sz="2200" dirty="0" smtClean="0">
              <a:solidFill>
                <a:srgbClr val="000090"/>
              </a:solidFill>
            </a:endParaRPr>
          </a:p>
          <a:p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675" y="4674161"/>
            <a:ext cx="3977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500" baseline="-25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         </a:t>
            </a:r>
            <a:r>
              <a:rPr lang="en-US" sz="2500" dirty="0" smtClean="0"/>
              <a:t>: expectation over X</a:t>
            </a:r>
            <a:r>
              <a:rPr lang="en-US" sz="2500" baseline="-25000" dirty="0" smtClean="0"/>
              <a:t>i</a:t>
            </a:r>
            <a:endParaRPr lang="en-US" sz="2500" dirty="0" smtClean="0"/>
          </a:p>
          <a:p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dirty="0" smtClean="0">
                <a:solidFill>
                  <a:srgbClr val="FF0000"/>
                </a:solidFill>
              </a:rPr>
              <a:t>      </a:t>
            </a:r>
            <a:r>
              <a:rPr lang="en-US" sz="2500" dirty="0" smtClean="0"/>
              <a:t>: degree of G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S(X</a:t>
            </a:r>
            <a:r>
              <a:rPr lang="en-US" sz="2500" baseline="-25000" dirty="0" smtClean="0">
                <a:solidFill>
                  <a:srgbClr val="FF0000"/>
                </a:solidFill>
              </a:rPr>
              <a:t>i</a:t>
            </a:r>
            <a:r>
              <a:rPr lang="en-US" sz="2500" dirty="0" smtClean="0">
                <a:solidFill>
                  <a:srgbClr val="FF0000"/>
                </a:solidFill>
              </a:rPr>
              <a:t>)     </a:t>
            </a:r>
            <a:r>
              <a:rPr lang="en-US" sz="2500" dirty="0" smtClean="0"/>
              <a:t>: entropy of </a:t>
            </a:r>
          </a:p>
          <a:p>
            <a:r>
              <a:rPr lang="en-US" sz="2500" dirty="0" smtClean="0"/>
              <a:t>               </a:t>
            </a:r>
            <a:r>
              <a:rPr lang="en-US" sz="2500" dirty="0" err="1" smtClean="0"/>
              <a:t>groundstate</a:t>
            </a:r>
            <a:r>
              <a:rPr lang="en-US" sz="2500" dirty="0" smtClean="0"/>
              <a:t> in X</a:t>
            </a:r>
            <a:r>
              <a:rPr lang="en-US" sz="2500" baseline="-25000" dirty="0" smtClean="0"/>
              <a:t>i</a:t>
            </a:r>
            <a:endParaRPr lang="en-US" sz="2500" dirty="0" smtClean="0"/>
          </a:p>
        </p:txBody>
      </p:sp>
      <p:sp>
        <p:nvSpPr>
          <p:cNvPr id="121" name="Oval 120"/>
          <p:cNvSpPr/>
          <p:nvPr/>
        </p:nvSpPr>
        <p:spPr>
          <a:xfrm>
            <a:off x="4698486" y="467416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450483" y="4493186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078427" y="467416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926027" y="52922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892513" y="497896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584715" y="508743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393282" y="478264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286215" y="508743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346664" y="451223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098661" y="4331259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726605" y="451223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6574205" y="513030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540691" y="481703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232893" y="492551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041460" y="462071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934393" y="492551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728950" y="57746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480947" y="5593673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108891" y="57746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956491" y="639271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5922977" y="607944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5615179" y="618792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423746" y="58831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316679" y="618792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844205" y="440799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596202" y="4227015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224146" y="440799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8071746" y="502605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8038232" y="471278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730434" y="482126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8539001" y="451646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431934" y="482126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409937" y="57746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161934" y="5593673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789878" y="57746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637478" y="639271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603964" y="607944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296166" y="618792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8104733" y="58831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997666" y="618792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4812255" y="5604436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5" name="Straight Connector 164"/>
          <p:cNvCxnSpPr>
            <a:stCxn id="129" idx="0"/>
            <a:endCxn id="138" idx="0"/>
          </p:cNvCxnSpPr>
          <p:nvPr/>
        </p:nvCxnSpPr>
        <p:spPr>
          <a:xfrm>
            <a:off x="5399986" y="5087439"/>
            <a:ext cx="442735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24" idx="2"/>
            <a:endCxn id="158" idx="4"/>
          </p:cNvCxnSpPr>
          <p:nvPr/>
        </p:nvCxnSpPr>
        <p:spPr>
          <a:xfrm>
            <a:off x="5078427" y="4782640"/>
            <a:ext cx="2639308" cy="1513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51" idx="4"/>
            <a:endCxn id="145" idx="4"/>
          </p:cNvCxnSpPr>
          <p:nvPr/>
        </p:nvCxnSpPr>
        <p:spPr>
          <a:xfrm flipH="1">
            <a:off x="6430450" y="5038226"/>
            <a:ext cx="1413755" cy="1366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26" idx="2"/>
            <a:endCxn id="143" idx="1"/>
          </p:cNvCxnSpPr>
          <p:nvPr/>
        </p:nvCxnSpPr>
        <p:spPr>
          <a:xfrm>
            <a:off x="4892513" y="5087439"/>
            <a:ext cx="755989" cy="1132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21" idx="5"/>
            <a:endCxn id="129" idx="3"/>
          </p:cNvCxnSpPr>
          <p:nvPr/>
        </p:nvCxnSpPr>
        <p:spPr>
          <a:xfrm>
            <a:off x="4892704" y="4859346"/>
            <a:ext cx="426834" cy="413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34" idx="3"/>
            <a:endCxn id="141" idx="3"/>
          </p:cNvCxnSpPr>
          <p:nvPr/>
        </p:nvCxnSpPr>
        <p:spPr>
          <a:xfrm flipH="1">
            <a:off x="5989814" y="5002218"/>
            <a:ext cx="584200" cy="1575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30" idx="4"/>
            <a:endCxn id="148" idx="2"/>
          </p:cNvCxnSpPr>
          <p:nvPr/>
        </p:nvCxnSpPr>
        <p:spPr>
          <a:xfrm flipV="1">
            <a:off x="6460435" y="4516469"/>
            <a:ext cx="1763711" cy="212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50" idx="3"/>
            <a:endCxn id="157" idx="1"/>
          </p:cNvCxnSpPr>
          <p:nvPr/>
        </p:nvCxnSpPr>
        <p:spPr>
          <a:xfrm flipH="1">
            <a:off x="7670801" y="4897974"/>
            <a:ext cx="400754" cy="1526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61" idx="6"/>
            <a:endCxn id="128" idx="1"/>
          </p:cNvCxnSpPr>
          <p:nvPr/>
        </p:nvCxnSpPr>
        <p:spPr>
          <a:xfrm flipH="1" flipV="1">
            <a:off x="5426605" y="4814413"/>
            <a:ext cx="2798602" cy="1481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53" idx="4"/>
            <a:endCxn id="160" idx="0"/>
          </p:cNvCxnSpPr>
          <p:nvPr/>
        </p:nvCxnSpPr>
        <p:spPr>
          <a:xfrm flipH="1">
            <a:off x="8218504" y="5038226"/>
            <a:ext cx="327201" cy="844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40" idx="4"/>
            <a:endCxn id="127" idx="4"/>
          </p:cNvCxnSpPr>
          <p:nvPr/>
        </p:nvCxnSpPr>
        <p:spPr>
          <a:xfrm flipH="1" flipV="1">
            <a:off x="4698486" y="5304397"/>
            <a:ext cx="1524176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44" idx="0"/>
            <a:endCxn id="133" idx="0"/>
          </p:cNvCxnSpPr>
          <p:nvPr/>
        </p:nvCxnSpPr>
        <p:spPr>
          <a:xfrm flipV="1">
            <a:off x="6537517" y="5130300"/>
            <a:ext cx="150459" cy="75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30" idx="4"/>
            <a:endCxn id="143" idx="7"/>
          </p:cNvCxnSpPr>
          <p:nvPr/>
        </p:nvCxnSpPr>
        <p:spPr>
          <a:xfrm flipH="1">
            <a:off x="5809397" y="4729192"/>
            <a:ext cx="651038" cy="14905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48" idx="2"/>
            <a:endCxn id="150" idx="2"/>
          </p:cNvCxnSpPr>
          <p:nvPr/>
        </p:nvCxnSpPr>
        <p:spPr>
          <a:xfrm flipH="1">
            <a:off x="8038232" y="4516469"/>
            <a:ext cx="185914" cy="304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52" idx="5"/>
            <a:endCxn id="137" idx="5"/>
          </p:cNvCxnSpPr>
          <p:nvPr/>
        </p:nvCxnSpPr>
        <p:spPr>
          <a:xfrm flipH="1">
            <a:off x="7128611" y="4701654"/>
            <a:ext cx="1604608" cy="409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37" idx="4"/>
            <a:endCxn id="159" idx="1"/>
          </p:cNvCxnSpPr>
          <p:nvPr/>
        </p:nvCxnSpPr>
        <p:spPr>
          <a:xfrm>
            <a:off x="7048164" y="5142470"/>
            <a:ext cx="281325" cy="1077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37" idx="6"/>
            <a:endCxn id="134" idx="0"/>
          </p:cNvCxnSpPr>
          <p:nvPr/>
        </p:nvCxnSpPr>
        <p:spPr>
          <a:xfrm flipH="1" flipV="1">
            <a:off x="6654462" y="4817033"/>
            <a:ext cx="507472" cy="216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24" idx="7"/>
            <a:endCxn id="130" idx="2"/>
          </p:cNvCxnSpPr>
          <p:nvPr/>
        </p:nvCxnSpPr>
        <p:spPr>
          <a:xfrm flipV="1">
            <a:off x="5272645" y="4620713"/>
            <a:ext cx="1074019" cy="85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814447" y="5386592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2896" y="5324519"/>
            <a:ext cx="144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ize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22249" y="1565114"/>
            <a:ext cx="8782691" cy="25553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9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13632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Product-State Approximation without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ymmetry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770" y="1612179"/>
            <a:ext cx="853281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(B., Harrow ‘12) </a:t>
            </a:r>
            <a:r>
              <a:rPr lang="en-US" sz="2200" dirty="0" smtClean="0"/>
              <a:t>Let </a:t>
            </a:r>
            <a:r>
              <a:rPr lang="en-US" sz="2200" dirty="0" smtClean="0">
                <a:solidFill>
                  <a:srgbClr val="FF0000"/>
                </a:solidFill>
              </a:rPr>
              <a:t>H</a:t>
            </a:r>
            <a:r>
              <a:rPr lang="en-US" sz="2200" dirty="0" smtClean="0"/>
              <a:t> be a </a:t>
            </a:r>
            <a:r>
              <a:rPr lang="en-US" sz="22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/>
              <a:t>-local Hamiltonian on </a:t>
            </a:r>
            <a:r>
              <a:rPr lang="en-US" sz="2200" dirty="0" err="1" smtClean="0"/>
              <a:t>qu</a:t>
            </a:r>
            <a:r>
              <a:rPr lang="en-US" sz="2200" dirty="0" err="1" smtClean="0">
                <a:solidFill>
                  <a:srgbClr val="FF0000"/>
                </a:solidFill>
              </a:rPr>
              <a:t>d</a:t>
            </a:r>
            <a:r>
              <a:rPr lang="en-US" sz="2200" dirty="0" err="1" smtClean="0"/>
              <a:t>its</a:t>
            </a:r>
            <a:r>
              <a:rPr lang="en-US" sz="2200" dirty="0" smtClean="0"/>
              <a:t> with interaction graph </a:t>
            </a:r>
            <a:r>
              <a:rPr lang="en-US" sz="2200" dirty="0" smtClean="0">
                <a:solidFill>
                  <a:srgbClr val="FF0000"/>
                </a:solidFill>
              </a:rPr>
              <a:t>G(V, E)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FF0000"/>
                </a:solidFill>
              </a:rPr>
              <a:t>|E|</a:t>
            </a:r>
            <a:r>
              <a:rPr lang="en-US" sz="2200" dirty="0" smtClean="0"/>
              <a:t> local terms.</a:t>
            </a:r>
          </a:p>
          <a:p>
            <a:endParaRPr lang="en-US" sz="1000" dirty="0" smtClean="0"/>
          </a:p>
          <a:p>
            <a:r>
              <a:rPr lang="en-US" sz="2200" dirty="0" smtClean="0"/>
              <a:t>Let </a:t>
            </a:r>
            <a:r>
              <a:rPr lang="en-US" sz="2200" dirty="0" smtClean="0">
                <a:solidFill>
                  <a:srgbClr val="FF0000"/>
                </a:solidFill>
              </a:rPr>
              <a:t>{X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>
                <a:solidFill>
                  <a:srgbClr val="FF0000"/>
                </a:solidFill>
              </a:rPr>
              <a:t>} </a:t>
            </a:r>
            <a:r>
              <a:rPr lang="en-US" sz="2200" dirty="0" smtClean="0"/>
              <a:t>be a partition of the sites with each </a:t>
            </a:r>
            <a:r>
              <a:rPr lang="en-US" sz="2200" dirty="0" smtClean="0">
                <a:solidFill>
                  <a:srgbClr val="FF0000"/>
                </a:solidFill>
              </a:rPr>
              <a:t>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having </a:t>
            </a:r>
            <a:r>
              <a:rPr lang="en-US" sz="2200" dirty="0" smtClean="0">
                <a:solidFill>
                  <a:srgbClr val="FF0000"/>
                </a:solidFill>
              </a:rPr>
              <a:t>m</a:t>
            </a:r>
            <a:r>
              <a:rPr lang="en-US" sz="2200" dirty="0" smtClean="0"/>
              <a:t> sites. </a:t>
            </a:r>
          </a:p>
          <a:p>
            <a:r>
              <a:rPr lang="en-US" sz="2200" dirty="0" smtClean="0"/>
              <a:t>Then there are states </a:t>
            </a:r>
            <a:r>
              <a:rPr lang="en-US" sz="2200" dirty="0" err="1" smtClean="0">
                <a:solidFill>
                  <a:srgbClr val="FF0000"/>
                </a:solidFill>
              </a:rPr>
              <a:t>ψ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in </a:t>
            </a:r>
            <a:r>
              <a:rPr lang="en-US" sz="2200" dirty="0" smtClean="0">
                <a:solidFill>
                  <a:srgbClr val="FF0000"/>
                </a:solidFill>
              </a:rPr>
              <a:t>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s.t.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en-US" sz="2200" dirty="0" smtClean="0">
              <a:solidFill>
                <a:srgbClr val="000090"/>
              </a:solidFill>
            </a:endParaRPr>
          </a:p>
          <a:p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675" y="4674161"/>
            <a:ext cx="3977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500" baseline="-25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         </a:t>
            </a:r>
            <a:r>
              <a:rPr lang="en-US" sz="2500" dirty="0" smtClean="0"/>
              <a:t>: expectation over X</a:t>
            </a:r>
            <a:r>
              <a:rPr lang="en-US" sz="2500" baseline="-25000" dirty="0" smtClean="0"/>
              <a:t>i</a:t>
            </a:r>
            <a:endParaRPr lang="en-US" sz="2500" dirty="0" smtClean="0"/>
          </a:p>
          <a:p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dirty="0" smtClean="0">
                <a:solidFill>
                  <a:srgbClr val="FF0000"/>
                </a:solidFill>
              </a:rPr>
              <a:t>      </a:t>
            </a:r>
            <a:r>
              <a:rPr lang="en-US" sz="2500" dirty="0" smtClean="0"/>
              <a:t>: degree of G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S(X</a:t>
            </a:r>
            <a:r>
              <a:rPr lang="en-US" sz="2500" baseline="-25000" dirty="0" smtClean="0">
                <a:solidFill>
                  <a:srgbClr val="FF0000"/>
                </a:solidFill>
              </a:rPr>
              <a:t>i</a:t>
            </a:r>
            <a:r>
              <a:rPr lang="en-US" sz="2500" dirty="0" smtClean="0">
                <a:solidFill>
                  <a:srgbClr val="FF0000"/>
                </a:solidFill>
              </a:rPr>
              <a:t>)     </a:t>
            </a:r>
            <a:r>
              <a:rPr lang="en-US" sz="2500" dirty="0" smtClean="0"/>
              <a:t>: entropy of </a:t>
            </a:r>
          </a:p>
          <a:p>
            <a:r>
              <a:rPr lang="en-US" sz="2500" dirty="0" smtClean="0"/>
              <a:t>               </a:t>
            </a:r>
            <a:r>
              <a:rPr lang="en-US" sz="2500" dirty="0" err="1" smtClean="0"/>
              <a:t>groundstate</a:t>
            </a:r>
            <a:r>
              <a:rPr lang="en-US" sz="2500" dirty="0" smtClean="0"/>
              <a:t> in X</a:t>
            </a:r>
            <a:r>
              <a:rPr lang="en-US" sz="2500" baseline="-25000" dirty="0" smtClean="0"/>
              <a:t>i</a:t>
            </a:r>
            <a:endParaRPr lang="en-US" sz="2500" dirty="0" smtClean="0"/>
          </a:p>
        </p:txBody>
      </p:sp>
      <p:sp>
        <p:nvSpPr>
          <p:cNvPr id="121" name="Oval 120"/>
          <p:cNvSpPr/>
          <p:nvPr/>
        </p:nvSpPr>
        <p:spPr>
          <a:xfrm>
            <a:off x="4698486" y="467416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450483" y="4493186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078427" y="467416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926027" y="52922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892513" y="497896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584715" y="508743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393282" y="478264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286215" y="508743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346664" y="451223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098661" y="4331259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726605" y="451223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6574205" y="513030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540691" y="481703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232893" y="492551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041460" y="462071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934393" y="492551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728950" y="57746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480947" y="5593673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108891" y="57746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956491" y="639271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5922977" y="607944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5615179" y="618792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423746" y="58831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316679" y="618792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844205" y="440799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596202" y="4227015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224146" y="440799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8071746" y="502605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8038232" y="471278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730434" y="482126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8539001" y="451646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431934" y="482126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409937" y="57746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161934" y="5593673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789878" y="57746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637478" y="639271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603964" y="607944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296166" y="618792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8104733" y="58831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997666" y="618792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4812255" y="5604436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5" name="Straight Connector 164"/>
          <p:cNvCxnSpPr>
            <a:stCxn id="129" idx="0"/>
            <a:endCxn id="138" idx="0"/>
          </p:cNvCxnSpPr>
          <p:nvPr/>
        </p:nvCxnSpPr>
        <p:spPr>
          <a:xfrm>
            <a:off x="5399986" y="5087439"/>
            <a:ext cx="442735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24" idx="2"/>
            <a:endCxn id="158" idx="4"/>
          </p:cNvCxnSpPr>
          <p:nvPr/>
        </p:nvCxnSpPr>
        <p:spPr>
          <a:xfrm>
            <a:off x="5078427" y="4782640"/>
            <a:ext cx="2639308" cy="1513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51" idx="4"/>
            <a:endCxn id="145" idx="4"/>
          </p:cNvCxnSpPr>
          <p:nvPr/>
        </p:nvCxnSpPr>
        <p:spPr>
          <a:xfrm flipH="1">
            <a:off x="6430450" y="5038226"/>
            <a:ext cx="1413755" cy="1366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26" idx="2"/>
            <a:endCxn id="143" idx="1"/>
          </p:cNvCxnSpPr>
          <p:nvPr/>
        </p:nvCxnSpPr>
        <p:spPr>
          <a:xfrm>
            <a:off x="4892513" y="5087439"/>
            <a:ext cx="755989" cy="1132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21" idx="5"/>
            <a:endCxn id="129" idx="3"/>
          </p:cNvCxnSpPr>
          <p:nvPr/>
        </p:nvCxnSpPr>
        <p:spPr>
          <a:xfrm>
            <a:off x="4892704" y="4859346"/>
            <a:ext cx="426834" cy="413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34" idx="3"/>
            <a:endCxn id="141" idx="3"/>
          </p:cNvCxnSpPr>
          <p:nvPr/>
        </p:nvCxnSpPr>
        <p:spPr>
          <a:xfrm flipH="1">
            <a:off x="5989814" y="5002218"/>
            <a:ext cx="584200" cy="1575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30" idx="4"/>
            <a:endCxn id="148" idx="2"/>
          </p:cNvCxnSpPr>
          <p:nvPr/>
        </p:nvCxnSpPr>
        <p:spPr>
          <a:xfrm flipV="1">
            <a:off x="6460435" y="4516469"/>
            <a:ext cx="1763711" cy="212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50" idx="3"/>
            <a:endCxn id="157" idx="1"/>
          </p:cNvCxnSpPr>
          <p:nvPr/>
        </p:nvCxnSpPr>
        <p:spPr>
          <a:xfrm flipH="1">
            <a:off x="7670801" y="4897974"/>
            <a:ext cx="400754" cy="1526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61" idx="6"/>
            <a:endCxn id="128" idx="1"/>
          </p:cNvCxnSpPr>
          <p:nvPr/>
        </p:nvCxnSpPr>
        <p:spPr>
          <a:xfrm flipH="1" flipV="1">
            <a:off x="5426605" y="4814413"/>
            <a:ext cx="2798602" cy="1481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53" idx="4"/>
            <a:endCxn id="160" idx="0"/>
          </p:cNvCxnSpPr>
          <p:nvPr/>
        </p:nvCxnSpPr>
        <p:spPr>
          <a:xfrm flipH="1">
            <a:off x="8218504" y="5038226"/>
            <a:ext cx="327201" cy="844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40" idx="4"/>
            <a:endCxn id="127" idx="4"/>
          </p:cNvCxnSpPr>
          <p:nvPr/>
        </p:nvCxnSpPr>
        <p:spPr>
          <a:xfrm flipH="1" flipV="1">
            <a:off x="4698486" y="5304397"/>
            <a:ext cx="1524176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44" idx="0"/>
            <a:endCxn id="133" idx="0"/>
          </p:cNvCxnSpPr>
          <p:nvPr/>
        </p:nvCxnSpPr>
        <p:spPr>
          <a:xfrm flipV="1">
            <a:off x="6537517" y="5130300"/>
            <a:ext cx="150459" cy="75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30" idx="4"/>
            <a:endCxn id="143" idx="7"/>
          </p:cNvCxnSpPr>
          <p:nvPr/>
        </p:nvCxnSpPr>
        <p:spPr>
          <a:xfrm flipH="1">
            <a:off x="5809397" y="4729192"/>
            <a:ext cx="651038" cy="14905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48" idx="2"/>
            <a:endCxn id="150" idx="2"/>
          </p:cNvCxnSpPr>
          <p:nvPr/>
        </p:nvCxnSpPr>
        <p:spPr>
          <a:xfrm flipH="1">
            <a:off x="8038232" y="4516469"/>
            <a:ext cx="185914" cy="304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52" idx="5"/>
            <a:endCxn id="137" idx="5"/>
          </p:cNvCxnSpPr>
          <p:nvPr/>
        </p:nvCxnSpPr>
        <p:spPr>
          <a:xfrm flipH="1">
            <a:off x="7128611" y="4701654"/>
            <a:ext cx="1604608" cy="409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37" idx="4"/>
            <a:endCxn id="159" idx="1"/>
          </p:cNvCxnSpPr>
          <p:nvPr/>
        </p:nvCxnSpPr>
        <p:spPr>
          <a:xfrm>
            <a:off x="7048164" y="5142470"/>
            <a:ext cx="281325" cy="1077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37" idx="6"/>
            <a:endCxn id="134" idx="0"/>
          </p:cNvCxnSpPr>
          <p:nvPr/>
        </p:nvCxnSpPr>
        <p:spPr>
          <a:xfrm flipH="1" flipV="1">
            <a:off x="6654462" y="4817033"/>
            <a:ext cx="507472" cy="216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24" idx="7"/>
            <a:endCxn id="130" idx="2"/>
          </p:cNvCxnSpPr>
          <p:nvPr/>
        </p:nvCxnSpPr>
        <p:spPr>
          <a:xfrm flipV="1">
            <a:off x="5272645" y="4620713"/>
            <a:ext cx="1074019" cy="85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814447" y="5386592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2896" y="5324519"/>
            <a:ext cx="144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ize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22249" y="1565114"/>
            <a:ext cx="8782691" cy="24565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0" y="3150725"/>
            <a:ext cx="8258705" cy="73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4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3812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Approximation in terms of degree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67619" y="2099208"/>
            <a:ext cx="2586329" cy="108857"/>
            <a:chOff x="967619" y="1862667"/>
            <a:chExt cx="2586329" cy="108857"/>
          </a:xfrm>
        </p:grpSpPr>
        <p:sp>
          <p:nvSpPr>
            <p:cNvPr id="9" name="Oval 8"/>
            <p:cNvSpPr/>
            <p:nvPr/>
          </p:nvSpPr>
          <p:spPr>
            <a:xfrm>
              <a:off x="967619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380531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93443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6355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19267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32179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445091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5" idx="2"/>
              <a:endCxn id="9" idx="6"/>
            </p:cNvCxnSpPr>
            <p:nvPr/>
          </p:nvCxnSpPr>
          <p:spPr>
            <a:xfrm flipH="1">
              <a:off x="1076476" y="1917096"/>
              <a:ext cx="23686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26571" y="1968971"/>
            <a:ext cx="518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1-D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80624" y="2789288"/>
            <a:ext cx="1760505" cy="1238737"/>
            <a:chOff x="2151926" y="2510414"/>
            <a:chExt cx="1760505" cy="1238737"/>
          </a:xfrm>
        </p:grpSpPr>
        <p:grpSp>
          <p:nvGrpSpPr>
            <p:cNvPr id="19" name="Group 18"/>
            <p:cNvGrpSpPr/>
            <p:nvPr/>
          </p:nvGrpSpPr>
          <p:grpSpPr>
            <a:xfrm>
              <a:off x="2151926" y="2510414"/>
              <a:ext cx="1760505" cy="108857"/>
              <a:chOff x="1011162" y="2849638"/>
              <a:chExt cx="1760505" cy="10885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>
                <a:stCxn id="59" idx="2"/>
                <a:endCxn id="55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2151926" y="2792884"/>
              <a:ext cx="1760505" cy="108857"/>
              <a:chOff x="1011162" y="2849638"/>
              <a:chExt cx="1760505" cy="108857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>
                <a:stCxn id="53" idx="2"/>
                <a:endCxn id="48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151926" y="3075354"/>
              <a:ext cx="1760505" cy="108857"/>
              <a:chOff x="1011162" y="2849638"/>
              <a:chExt cx="1760505" cy="108857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/>
              <p:cNvCxnSpPr>
                <a:stCxn id="46" idx="2"/>
                <a:endCxn id="42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2151926" y="3357824"/>
              <a:ext cx="1760505" cy="108857"/>
              <a:chOff x="1011162" y="2849638"/>
              <a:chExt cx="1760505" cy="108857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>
                <a:stCxn id="40" idx="2"/>
                <a:endCxn id="36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2151926" y="3640294"/>
              <a:ext cx="1760505" cy="108857"/>
              <a:chOff x="1011162" y="2849638"/>
              <a:chExt cx="1760505" cy="108857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>
                <a:stCxn id="34" idx="2"/>
                <a:endCxn id="30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55" idx="4"/>
              <a:endCxn id="30" idx="0"/>
            </p:cNvCxnSpPr>
            <p:nvPr/>
          </p:nvCxnSpPr>
          <p:spPr>
            <a:xfrm>
              <a:off x="2206355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623639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40923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58207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75491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563141" y="3169563"/>
            <a:ext cx="56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2-D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785439" y="4628385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937839" y="4780785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090239" y="4933185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242639" y="5085585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05243" y="5500060"/>
            <a:ext cx="56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3-D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395039" y="5237985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207692" y="1749798"/>
            <a:ext cx="624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∞-D</a:t>
            </a:r>
          </a:p>
        </p:txBody>
      </p:sp>
      <p:sp>
        <p:nvSpPr>
          <p:cNvPr id="69" name="Oval 68"/>
          <p:cNvSpPr/>
          <p:nvPr/>
        </p:nvSpPr>
        <p:spPr>
          <a:xfrm>
            <a:off x="6513576" y="2182742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27694" y="4064203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128868" y="4079792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523191" y="2886891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509834" y="2935186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gular Pentagon 73"/>
          <p:cNvSpPr/>
          <p:nvPr/>
        </p:nvSpPr>
        <p:spPr>
          <a:xfrm>
            <a:off x="5576148" y="2240959"/>
            <a:ext cx="1991903" cy="1897050"/>
          </a:xfrm>
          <a:prstGeom prst="pentag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588137" y="2225434"/>
            <a:ext cx="1982838" cy="1910362"/>
          </a:xfrm>
          <a:custGeom>
            <a:avLst/>
            <a:gdLst>
              <a:gd name="connsiteX0" fmla="*/ 999613 w 1958258"/>
              <a:gd name="connsiteY0" fmla="*/ 0 h 1835354"/>
              <a:gd name="connsiteX1" fmla="*/ 401483 w 1958258"/>
              <a:gd name="connsiteY1" fmla="*/ 1827161 h 1835354"/>
              <a:gd name="connsiteX2" fmla="*/ 1958258 w 1958258"/>
              <a:gd name="connsiteY2" fmla="*/ 704645 h 1835354"/>
              <a:gd name="connsiteX3" fmla="*/ 0 w 1958258"/>
              <a:gd name="connsiteY3" fmla="*/ 671871 h 1835354"/>
              <a:gd name="connsiteX4" fmla="*/ 1589548 w 1958258"/>
              <a:gd name="connsiteY4" fmla="*/ 1835354 h 1835354"/>
              <a:gd name="connsiteX5" fmla="*/ 999613 w 1958258"/>
              <a:gd name="connsiteY5" fmla="*/ 0 h 1835354"/>
              <a:gd name="connsiteX0" fmla="*/ 966838 w 1958258"/>
              <a:gd name="connsiteY0" fmla="*/ 0 h 1917599"/>
              <a:gd name="connsiteX1" fmla="*/ 401483 w 1958258"/>
              <a:gd name="connsiteY1" fmla="*/ 1909406 h 1917599"/>
              <a:gd name="connsiteX2" fmla="*/ 1958258 w 1958258"/>
              <a:gd name="connsiteY2" fmla="*/ 786890 h 1917599"/>
              <a:gd name="connsiteX3" fmla="*/ 0 w 1958258"/>
              <a:gd name="connsiteY3" fmla="*/ 754116 h 1917599"/>
              <a:gd name="connsiteX4" fmla="*/ 1589548 w 1958258"/>
              <a:gd name="connsiteY4" fmla="*/ 1917599 h 1917599"/>
              <a:gd name="connsiteX5" fmla="*/ 966838 w 1958258"/>
              <a:gd name="connsiteY5" fmla="*/ 0 h 1917599"/>
              <a:gd name="connsiteX0" fmla="*/ 975031 w 1966451"/>
              <a:gd name="connsiteY0" fmla="*/ 0 h 1917599"/>
              <a:gd name="connsiteX1" fmla="*/ 409676 w 1966451"/>
              <a:gd name="connsiteY1" fmla="*/ 1909406 h 1917599"/>
              <a:gd name="connsiteX2" fmla="*/ 1966451 w 1966451"/>
              <a:gd name="connsiteY2" fmla="*/ 786890 h 1917599"/>
              <a:gd name="connsiteX3" fmla="*/ 0 w 1966451"/>
              <a:gd name="connsiteY3" fmla="*/ 712993 h 1917599"/>
              <a:gd name="connsiteX4" fmla="*/ 1597741 w 1966451"/>
              <a:gd name="connsiteY4" fmla="*/ 1917599 h 1917599"/>
              <a:gd name="connsiteX5" fmla="*/ 975031 w 1966451"/>
              <a:gd name="connsiteY5" fmla="*/ 0 h 1917599"/>
              <a:gd name="connsiteX0" fmla="*/ 966837 w 1958257"/>
              <a:gd name="connsiteY0" fmla="*/ 0 h 1917599"/>
              <a:gd name="connsiteX1" fmla="*/ 401482 w 1958257"/>
              <a:gd name="connsiteY1" fmla="*/ 1909406 h 1917599"/>
              <a:gd name="connsiteX2" fmla="*/ 1958257 w 1958257"/>
              <a:gd name="connsiteY2" fmla="*/ 786890 h 1917599"/>
              <a:gd name="connsiteX3" fmla="*/ 0 w 1958257"/>
              <a:gd name="connsiteY3" fmla="*/ 745891 h 1917599"/>
              <a:gd name="connsiteX4" fmla="*/ 1589547 w 1958257"/>
              <a:gd name="connsiteY4" fmla="*/ 1917599 h 1917599"/>
              <a:gd name="connsiteX5" fmla="*/ 966837 w 1958257"/>
              <a:gd name="connsiteY5" fmla="*/ 0 h 1917599"/>
              <a:gd name="connsiteX0" fmla="*/ 991418 w 1982838"/>
              <a:gd name="connsiteY0" fmla="*/ 0 h 1917599"/>
              <a:gd name="connsiteX1" fmla="*/ 426063 w 1982838"/>
              <a:gd name="connsiteY1" fmla="*/ 1909406 h 1917599"/>
              <a:gd name="connsiteX2" fmla="*/ 1982838 w 1982838"/>
              <a:gd name="connsiteY2" fmla="*/ 786890 h 1917599"/>
              <a:gd name="connsiteX3" fmla="*/ 0 w 1982838"/>
              <a:gd name="connsiteY3" fmla="*/ 704768 h 1917599"/>
              <a:gd name="connsiteX4" fmla="*/ 1614128 w 1982838"/>
              <a:gd name="connsiteY4" fmla="*/ 1917599 h 1917599"/>
              <a:gd name="connsiteX5" fmla="*/ 991418 w 1982838"/>
              <a:gd name="connsiteY5" fmla="*/ 0 h 1917599"/>
              <a:gd name="connsiteX0" fmla="*/ 991418 w 1982838"/>
              <a:gd name="connsiteY0" fmla="*/ 0 h 1917599"/>
              <a:gd name="connsiteX1" fmla="*/ 393289 w 1982838"/>
              <a:gd name="connsiteY1" fmla="*/ 1909406 h 1917599"/>
              <a:gd name="connsiteX2" fmla="*/ 1982838 w 1982838"/>
              <a:gd name="connsiteY2" fmla="*/ 786890 h 1917599"/>
              <a:gd name="connsiteX3" fmla="*/ 0 w 1982838"/>
              <a:gd name="connsiteY3" fmla="*/ 704768 h 1917599"/>
              <a:gd name="connsiteX4" fmla="*/ 1614128 w 1982838"/>
              <a:gd name="connsiteY4" fmla="*/ 1917599 h 1917599"/>
              <a:gd name="connsiteX5" fmla="*/ 991418 w 1982838"/>
              <a:gd name="connsiteY5" fmla="*/ 0 h 1917599"/>
              <a:gd name="connsiteX0" fmla="*/ 991418 w 1982838"/>
              <a:gd name="connsiteY0" fmla="*/ 0 h 1917599"/>
              <a:gd name="connsiteX1" fmla="*/ 393289 w 1982838"/>
              <a:gd name="connsiteY1" fmla="*/ 1909406 h 1917599"/>
              <a:gd name="connsiteX2" fmla="*/ 1982838 w 1982838"/>
              <a:gd name="connsiteY2" fmla="*/ 762216 h 1917599"/>
              <a:gd name="connsiteX3" fmla="*/ 0 w 1982838"/>
              <a:gd name="connsiteY3" fmla="*/ 704768 h 1917599"/>
              <a:gd name="connsiteX4" fmla="*/ 1614128 w 1982838"/>
              <a:gd name="connsiteY4" fmla="*/ 1917599 h 1917599"/>
              <a:gd name="connsiteX5" fmla="*/ 991418 w 1982838"/>
              <a:gd name="connsiteY5" fmla="*/ 0 h 1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2838" h="1917599">
                <a:moveTo>
                  <a:pt x="991418" y="0"/>
                </a:moveTo>
                <a:lnTo>
                  <a:pt x="393289" y="1909406"/>
                </a:lnTo>
                <a:lnTo>
                  <a:pt x="1982838" y="762216"/>
                </a:lnTo>
                <a:lnTo>
                  <a:pt x="0" y="704768"/>
                </a:lnTo>
                <a:lnTo>
                  <a:pt x="1614128" y="1917599"/>
                </a:lnTo>
                <a:lnTo>
                  <a:pt x="991418" y="0"/>
                </a:ln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6571" y="1206500"/>
            <a:ext cx="8891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3366FF"/>
                </a:solidFill>
              </a:rPr>
              <a:t>…shows mean field becomes exact in high dim</a:t>
            </a:r>
            <a:endParaRPr lang="en-US" sz="3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7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3812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Quantum PCP Conjecture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222" y="2502473"/>
            <a:ext cx="8664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Kitaev</a:t>
            </a:r>
            <a:r>
              <a:rPr lang="en-US" sz="2000" dirty="0" smtClean="0">
                <a:solidFill>
                  <a:srgbClr val="000090"/>
                </a:solidFill>
              </a:rPr>
              <a:t> ‘99, …., </a:t>
            </a:r>
            <a:r>
              <a:rPr lang="en-US" sz="2000" dirty="0" err="1" smtClean="0">
                <a:solidFill>
                  <a:srgbClr val="000090"/>
                </a:solidFill>
              </a:rPr>
              <a:t>Gottesman-Irani</a:t>
            </a:r>
            <a:r>
              <a:rPr lang="en-US" sz="2000" dirty="0" smtClean="0">
                <a:solidFill>
                  <a:srgbClr val="000090"/>
                </a:solidFill>
              </a:rPr>
              <a:t> ‘10) </a:t>
            </a:r>
            <a:r>
              <a:rPr lang="en-US" sz="2200" dirty="0" err="1" smtClean="0"/>
              <a:t>Groundstates</a:t>
            </a:r>
            <a:r>
              <a:rPr lang="en-US" sz="2200" dirty="0" smtClean="0"/>
              <a:t> of 1D translational-invariant models are as complex as </a:t>
            </a:r>
            <a:r>
              <a:rPr lang="en-US" sz="2200" dirty="0" err="1" smtClean="0"/>
              <a:t>groundstates</a:t>
            </a:r>
            <a:r>
              <a:rPr lang="en-US" sz="2200" dirty="0" smtClean="0"/>
              <a:t> of </a:t>
            </a:r>
            <a:r>
              <a:rPr lang="en-US" sz="2200" i="1" dirty="0" smtClean="0"/>
              <a:t>any</a:t>
            </a:r>
            <a:r>
              <a:rPr lang="en-US" sz="2200" dirty="0" smtClean="0"/>
              <a:t> local Ham.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222249" y="1923917"/>
            <a:ext cx="6265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QMA</a:t>
            </a:r>
            <a:r>
              <a:rPr lang="en-US" sz="2200" dirty="0"/>
              <a:t>-hardness </a:t>
            </a:r>
            <a:r>
              <a:rPr lang="en-US" sz="2200" dirty="0" smtClean="0"/>
              <a:t>theory main achievement:</a:t>
            </a:r>
            <a:endParaRPr lang="en-US" sz="2200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3889" y="3610092"/>
            <a:ext cx="1834443" cy="966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2109" y="3673206"/>
            <a:ext cx="1806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Ansatz</a:t>
            </a:r>
            <a:r>
              <a:rPr lang="en-US" sz="2200" dirty="0" smtClean="0"/>
              <a:t> for GS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1D TI Ham.</a:t>
            </a:r>
            <a:endParaRPr lang="en-US" sz="2200" dirty="0"/>
          </a:p>
        </p:txBody>
      </p:sp>
      <p:sp>
        <p:nvSpPr>
          <p:cNvPr id="22" name="Right Arrow 21"/>
          <p:cNvSpPr/>
          <p:nvPr/>
        </p:nvSpPr>
        <p:spPr>
          <a:xfrm>
            <a:off x="2850445" y="3856650"/>
            <a:ext cx="2201333" cy="4589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726289" y="3628050"/>
            <a:ext cx="1834443" cy="966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5754509" y="3691164"/>
            <a:ext cx="1806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Ansatz</a:t>
            </a:r>
            <a:r>
              <a:rPr lang="en-US" sz="2200" dirty="0" smtClean="0"/>
              <a:t> for GS    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any Ham.</a:t>
            </a:r>
            <a:endParaRPr lang="en-US" sz="2200" dirty="0"/>
          </a:p>
        </p:txBody>
      </p:sp>
      <p:sp>
        <p:nvSpPr>
          <p:cNvPr id="79" name="Rectangle 78"/>
          <p:cNvSpPr/>
          <p:nvPr/>
        </p:nvSpPr>
        <p:spPr>
          <a:xfrm>
            <a:off x="222249" y="2515365"/>
            <a:ext cx="8004529" cy="75654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1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3812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Quantum PCP Conjecture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2223" y="1482156"/>
            <a:ext cx="8353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Quantum PCP conjecture </a:t>
            </a:r>
            <a:r>
              <a:rPr lang="en-US" sz="2200" dirty="0" smtClean="0"/>
              <a:t>There are models for which all states of energy below E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+ </a:t>
            </a:r>
            <a:r>
              <a:rPr lang="en-US" sz="2200" dirty="0" err="1" smtClean="0"/>
              <a:t>εm</a:t>
            </a:r>
            <a:r>
              <a:rPr lang="en-US" sz="2200" dirty="0" smtClean="0"/>
              <a:t> are as complex as </a:t>
            </a:r>
            <a:r>
              <a:rPr lang="en-US" sz="2200" dirty="0" err="1" smtClean="0"/>
              <a:t>groundstates</a:t>
            </a:r>
            <a:r>
              <a:rPr lang="en-US" sz="2200" dirty="0" smtClean="0"/>
              <a:t> of any local Ham. 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446" y="2638777"/>
            <a:ext cx="2356555" cy="882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1447" y="2751667"/>
            <a:ext cx="2356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Ansatz</a:t>
            </a:r>
            <a:r>
              <a:rPr lang="en-US" sz="2200" dirty="0" smtClean="0"/>
              <a:t> with small extensive error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10634" y="3528549"/>
            <a:ext cx="2947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(state </a:t>
            </a:r>
            <a:r>
              <a:rPr lang="en-US" sz="2200" i="1" dirty="0" err="1" smtClean="0"/>
              <a:t>ψ</a:t>
            </a:r>
            <a:r>
              <a:rPr lang="en-US" sz="2200" dirty="0" smtClean="0"/>
              <a:t> for which  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                          )</a:t>
            </a:r>
            <a:endParaRPr lang="en-US" sz="2200" dirty="0"/>
          </a:p>
        </p:txBody>
      </p:sp>
      <p:sp>
        <p:nvSpPr>
          <p:cNvPr id="17" name="Right Arrow 16"/>
          <p:cNvSpPr/>
          <p:nvPr/>
        </p:nvSpPr>
        <p:spPr>
          <a:xfrm>
            <a:off x="3358445" y="2844546"/>
            <a:ext cx="2201333" cy="4589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40590" y="2638777"/>
            <a:ext cx="2356555" cy="882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81700" y="2751667"/>
            <a:ext cx="2215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Ansatz</a:t>
            </a:r>
            <a:r>
              <a:rPr lang="en-US" sz="2200" dirty="0" smtClean="0"/>
              <a:t> with small </a:t>
            </a:r>
            <a:r>
              <a:rPr lang="en-US" sz="2200" i="1" dirty="0" smtClean="0"/>
              <a:t>total</a:t>
            </a:r>
            <a:r>
              <a:rPr lang="en-US" sz="2200" dirty="0" smtClean="0"/>
              <a:t> error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5559778" y="3528549"/>
            <a:ext cx="3767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(state </a:t>
            </a:r>
            <a:r>
              <a:rPr lang="en-US" sz="2200" i="1" dirty="0" err="1" smtClean="0"/>
              <a:t>ψ</a:t>
            </a:r>
            <a:r>
              <a:rPr lang="en-US" sz="2200" dirty="0" smtClean="0"/>
              <a:t> for which  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                                 )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10634" y="4735676"/>
            <a:ext cx="7323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PCP Theorem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Arora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</a:rPr>
              <a:t>et al </a:t>
            </a:r>
            <a:r>
              <a:rPr lang="en-US" sz="2000" dirty="0" smtClean="0">
                <a:solidFill>
                  <a:srgbClr val="000090"/>
                </a:solidFill>
              </a:rPr>
              <a:t>‘98) </a:t>
            </a:r>
            <a:r>
              <a:rPr lang="en-US" sz="2200" dirty="0" smtClean="0"/>
              <a:t>For </a:t>
            </a:r>
            <a:r>
              <a:rPr lang="en-US" sz="2200" i="1" dirty="0"/>
              <a:t>classical</a:t>
            </a:r>
            <a:r>
              <a:rPr lang="en-US" sz="2200" dirty="0"/>
              <a:t> </a:t>
            </a:r>
            <a:r>
              <a:rPr lang="en-US" sz="2200" dirty="0" smtClean="0"/>
              <a:t>Hamiltonians, to find a configuration of energy </a:t>
            </a:r>
            <a:r>
              <a:rPr lang="en-US" sz="2200" dirty="0"/>
              <a:t>E</a:t>
            </a:r>
            <a:r>
              <a:rPr lang="en-US" sz="2200" baseline="-25000" dirty="0"/>
              <a:t>0</a:t>
            </a:r>
            <a:r>
              <a:rPr lang="en-US" sz="2200" dirty="0"/>
              <a:t> + </a:t>
            </a:r>
            <a:r>
              <a:rPr lang="en-US" sz="2200" dirty="0" err="1"/>
              <a:t>εm</a:t>
            </a:r>
            <a:r>
              <a:rPr lang="en-US" sz="2200" dirty="0"/>
              <a:t> </a:t>
            </a:r>
            <a:r>
              <a:rPr lang="en-US" sz="2200" dirty="0" smtClean="0"/>
              <a:t>is as hard as finding the minimum energy configuration. </a:t>
            </a:r>
            <a:endParaRPr lang="en-US" sz="2200" dirty="0"/>
          </a:p>
        </p:txBody>
      </p:sp>
      <p:sp>
        <p:nvSpPr>
          <p:cNvPr id="25" name="Rectangle 24"/>
          <p:cNvSpPr/>
          <p:nvPr/>
        </p:nvSpPr>
        <p:spPr>
          <a:xfrm>
            <a:off x="410634" y="4763898"/>
            <a:ext cx="7917740" cy="11079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82223" y="1510378"/>
            <a:ext cx="8254999" cy="75654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0634" y="6087337"/>
            <a:ext cx="7505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Can we “quantize” the the PCP theorem?</a:t>
            </a:r>
            <a:endParaRPr lang="en-US" sz="2200" b="1" dirty="0">
              <a:solidFill>
                <a:srgbClr val="0000FF"/>
              </a:solidFill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6" y="3973282"/>
            <a:ext cx="2985204" cy="315154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3" y="3967771"/>
            <a:ext cx="2752373" cy="32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8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Approximation in terms of degree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412" y="2822182"/>
            <a:ext cx="853236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Implications to the </a:t>
            </a:r>
            <a:r>
              <a:rPr lang="en-US" sz="2500" dirty="0" smtClean="0">
                <a:solidFill>
                  <a:srgbClr val="000090"/>
                </a:solidFill>
              </a:rPr>
              <a:t>quantum PCP problem </a:t>
            </a:r>
            <a:r>
              <a:rPr lang="en-US" sz="2500" dirty="0" smtClean="0"/>
              <a:t>:</a:t>
            </a:r>
            <a:endParaRPr lang="en-US" sz="2500" dirty="0" smtClean="0"/>
          </a:p>
          <a:p>
            <a:endParaRPr lang="en-US" sz="1000" dirty="0"/>
          </a:p>
          <a:p>
            <a:endParaRPr lang="en-US" sz="2500" dirty="0" smtClean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Limits the range of possible </a:t>
            </a:r>
            <a:r>
              <a:rPr lang="en-US" sz="2500" i="1" dirty="0" err="1" smtClean="0"/>
              <a:t>ε</a:t>
            </a:r>
            <a:r>
              <a:rPr lang="en-US" sz="2500" dirty="0" smtClean="0"/>
              <a:t> for which the conjecture might be true.</a:t>
            </a:r>
          </a:p>
          <a:p>
            <a:endParaRPr lang="en-US" sz="2500" dirty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Shows that attempts to “quantize” known proofs of the </a:t>
            </a:r>
            <a:r>
              <a:rPr lang="en-US" sz="2500" i="1" dirty="0" smtClean="0"/>
              <a:t>classical</a:t>
            </a:r>
            <a:r>
              <a:rPr lang="en-US" sz="2500" dirty="0" smtClean="0"/>
              <a:t> PCP theorem (e.g. </a:t>
            </a:r>
            <a:r>
              <a:rPr lang="en-US" sz="2200" dirty="0" smtClean="0">
                <a:solidFill>
                  <a:srgbClr val="000090"/>
                </a:solidFill>
              </a:rPr>
              <a:t>(Arad </a:t>
            </a:r>
            <a:r>
              <a:rPr lang="en-US" sz="2200" i="1" dirty="0" smtClean="0">
                <a:solidFill>
                  <a:srgbClr val="000090"/>
                </a:solidFill>
              </a:rPr>
              <a:t>et al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08)</a:t>
            </a:r>
            <a:r>
              <a:rPr lang="en-US" sz="2500" dirty="0" smtClean="0"/>
              <a:t>) </a:t>
            </a:r>
            <a:r>
              <a:rPr lang="en-US" sz="2500" dirty="0" smtClean="0"/>
              <a:t>cannot work.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50000" y="2104624"/>
            <a:ext cx="776111" cy="2975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1" y="1663200"/>
            <a:ext cx="8258705" cy="73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7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1" y="1678918"/>
            <a:ext cx="8258705" cy="73900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141542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3366FF"/>
                </a:solidFill>
                <a:latin typeface="Calibri"/>
                <a:cs typeface="Calibri"/>
              </a:rPr>
              <a:t>Approximation in terms of average entanglement</a:t>
            </a:r>
            <a:endParaRPr lang="en-GB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6166" y="1673469"/>
            <a:ext cx="1091320" cy="81138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5599" y="2749944"/>
            <a:ext cx="7159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00"/>
                </a:solidFill>
              </a:rPr>
              <a:t>Product-states do a good job if entanglement of </a:t>
            </a:r>
            <a:r>
              <a:rPr lang="en-US" sz="2500" dirty="0" err="1" smtClean="0">
                <a:solidFill>
                  <a:srgbClr val="000000"/>
                </a:solidFill>
              </a:rPr>
              <a:t>groundstate</a:t>
            </a:r>
            <a:r>
              <a:rPr lang="en-US" sz="2500" dirty="0" smtClean="0">
                <a:solidFill>
                  <a:srgbClr val="000000"/>
                </a:solidFill>
              </a:rPr>
              <a:t> satisfies a </a:t>
            </a:r>
            <a:r>
              <a:rPr lang="en-US" sz="2500" b="1" dirty="0" err="1" smtClean="0">
                <a:solidFill>
                  <a:srgbClr val="0000FF"/>
                </a:solidFill>
              </a:rPr>
              <a:t>subvolume</a:t>
            </a:r>
            <a:r>
              <a:rPr lang="en-US" sz="2500" b="1" dirty="0" smtClean="0">
                <a:solidFill>
                  <a:srgbClr val="0000FF"/>
                </a:solidFill>
              </a:rPr>
              <a:t> law</a:t>
            </a:r>
            <a:r>
              <a:rPr lang="en-US" sz="2500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1" name="Oval 10"/>
          <p:cNvSpPr/>
          <p:nvPr/>
        </p:nvSpPr>
        <p:spPr>
          <a:xfrm>
            <a:off x="4691239" y="451538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43236" y="4334405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71180" y="451538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18780" y="513344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85266" y="482017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7468" y="492865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86035" y="462385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78968" y="492865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39417" y="435345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91414" y="4172478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19358" y="435345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66958" y="497151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33444" y="465825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25646" y="476673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34213" y="446193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27146" y="476673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21703" y="561586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73700" y="5434892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101644" y="561586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49244" y="623393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15730" y="592066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607932" y="602914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16499" y="572434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09432" y="602914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836958" y="424920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552620" y="4106862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216899" y="424920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064499" y="486727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030985" y="455400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23187" y="466248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531754" y="435768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424687" y="466248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02690" y="561586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154687" y="5434892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782631" y="561586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630231" y="623393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596717" y="592066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288919" y="602914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097486" y="572434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990419" y="602914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805008" y="5445655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>
            <a:stCxn id="18" idx="0"/>
            <a:endCxn id="27" idx="0"/>
          </p:cNvCxnSpPr>
          <p:nvPr/>
        </p:nvCxnSpPr>
        <p:spPr>
          <a:xfrm>
            <a:off x="5392739" y="4928658"/>
            <a:ext cx="442735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3" idx="2"/>
            <a:endCxn id="47" idx="4"/>
          </p:cNvCxnSpPr>
          <p:nvPr/>
        </p:nvCxnSpPr>
        <p:spPr>
          <a:xfrm>
            <a:off x="5071180" y="4623859"/>
            <a:ext cx="2639308" cy="1513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0" idx="4"/>
            <a:endCxn id="34" idx="4"/>
          </p:cNvCxnSpPr>
          <p:nvPr/>
        </p:nvCxnSpPr>
        <p:spPr>
          <a:xfrm flipH="1">
            <a:off x="6423203" y="4879445"/>
            <a:ext cx="1413755" cy="1366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5" idx="2"/>
            <a:endCxn id="32" idx="1"/>
          </p:cNvCxnSpPr>
          <p:nvPr/>
        </p:nvCxnSpPr>
        <p:spPr>
          <a:xfrm>
            <a:off x="4885266" y="4928658"/>
            <a:ext cx="755989" cy="1132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1" idx="5"/>
            <a:endCxn id="18" idx="3"/>
          </p:cNvCxnSpPr>
          <p:nvPr/>
        </p:nvCxnSpPr>
        <p:spPr>
          <a:xfrm>
            <a:off x="4885457" y="4700565"/>
            <a:ext cx="426834" cy="413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3" idx="3"/>
            <a:endCxn id="30" idx="3"/>
          </p:cNvCxnSpPr>
          <p:nvPr/>
        </p:nvCxnSpPr>
        <p:spPr>
          <a:xfrm flipH="1">
            <a:off x="5982567" y="4843437"/>
            <a:ext cx="584200" cy="1575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9" idx="4"/>
            <a:endCxn id="37" idx="2"/>
          </p:cNvCxnSpPr>
          <p:nvPr/>
        </p:nvCxnSpPr>
        <p:spPr>
          <a:xfrm flipV="1">
            <a:off x="6453188" y="4357688"/>
            <a:ext cx="1763711" cy="212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9" idx="3"/>
            <a:endCxn id="46" idx="1"/>
          </p:cNvCxnSpPr>
          <p:nvPr/>
        </p:nvCxnSpPr>
        <p:spPr>
          <a:xfrm flipH="1">
            <a:off x="7663554" y="4739193"/>
            <a:ext cx="400754" cy="1526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0" idx="6"/>
            <a:endCxn id="17" idx="1"/>
          </p:cNvCxnSpPr>
          <p:nvPr/>
        </p:nvCxnSpPr>
        <p:spPr>
          <a:xfrm flipH="1" flipV="1">
            <a:off x="5419358" y="4655632"/>
            <a:ext cx="2798602" cy="1481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2" idx="4"/>
            <a:endCxn id="49" idx="0"/>
          </p:cNvCxnSpPr>
          <p:nvPr/>
        </p:nvCxnSpPr>
        <p:spPr>
          <a:xfrm flipH="1">
            <a:off x="8211257" y="4879445"/>
            <a:ext cx="327201" cy="844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9" idx="4"/>
            <a:endCxn id="16" idx="4"/>
          </p:cNvCxnSpPr>
          <p:nvPr/>
        </p:nvCxnSpPr>
        <p:spPr>
          <a:xfrm flipH="1" flipV="1">
            <a:off x="4691239" y="5145616"/>
            <a:ext cx="1524176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3" idx="0"/>
            <a:endCxn id="22" idx="0"/>
          </p:cNvCxnSpPr>
          <p:nvPr/>
        </p:nvCxnSpPr>
        <p:spPr>
          <a:xfrm flipV="1">
            <a:off x="6530270" y="4971519"/>
            <a:ext cx="150459" cy="75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9" idx="4"/>
            <a:endCxn id="32" idx="7"/>
          </p:cNvCxnSpPr>
          <p:nvPr/>
        </p:nvCxnSpPr>
        <p:spPr>
          <a:xfrm flipH="1">
            <a:off x="5802150" y="4570411"/>
            <a:ext cx="651038" cy="14905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7" idx="2"/>
            <a:endCxn id="39" idx="2"/>
          </p:cNvCxnSpPr>
          <p:nvPr/>
        </p:nvCxnSpPr>
        <p:spPr>
          <a:xfrm flipH="1">
            <a:off x="8030985" y="4357688"/>
            <a:ext cx="185914" cy="304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1" idx="5"/>
            <a:endCxn id="26" idx="5"/>
          </p:cNvCxnSpPr>
          <p:nvPr/>
        </p:nvCxnSpPr>
        <p:spPr>
          <a:xfrm flipH="1">
            <a:off x="7121364" y="4542873"/>
            <a:ext cx="1604608" cy="409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6" idx="4"/>
            <a:endCxn id="48" idx="1"/>
          </p:cNvCxnSpPr>
          <p:nvPr/>
        </p:nvCxnSpPr>
        <p:spPr>
          <a:xfrm>
            <a:off x="7040917" y="4983689"/>
            <a:ext cx="281325" cy="1077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652228" y="5084233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>
            <a:stCxn id="26" idx="6"/>
            <a:endCxn id="23" idx="0"/>
          </p:cNvCxnSpPr>
          <p:nvPr/>
        </p:nvCxnSpPr>
        <p:spPr>
          <a:xfrm flipH="1" flipV="1">
            <a:off x="6647215" y="4658252"/>
            <a:ext cx="507472" cy="216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3" idx="7"/>
            <a:endCxn id="19" idx="2"/>
          </p:cNvCxnSpPr>
          <p:nvPr/>
        </p:nvCxnSpPr>
        <p:spPr>
          <a:xfrm flipV="1">
            <a:off x="5265398" y="4461932"/>
            <a:ext cx="1074019" cy="85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807200" y="5227811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92093" y="3629808"/>
            <a:ext cx="21590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m &lt; O(log(n))</a:t>
            </a:r>
            <a:endParaRPr lang="en-US" sz="2500" dirty="0">
              <a:solidFill>
                <a:srgbClr val="FF0000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2" y="3937528"/>
            <a:ext cx="3187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56443" y="4007555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Entanglement as a resource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164" y="2465723"/>
            <a:ext cx="279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Ultimate limits to information transmission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95" y="5723223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Quantum computers </a:t>
            </a:r>
            <a:r>
              <a:rPr lang="en-US" sz="2200" dirty="0"/>
              <a:t>a</a:t>
            </a:r>
            <a:r>
              <a:rPr lang="en-US" sz="2200" dirty="0" smtClean="0"/>
              <a:t>re digital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1778" y="2737555"/>
            <a:ext cx="279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Quantum algorithms with exponential speed-up</a:t>
            </a:r>
          </a:p>
        </p:txBody>
      </p:sp>
      <p:sp>
        <p:nvSpPr>
          <p:cNvPr id="6" name="Freeform 5"/>
          <p:cNvSpPr/>
          <p:nvPr/>
        </p:nvSpPr>
        <p:spPr>
          <a:xfrm>
            <a:off x="6321778" y="2582333"/>
            <a:ext cx="2667000" cy="1425222"/>
          </a:xfrm>
          <a:custGeom>
            <a:avLst/>
            <a:gdLst>
              <a:gd name="connsiteX0" fmla="*/ 0 w 2398195"/>
              <a:gd name="connsiteY0" fmla="*/ 310444 h 1425222"/>
              <a:gd name="connsiteX1" fmla="*/ 0 w 2398195"/>
              <a:gd name="connsiteY1" fmla="*/ 310444 h 1425222"/>
              <a:gd name="connsiteX2" fmla="*/ 84667 w 2398195"/>
              <a:gd name="connsiteY2" fmla="*/ 211666 h 1425222"/>
              <a:gd name="connsiteX3" fmla="*/ 169333 w 2398195"/>
              <a:gd name="connsiteY3" fmla="*/ 155222 h 1425222"/>
              <a:gd name="connsiteX4" fmla="*/ 225778 w 2398195"/>
              <a:gd name="connsiteY4" fmla="*/ 98777 h 1425222"/>
              <a:gd name="connsiteX5" fmla="*/ 296333 w 2398195"/>
              <a:gd name="connsiteY5" fmla="*/ 84666 h 1425222"/>
              <a:gd name="connsiteX6" fmla="*/ 381000 w 2398195"/>
              <a:gd name="connsiteY6" fmla="*/ 56444 h 1425222"/>
              <a:gd name="connsiteX7" fmla="*/ 423333 w 2398195"/>
              <a:gd name="connsiteY7" fmla="*/ 42333 h 1425222"/>
              <a:gd name="connsiteX8" fmla="*/ 536222 w 2398195"/>
              <a:gd name="connsiteY8" fmla="*/ 14111 h 1425222"/>
              <a:gd name="connsiteX9" fmla="*/ 790222 w 2398195"/>
              <a:gd name="connsiteY9" fmla="*/ 0 h 1425222"/>
              <a:gd name="connsiteX10" fmla="*/ 1622778 w 2398195"/>
              <a:gd name="connsiteY10" fmla="*/ 14111 h 1425222"/>
              <a:gd name="connsiteX11" fmla="*/ 1707444 w 2398195"/>
              <a:gd name="connsiteY11" fmla="*/ 42333 h 1425222"/>
              <a:gd name="connsiteX12" fmla="*/ 2074333 w 2398195"/>
              <a:gd name="connsiteY12" fmla="*/ 70555 h 1425222"/>
              <a:gd name="connsiteX13" fmla="*/ 2243667 w 2398195"/>
              <a:gd name="connsiteY13" fmla="*/ 112889 h 1425222"/>
              <a:gd name="connsiteX14" fmla="*/ 2286000 w 2398195"/>
              <a:gd name="connsiteY14" fmla="*/ 127000 h 1425222"/>
              <a:gd name="connsiteX15" fmla="*/ 2370667 w 2398195"/>
              <a:gd name="connsiteY15" fmla="*/ 169333 h 1425222"/>
              <a:gd name="connsiteX16" fmla="*/ 2370667 w 2398195"/>
              <a:gd name="connsiteY16" fmla="*/ 508000 h 1425222"/>
              <a:gd name="connsiteX17" fmla="*/ 2342444 w 2398195"/>
              <a:gd name="connsiteY17" fmla="*/ 592666 h 1425222"/>
              <a:gd name="connsiteX18" fmla="*/ 2286000 w 2398195"/>
              <a:gd name="connsiteY18" fmla="*/ 747889 h 1425222"/>
              <a:gd name="connsiteX19" fmla="*/ 2271889 w 2398195"/>
              <a:gd name="connsiteY19" fmla="*/ 804333 h 1425222"/>
              <a:gd name="connsiteX20" fmla="*/ 2243667 w 2398195"/>
              <a:gd name="connsiteY20" fmla="*/ 889000 h 1425222"/>
              <a:gd name="connsiteX21" fmla="*/ 2229556 w 2398195"/>
              <a:gd name="connsiteY21" fmla="*/ 931333 h 1425222"/>
              <a:gd name="connsiteX22" fmla="*/ 2215444 w 2398195"/>
              <a:gd name="connsiteY22" fmla="*/ 973666 h 1425222"/>
              <a:gd name="connsiteX23" fmla="*/ 2201333 w 2398195"/>
              <a:gd name="connsiteY23" fmla="*/ 1016000 h 1425222"/>
              <a:gd name="connsiteX24" fmla="*/ 2173111 w 2398195"/>
              <a:gd name="connsiteY24" fmla="*/ 1058333 h 1425222"/>
              <a:gd name="connsiteX25" fmla="*/ 2159000 w 2398195"/>
              <a:gd name="connsiteY25" fmla="*/ 1100666 h 1425222"/>
              <a:gd name="connsiteX26" fmla="*/ 2130778 w 2398195"/>
              <a:gd name="connsiteY26" fmla="*/ 1128889 h 1425222"/>
              <a:gd name="connsiteX27" fmla="*/ 2046111 w 2398195"/>
              <a:gd name="connsiteY27" fmla="*/ 1227666 h 1425222"/>
              <a:gd name="connsiteX28" fmla="*/ 2032000 w 2398195"/>
              <a:gd name="connsiteY28" fmla="*/ 1270000 h 1425222"/>
              <a:gd name="connsiteX29" fmla="*/ 1876778 w 2398195"/>
              <a:gd name="connsiteY29" fmla="*/ 1326444 h 1425222"/>
              <a:gd name="connsiteX30" fmla="*/ 1792111 w 2398195"/>
              <a:gd name="connsiteY30" fmla="*/ 1354666 h 1425222"/>
              <a:gd name="connsiteX31" fmla="*/ 1693333 w 2398195"/>
              <a:gd name="connsiteY31" fmla="*/ 1382889 h 1425222"/>
              <a:gd name="connsiteX32" fmla="*/ 1481667 w 2398195"/>
              <a:gd name="connsiteY32" fmla="*/ 1411111 h 1425222"/>
              <a:gd name="connsiteX33" fmla="*/ 1312333 w 2398195"/>
              <a:gd name="connsiteY33" fmla="*/ 1425222 h 1425222"/>
              <a:gd name="connsiteX34" fmla="*/ 818444 w 2398195"/>
              <a:gd name="connsiteY34" fmla="*/ 1411111 h 1425222"/>
              <a:gd name="connsiteX35" fmla="*/ 677333 w 2398195"/>
              <a:gd name="connsiteY35" fmla="*/ 1382889 h 1425222"/>
              <a:gd name="connsiteX36" fmla="*/ 536222 w 2398195"/>
              <a:gd name="connsiteY36" fmla="*/ 1368777 h 1425222"/>
              <a:gd name="connsiteX37" fmla="*/ 479778 w 2398195"/>
              <a:gd name="connsiteY37" fmla="*/ 1354666 h 1425222"/>
              <a:gd name="connsiteX38" fmla="*/ 395111 w 2398195"/>
              <a:gd name="connsiteY38" fmla="*/ 1340555 h 1425222"/>
              <a:gd name="connsiteX39" fmla="*/ 310444 w 2398195"/>
              <a:gd name="connsiteY39" fmla="*/ 1312333 h 1425222"/>
              <a:gd name="connsiteX40" fmla="*/ 268111 w 2398195"/>
              <a:gd name="connsiteY40" fmla="*/ 1284111 h 1425222"/>
              <a:gd name="connsiteX41" fmla="*/ 211667 w 2398195"/>
              <a:gd name="connsiteY41" fmla="*/ 1185333 h 1425222"/>
              <a:gd name="connsiteX42" fmla="*/ 183444 w 2398195"/>
              <a:gd name="connsiteY42" fmla="*/ 1143000 h 1425222"/>
              <a:gd name="connsiteX43" fmla="*/ 169333 w 2398195"/>
              <a:gd name="connsiteY43" fmla="*/ 1072444 h 1425222"/>
              <a:gd name="connsiteX44" fmla="*/ 155222 w 2398195"/>
              <a:gd name="connsiteY44" fmla="*/ 973666 h 1425222"/>
              <a:gd name="connsiteX45" fmla="*/ 127000 w 2398195"/>
              <a:gd name="connsiteY45" fmla="*/ 889000 h 1425222"/>
              <a:gd name="connsiteX46" fmla="*/ 84667 w 2398195"/>
              <a:gd name="connsiteY46" fmla="*/ 762000 h 1425222"/>
              <a:gd name="connsiteX47" fmla="*/ 70556 w 2398195"/>
              <a:gd name="connsiteY47" fmla="*/ 719666 h 1425222"/>
              <a:gd name="connsiteX48" fmla="*/ 56444 w 2398195"/>
              <a:gd name="connsiteY48" fmla="*/ 677333 h 1425222"/>
              <a:gd name="connsiteX49" fmla="*/ 42333 w 2398195"/>
              <a:gd name="connsiteY49" fmla="*/ 606777 h 1425222"/>
              <a:gd name="connsiteX50" fmla="*/ 28222 w 2398195"/>
              <a:gd name="connsiteY50" fmla="*/ 522111 h 1425222"/>
              <a:gd name="connsiteX51" fmla="*/ 0 w 2398195"/>
              <a:gd name="connsiteY51" fmla="*/ 310444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98195" h="1425222">
                <a:moveTo>
                  <a:pt x="0" y="310444"/>
                </a:moveTo>
                <a:lnTo>
                  <a:pt x="0" y="310444"/>
                </a:lnTo>
                <a:cubicBezTo>
                  <a:pt x="28222" y="277518"/>
                  <a:pt x="52699" y="240970"/>
                  <a:pt x="84667" y="211666"/>
                </a:cubicBezTo>
                <a:cubicBezTo>
                  <a:pt x="109670" y="188746"/>
                  <a:pt x="145349" y="179206"/>
                  <a:pt x="169333" y="155222"/>
                </a:cubicBezTo>
                <a:cubicBezTo>
                  <a:pt x="188148" y="136407"/>
                  <a:pt x="199686" y="103995"/>
                  <a:pt x="225778" y="98777"/>
                </a:cubicBezTo>
                <a:cubicBezTo>
                  <a:pt x="249296" y="94073"/>
                  <a:pt x="273194" y="90977"/>
                  <a:pt x="296333" y="84666"/>
                </a:cubicBezTo>
                <a:cubicBezTo>
                  <a:pt x="325034" y="76839"/>
                  <a:pt x="352778" y="65851"/>
                  <a:pt x="381000" y="56444"/>
                </a:cubicBezTo>
                <a:cubicBezTo>
                  <a:pt x="395111" y="51740"/>
                  <a:pt x="408903" y="45941"/>
                  <a:pt x="423333" y="42333"/>
                </a:cubicBezTo>
                <a:cubicBezTo>
                  <a:pt x="460963" y="32926"/>
                  <a:pt x="497494" y="16263"/>
                  <a:pt x="536222" y="14111"/>
                </a:cubicBezTo>
                <a:lnTo>
                  <a:pt x="790222" y="0"/>
                </a:lnTo>
                <a:cubicBezTo>
                  <a:pt x="1067741" y="4704"/>
                  <a:pt x="1345515" y="1314"/>
                  <a:pt x="1622778" y="14111"/>
                </a:cubicBezTo>
                <a:cubicBezTo>
                  <a:pt x="1652495" y="15483"/>
                  <a:pt x="1677925" y="38643"/>
                  <a:pt x="1707444" y="42333"/>
                </a:cubicBezTo>
                <a:cubicBezTo>
                  <a:pt x="1904475" y="66962"/>
                  <a:pt x="1782469" y="54340"/>
                  <a:pt x="2074333" y="70555"/>
                </a:cubicBezTo>
                <a:cubicBezTo>
                  <a:pt x="2188346" y="89557"/>
                  <a:pt x="2131855" y="75618"/>
                  <a:pt x="2243667" y="112889"/>
                </a:cubicBezTo>
                <a:cubicBezTo>
                  <a:pt x="2257778" y="117593"/>
                  <a:pt x="2273624" y="118749"/>
                  <a:pt x="2286000" y="127000"/>
                </a:cubicBezTo>
                <a:cubicBezTo>
                  <a:pt x="2340709" y="163473"/>
                  <a:pt x="2312244" y="149859"/>
                  <a:pt x="2370667" y="169333"/>
                </a:cubicBezTo>
                <a:cubicBezTo>
                  <a:pt x="2413821" y="298794"/>
                  <a:pt x="2400305" y="241266"/>
                  <a:pt x="2370667" y="508000"/>
                </a:cubicBezTo>
                <a:cubicBezTo>
                  <a:pt x="2367382" y="537567"/>
                  <a:pt x="2349659" y="563806"/>
                  <a:pt x="2342444" y="592666"/>
                </a:cubicBezTo>
                <a:cubicBezTo>
                  <a:pt x="2310109" y="722008"/>
                  <a:pt x="2335737" y="673281"/>
                  <a:pt x="2286000" y="747889"/>
                </a:cubicBezTo>
                <a:cubicBezTo>
                  <a:pt x="2281296" y="766704"/>
                  <a:pt x="2277462" y="785757"/>
                  <a:pt x="2271889" y="804333"/>
                </a:cubicBezTo>
                <a:cubicBezTo>
                  <a:pt x="2263341" y="832827"/>
                  <a:pt x="2253074" y="860778"/>
                  <a:pt x="2243667" y="889000"/>
                </a:cubicBezTo>
                <a:lnTo>
                  <a:pt x="2229556" y="931333"/>
                </a:lnTo>
                <a:lnTo>
                  <a:pt x="2215444" y="973666"/>
                </a:lnTo>
                <a:cubicBezTo>
                  <a:pt x="2210740" y="987777"/>
                  <a:pt x="2209584" y="1003624"/>
                  <a:pt x="2201333" y="1016000"/>
                </a:cubicBezTo>
                <a:cubicBezTo>
                  <a:pt x="2191926" y="1030111"/>
                  <a:pt x="2180695" y="1043164"/>
                  <a:pt x="2173111" y="1058333"/>
                </a:cubicBezTo>
                <a:cubicBezTo>
                  <a:pt x="2166459" y="1071637"/>
                  <a:pt x="2166653" y="1087911"/>
                  <a:pt x="2159000" y="1100666"/>
                </a:cubicBezTo>
                <a:cubicBezTo>
                  <a:pt x="2152155" y="1112074"/>
                  <a:pt x="2139295" y="1118668"/>
                  <a:pt x="2130778" y="1128889"/>
                </a:cubicBezTo>
                <a:cubicBezTo>
                  <a:pt x="2040272" y="1237496"/>
                  <a:pt x="2135789" y="1137988"/>
                  <a:pt x="2046111" y="1227666"/>
                </a:cubicBezTo>
                <a:cubicBezTo>
                  <a:pt x="2041407" y="1241777"/>
                  <a:pt x="2043427" y="1260477"/>
                  <a:pt x="2032000" y="1270000"/>
                </a:cubicBezTo>
                <a:cubicBezTo>
                  <a:pt x="2018911" y="1280908"/>
                  <a:pt x="1885545" y="1323522"/>
                  <a:pt x="1876778" y="1326444"/>
                </a:cubicBezTo>
                <a:lnTo>
                  <a:pt x="1792111" y="1354666"/>
                </a:lnTo>
                <a:cubicBezTo>
                  <a:pt x="1755844" y="1366755"/>
                  <a:pt x="1732309" y="1375802"/>
                  <a:pt x="1693333" y="1382889"/>
                </a:cubicBezTo>
                <a:cubicBezTo>
                  <a:pt x="1661026" y="1388763"/>
                  <a:pt x="1508967" y="1408381"/>
                  <a:pt x="1481667" y="1411111"/>
                </a:cubicBezTo>
                <a:cubicBezTo>
                  <a:pt x="1425308" y="1416747"/>
                  <a:pt x="1368778" y="1420518"/>
                  <a:pt x="1312333" y="1425222"/>
                </a:cubicBezTo>
                <a:cubicBezTo>
                  <a:pt x="1147703" y="1420518"/>
                  <a:pt x="982776" y="1422066"/>
                  <a:pt x="818444" y="1411111"/>
                </a:cubicBezTo>
                <a:cubicBezTo>
                  <a:pt x="770582" y="1407920"/>
                  <a:pt x="725063" y="1387662"/>
                  <a:pt x="677333" y="1382889"/>
                </a:cubicBezTo>
                <a:lnTo>
                  <a:pt x="536222" y="1368777"/>
                </a:lnTo>
                <a:cubicBezTo>
                  <a:pt x="517407" y="1364073"/>
                  <a:pt x="498795" y="1358469"/>
                  <a:pt x="479778" y="1354666"/>
                </a:cubicBezTo>
                <a:cubicBezTo>
                  <a:pt x="451722" y="1349055"/>
                  <a:pt x="422868" y="1347494"/>
                  <a:pt x="395111" y="1340555"/>
                </a:cubicBezTo>
                <a:cubicBezTo>
                  <a:pt x="366250" y="1333340"/>
                  <a:pt x="310444" y="1312333"/>
                  <a:pt x="310444" y="1312333"/>
                </a:cubicBezTo>
                <a:cubicBezTo>
                  <a:pt x="296333" y="1302926"/>
                  <a:pt x="280103" y="1296103"/>
                  <a:pt x="268111" y="1284111"/>
                </a:cubicBezTo>
                <a:cubicBezTo>
                  <a:pt x="199866" y="1215865"/>
                  <a:pt x="243959" y="1249915"/>
                  <a:pt x="211667" y="1185333"/>
                </a:cubicBezTo>
                <a:cubicBezTo>
                  <a:pt x="204082" y="1170164"/>
                  <a:pt x="192852" y="1157111"/>
                  <a:pt x="183444" y="1143000"/>
                </a:cubicBezTo>
                <a:cubicBezTo>
                  <a:pt x="178740" y="1119481"/>
                  <a:pt x="173276" y="1096102"/>
                  <a:pt x="169333" y="1072444"/>
                </a:cubicBezTo>
                <a:cubicBezTo>
                  <a:pt x="163865" y="1039636"/>
                  <a:pt x="162701" y="1006075"/>
                  <a:pt x="155222" y="973666"/>
                </a:cubicBezTo>
                <a:cubicBezTo>
                  <a:pt x="148533" y="944679"/>
                  <a:pt x="136407" y="917222"/>
                  <a:pt x="127000" y="889000"/>
                </a:cubicBezTo>
                <a:lnTo>
                  <a:pt x="84667" y="762000"/>
                </a:lnTo>
                <a:lnTo>
                  <a:pt x="70556" y="719666"/>
                </a:lnTo>
                <a:cubicBezTo>
                  <a:pt x="65852" y="705555"/>
                  <a:pt x="59361" y="691919"/>
                  <a:pt x="56444" y="677333"/>
                </a:cubicBezTo>
                <a:cubicBezTo>
                  <a:pt x="51740" y="653814"/>
                  <a:pt x="46623" y="630375"/>
                  <a:pt x="42333" y="606777"/>
                </a:cubicBezTo>
                <a:cubicBezTo>
                  <a:pt x="37215" y="578627"/>
                  <a:pt x="29583" y="550690"/>
                  <a:pt x="28222" y="522111"/>
                </a:cubicBezTo>
                <a:cubicBezTo>
                  <a:pt x="24866" y="451635"/>
                  <a:pt x="4704" y="345722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3888" y="2420329"/>
            <a:ext cx="2485275" cy="1153390"/>
          </a:xfrm>
          <a:custGeom>
            <a:avLst/>
            <a:gdLst>
              <a:gd name="connsiteX0" fmla="*/ 0 w 2398195"/>
              <a:gd name="connsiteY0" fmla="*/ 310444 h 1425222"/>
              <a:gd name="connsiteX1" fmla="*/ 0 w 2398195"/>
              <a:gd name="connsiteY1" fmla="*/ 310444 h 1425222"/>
              <a:gd name="connsiteX2" fmla="*/ 84667 w 2398195"/>
              <a:gd name="connsiteY2" fmla="*/ 211666 h 1425222"/>
              <a:gd name="connsiteX3" fmla="*/ 169333 w 2398195"/>
              <a:gd name="connsiteY3" fmla="*/ 155222 h 1425222"/>
              <a:gd name="connsiteX4" fmla="*/ 225778 w 2398195"/>
              <a:gd name="connsiteY4" fmla="*/ 98777 h 1425222"/>
              <a:gd name="connsiteX5" fmla="*/ 296333 w 2398195"/>
              <a:gd name="connsiteY5" fmla="*/ 84666 h 1425222"/>
              <a:gd name="connsiteX6" fmla="*/ 381000 w 2398195"/>
              <a:gd name="connsiteY6" fmla="*/ 56444 h 1425222"/>
              <a:gd name="connsiteX7" fmla="*/ 423333 w 2398195"/>
              <a:gd name="connsiteY7" fmla="*/ 42333 h 1425222"/>
              <a:gd name="connsiteX8" fmla="*/ 536222 w 2398195"/>
              <a:gd name="connsiteY8" fmla="*/ 14111 h 1425222"/>
              <a:gd name="connsiteX9" fmla="*/ 790222 w 2398195"/>
              <a:gd name="connsiteY9" fmla="*/ 0 h 1425222"/>
              <a:gd name="connsiteX10" fmla="*/ 1622778 w 2398195"/>
              <a:gd name="connsiteY10" fmla="*/ 14111 h 1425222"/>
              <a:gd name="connsiteX11" fmla="*/ 1707444 w 2398195"/>
              <a:gd name="connsiteY11" fmla="*/ 42333 h 1425222"/>
              <a:gd name="connsiteX12" fmla="*/ 2074333 w 2398195"/>
              <a:gd name="connsiteY12" fmla="*/ 70555 h 1425222"/>
              <a:gd name="connsiteX13" fmla="*/ 2243667 w 2398195"/>
              <a:gd name="connsiteY13" fmla="*/ 112889 h 1425222"/>
              <a:gd name="connsiteX14" fmla="*/ 2286000 w 2398195"/>
              <a:gd name="connsiteY14" fmla="*/ 127000 h 1425222"/>
              <a:gd name="connsiteX15" fmla="*/ 2370667 w 2398195"/>
              <a:gd name="connsiteY15" fmla="*/ 169333 h 1425222"/>
              <a:gd name="connsiteX16" fmla="*/ 2370667 w 2398195"/>
              <a:gd name="connsiteY16" fmla="*/ 508000 h 1425222"/>
              <a:gd name="connsiteX17" fmla="*/ 2342444 w 2398195"/>
              <a:gd name="connsiteY17" fmla="*/ 592666 h 1425222"/>
              <a:gd name="connsiteX18" fmla="*/ 2286000 w 2398195"/>
              <a:gd name="connsiteY18" fmla="*/ 747889 h 1425222"/>
              <a:gd name="connsiteX19" fmla="*/ 2271889 w 2398195"/>
              <a:gd name="connsiteY19" fmla="*/ 804333 h 1425222"/>
              <a:gd name="connsiteX20" fmla="*/ 2243667 w 2398195"/>
              <a:gd name="connsiteY20" fmla="*/ 889000 h 1425222"/>
              <a:gd name="connsiteX21" fmla="*/ 2229556 w 2398195"/>
              <a:gd name="connsiteY21" fmla="*/ 931333 h 1425222"/>
              <a:gd name="connsiteX22" fmla="*/ 2215444 w 2398195"/>
              <a:gd name="connsiteY22" fmla="*/ 973666 h 1425222"/>
              <a:gd name="connsiteX23" fmla="*/ 2201333 w 2398195"/>
              <a:gd name="connsiteY23" fmla="*/ 1016000 h 1425222"/>
              <a:gd name="connsiteX24" fmla="*/ 2173111 w 2398195"/>
              <a:gd name="connsiteY24" fmla="*/ 1058333 h 1425222"/>
              <a:gd name="connsiteX25" fmla="*/ 2159000 w 2398195"/>
              <a:gd name="connsiteY25" fmla="*/ 1100666 h 1425222"/>
              <a:gd name="connsiteX26" fmla="*/ 2130778 w 2398195"/>
              <a:gd name="connsiteY26" fmla="*/ 1128889 h 1425222"/>
              <a:gd name="connsiteX27" fmla="*/ 2046111 w 2398195"/>
              <a:gd name="connsiteY27" fmla="*/ 1227666 h 1425222"/>
              <a:gd name="connsiteX28" fmla="*/ 2032000 w 2398195"/>
              <a:gd name="connsiteY28" fmla="*/ 1270000 h 1425222"/>
              <a:gd name="connsiteX29" fmla="*/ 1876778 w 2398195"/>
              <a:gd name="connsiteY29" fmla="*/ 1326444 h 1425222"/>
              <a:gd name="connsiteX30" fmla="*/ 1792111 w 2398195"/>
              <a:gd name="connsiteY30" fmla="*/ 1354666 h 1425222"/>
              <a:gd name="connsiteX31" fmla="*/ 1693333 w 2398195"/>
              <a:gd name="connsiteY31" fmla="*/ 1382889 h 1425222"/>
              <a:gd name="connsiteX32" fmla="*/ 1481667 w 2398195"/>
              <a:gd name="connsiteY32" fmla="*/ 1411111 h 1425222"/>
              <a:gd name="connsiteX33" fmla="*/ 1312333 w 2398195"/>
              <a:gd name="connsiteY33" fmla="*/ 1425222 h 1425222"/>
              <a:gd name="connsiteX34" fmla="*/ 818444 w 2398195"/>
              <a:gd name="connsiteY34" fmla="*/ 1411111 h 1425222"/>
              <a:gd name="connsiteX35" fmla="*/ 677333 w 2398195"/>
              <a:gd name="connsiteY35" fmla="*/ 1382889 h 1425222"/>
              <a:gd name="connsiteX36" fmla="*/ 536222 w 2398195"/>
              <a:gd name="connsiteY36" fmla="*/ 1368777 h 1425222"/>
              <a:gd name="connsiteX37" fmla="*/ 479778 w 2398195"/>
              <a:gd name="connsiteY37" fmla="*/ 1354666 h 1425222"/>
              <a:gd name="connsiteX38" fmla="*/ 395111 w 2398195"/>
              <a:gd name="connsiteY38" fmla="*/ 1340555 h 1425222"/>
              <a:gd name="connsiteX39" fmla="*/ 310444 w 2398195"/>
              <a:gd name="connsiteY39" fmla="*/ 1312333 h 1425222"/>
              <a:gd name="connsiteX40" fmla="*/ 268111 w 2398195"/>
              <a:gd name="connsiteY40" fmla="*/ 1284111 h 1425222"/>
              <a:gd name="connsiteX41" fmla="*/ 211667 w 2398195"/>
              <a:gd name="connsiteY41" fmla="*/ 1185333 h 1425222"/>
              <a:gd name="connsiteX42" fmla="*/ 183444 w 2398195"/>
              <a:gd name="connsiteY42" fmla="*/ 1143000 h 1425222"/>
              <a:gd name="connsiteX43" fmla="*/ 169333 w 2398195"/>
              <a:gd name="connsiteY43" fmla="*/ 1072444 h 1425222"/>
              <a:gd name="connsiteX44" fmla="*/ 155222 w 2398195"/>
              <a:gd name="connsiteY44" fmla="*/ 973666 h 1425222"/>
              <a:gd name="connsiteX45" fmla="*/ 127000 w 2398195"/>
              <a:gd name="connsiteY45" fmla="*/ 889000 h 1425222"/>
              <a:gd name="connsiteX46" fmla="*/ 84667 w 2398195"/>
              <a:gd name="connsiteY46" fmla="*/ 762000 h 1425222"/>
              <a:gd name="connsiteX47" fmla="*/ 70556 w 2398195"/>
              <a:gd name="connsiteY47" fmla="*/ 719666 h 1425222"/>
              <a:gd name="connsiteX48" fmla="*/ 56444 w 2398195"/>
              <a:gd name="connsiteY48" fmla="*/ 677333 h 1425222"/>
              <a:gd name="connsiteX49" fmla="*/ 42333 w 2398195"/>
              <a:gd name="connsiteY49" fmla="*/ 606777 h 1425222"/>
              <a:gd name="connsiteX50" fmla="*/ 28222 w 2398195"/>
              <a:gd name="connsiteY50" fmla="*/ 522111 h 1425222"/>
              <a:gd name="connsiteX51" fmla="*/ 0 w 2398195"/>
              <a:gd name="connsiteY51" fmla="*/ 310444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98195" h="1425222">
                <a:moveTo>
                  <a:pt x="0" y="310444"/>
                </a:moveTo>
                <a:lnTo>
                  <a:pt x="0" y="310444"/>
                </a:lnTo>
                <a:cubicBezTo>
                  <a:pt x="28222" y="277518"/>
                  <a:pt x="52699" y="240970"/>
                  <a:pt x="84667" y="211666"/>
                </a:cubicBezTo>
                <a:cubicBezTo>
                  <a:pt x="109670" y="188746"/>
                  <a:pt x="145349" y="179206"/>
                  <a:pt x="169333" y="155222"/>
                </a:cubicBezTo>
                <a:cubicBezTo>
                  <a:pt x="188148" y="136407"/>
                  <a:pt x="199686" y="103995"/>
                  <a:pt x="225778" y="98777"/>
                </a:cubicBezTo>
                <a:cubicBezTo>
                  <a:pt x="249296" y="94073"/>
                  <a:pt x="273194" y="90977"/>
                  <a:pt x="296333" y="84666"/>
                </a:cubicBezTo>
                <a:cubicBezTo>
                  <a:pt x="325034" y="76839"/>
                  <a:pt x="352778" y="65851"/>
                  <a:pt x="381000" y="56444"/>
                </a:cubicBezTo>
                <a:cubicBezTo>
                  <a:pt x="395111" y="51740"/>
                  <a:pt x="408903" y="45941"/>
                  <a:pt x="423333" y="42333"/>
                </a:cubicBezTo>
                <a:cubicBezTo>
                  <a:pt x="460963" y="32926"/>
                  <a:pt x="497494" y="16263"/>
                  <a:pt x="536222" y="14111"/>
                </a:cubicBezTo>
                <a:lnTo>
                  <a:pt x="790222" y="0"/>
                </a:lnTo>
                <a:cubicBezTo>
                  <a:pt x="1067741" y="4704"/>
                  <a:pt x="1345515" y="1314"/>
                  <a:pt x="1622778" y="14111"/>
                </a:cubicBezTo>
                <a:cubicBezTo>
                  <a:pt x="1652495" y="15483"/>
                  <a:pt x="1677925" y="38643"/>
                  <a:pt x="1707444" y="42333"/>
                </a:cubicBezTo>
                <a:cubicBezTo>
                  <a:pt x="1904475" y="66962"/>
                  <a:pt x="1782469" y="54340"/>
                  <a:pt x="2074333" y="70555"/>
                </a:cubicBezTo>
                <a:cubicBezTo>
                  <a:pt x="2188346" y="89557"/>
                  <a:pt x="2131855" y="75618"/>
                  <a:pt x="2243667" y="112889"/>
                </a:cubicBezTo>
                <a:cubicBezTo>
                  <a:pt x="2257778" y="117593"/>
                  <a:pt x="2273624" y="118749"/>
                  <a:pt x="2286000" y="127000"/>
                </a:cubicBezTo>
                <a:cubicBezTo>
                  <a:pt x="2340709" y="163473"/>
                  <a:pt x="2312244" y="149859"/>
                  <a:pt x="2370667" y="169333"/>
                </a:cubicBezTo>
                <a:cubicBezTo>
                  <a:pt x="2413821" y="298794"/>
                  <a:pt x="2400305" y="241266"/>
                  <a:pt x="2370667" y="508000"/>
                </a:cubicBezTo>
                <a:cubicBezTo>
                  <a:pt x="2367382" y="537567"/>
                  <a:pt x="2349659" y="563806"/>
                  <a:pt x="2342444" y="592666"/>
                </a:cubicBezTo>
                <a:cubicBezTo>
                  <a:pt x="2310109" y="722008"/>
                  <a:pt x="2335737" y="673281"/>
                  <a:pt x="2286000" y="747889"/>
                </a:cubicBezTo>
                <a:cubicBezTo>
                  <a:pt x="2281296" y="766704"/>
                  <a:pt x="2277462" y="785757"/>
                  <a:pt x="2271889" y="804333"/>
                </a:cubicBezTo>
                <a:cubicBezTo>
                  <a:pt x="2263341" y="832827"/>
                  <a:pt x="2253074" y="860778"/>
                  <a:pt x="2243667" y="889000"/>
                </a:cubicBezTo>
                <a:lnTo>
                  <a:pt x="2229556" y="931333"/>
                </a:lnTo>
                <a:lnTo>
                  <a:pt x="2215444" y="973666"/>
                </a:lnTo>
                <a:cubicBezTo>
                  <a:pt x="2210740" y="987777"/>
                  <a:pt x="2209584" y="1003624"/>
                  <a:pt x="2201333" y="1016000"/>
                </a:cubicBezTo>
                <a:cubicBezTo>
                  <a:pt x="2191926" y="1030111"/>
                  <a:pt x="2180695" y="1043164"/>
                  <a:pt x="2173111" y="1058333"/>
                </a:cubicBezTo>
                <a:cubicBezTo>
                  <a:pt x="2166459" y="1071637"/>
                  <a:pt x="2166653" y="1087911"/>
                  <a:pt x="2159000" y="1100666"/>
                </a:cubicBezTo>
                <a:cubicBezTo>
                  <a:pt x="2152155" y="1112074"/>
                  <a:pt x="2139295" y="1118668"/>
                  <a:pt x="2130778" y="1128889"/>
                </a:cubicBezTo>
                <a:cubicBezTo>
                  <a:pt x="2040272" y="1237496"/>
                  <a:pt x="2135789" y="1137988"/>
                  <a:pt x="2046111" y="1227666"/>
                </a:cubicBezTo>
                <a:cubicBezTo>
                  <a:pt x="2041407" y="1241777"/>
                  <a:pt x="2043427" y="1260477"/>
                  <a:pt x="2032000" y="1270000"/>
                </a:cubicBezTo>
                <a:cubicBezTo>
                  <a:pt x="2018911" y="1280908"/>
                  <a:pt x="1885545" y="1323522"/>
                  <a:pt x="1876778" y="1326444"/>
                </a:cubicBezTo>
                <a:lnTo>
                  <a:pt x="1792111" y="1354666"/>
                </a:lnTo>
                <a:cubicBezTo>
                  <a:pt x="1755844" y="1366755"/>
                  <a:pt x="1732309" y="1375802"/>
                  <a:pt x="1693333" y="1382889"/>
                </a:cubicBezTo>
                <a:cubicBezTo>
                  <a:pt x="1661026" y="1388763"/>
                  <a:pt x="1508967" y="1408381"/>
                  <a:pt x="1481667" y="1411111"/>
                </a:cubicBezTo>
                <a:cubicBezTo>
                  <a:pt x="1425308" y="1416747"/>
                  <a:pt x="1368778" y="1420518"/>
                  <a:pt x="1312333" y="1425222"/>
                </a:cubicBezTo>
                <a:cubicBezTo>
                  <a:pt x="1147703" y="1420518"/>
                  <a:pt x="982776" y="1422066"/>
                  <a:pt x="818444" y="1411111"/>
                </a:cubicBezTo>
                <a:cubicBezTo>
                  <a:pt x="770582" y="1407920"/>
                  <a:pt x="725063" y="1387662"/>
                  <a:pt x="677333" y="1382889"/>
                </a:cubicBezTo>
                <a:lnTo>
                  <a:pt x="536222" y="1368777"/>
                </a:lnTo>
                <a:cubicBezTo>
                  <a:pt x="517407" y="1364073"/>
                  <a:pt x="498795" y="1358469"/>
                  <a:pt x="479778" y="1354666"/>
                </a:cubicBezTo>
                <a:cubicBezTo>
                  <a:pt x="451722" y="1349055"/>
                  <a:pt x="422868" y="1347494"/>
                  <a:pt x="395111" y="1340555"/>
                </a:cubicBezTo>
                <a:cubicBezTo>
                  <a:pt x="366250" y="1333340"/>
                  <a:pt x="310444" y="1312333"/>
                  <a:pt x="310444" y="1312333"/>
                </a:cubicBezTo>
                <a:cubicBezTo>
                  <a:pt x="296333" y="1302926"/>
                  <a:pt x="280103" y="1296103"/>
                  <a:pt x="268111" y="1284111"/>
                </a:cubicBezTo>
                <a:cubicBezTo>
                  <a:pt x="199866" y="1215865"/>
                  <a:pt x="243959" y="1249915"/>
                  <a:pt x="211667" y="1185333"/>
                </a:cubicBezTo>
                <a:cubicBezTo>
                  <a:pt x="204082" y="1170164"/>
                  <a:pt x="192852" y="1157111"/>
                  <a:pt x="183444" y="1143000"/>
                </a:cubicBezTo>
                <a:cubicBezTo>
                  <a:pt x="178740" y="1119481"/>
                  <a:pt x="173276" y="1096102"/>
                  <a:pt x="169333" y="1072444"/>
                </a:cubicBezTo>
                <a:cubicBezTo>
                  <a:pt x="163865" y="1039636"/>
                  <a:pt x="162701" y="1006075"/>
                  <a:pt x="155222" y="973666"/>
                </a:cubicBezTo>
                <a:cubicBezTo>
                  <a:pt x="148533" y="944679"/>
                  <a:pt x="136407" y="917222"/>
                  <a:pt x="127000" y="889000"/>
                </a:cubicBezTo>
                <a:lnTo>
                  <a:pt x="84667" y="762000"/>
                </a:lnTo>
                <a:lnTo>
                  <a:pt x="70556" y="719666"/>
                </a:lnTo>
                <a:cubicBezTo>
                  <a:pt x="65852" y="705555"/>
                  <a:pt x="59361" y="691919"/>
                  <a:pt x="56444" y="677333"/>
                </a:cubicBezTo>
                <a:cubicBezTo>
                  <a:pt x="51740" y="653814"/>
                  <a:pt x="46623" y="630375"/>
                  <a:pt x="42333" y="606777"/>
                </a:cubicBezTo>
                <a:cubicBezTo>
                  <a:pt x="37215" y="578627"/>
                  <a:pt x="29583" y="550690"/>
                  <a:pt x="28222" y="522111"/>
                </a:cubicBezTo>
                <a:cubicBezTo>
                  <a:pt x="24866" y="451635"/>
                  <a:pt x="4704" y="345722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59764" y="5656389"/>
            <a:ext cx="2628640" cy="959556"/>
          </a:xfrm>
          <a:custGeom>
            <a:avLst/>
            <a:gdLst>
              <a:gd name="connsiteX0" fmla="*/ 0 w 2628640"/>
              <a:gd name="connsiteY0" fmla="*/ 310444 h 959556"/>
              <a:gd name="connsiteX1" fmla="*/ 0 w 2628640"/>
              <a:gd name="connsiteY1" fmla="*/ 310444 h 959556"/>
              <a:gd name="connsiteX2" fmla="*/ 98778 w 2628640"/>
              <a:gd name="connsiteY2" fmla="*/ 155222 h 959556"/>
              <a:gd name="connsiteX3" fmla="*/ 127000 w 2628640"/>
              <a:gd name="connsiteY3" fmla="*/ 112889 h 959556"/>
              <a:gd name="connsiteX4" fmla="*/ 169334 w 2628640"/>
              <a:gd name="connsiteY4" fmla="*/ 84667 h 959556"/>
              <a:gd name="connsiteX5" fmla="*/ 197556 w 2628640"/>
              <a:gd name="connsiteY5" fmla="*/ 56444 h 959556"/>
              <a:gd name="connsiteX6" fmla="*/ 254000 w 2628640"/>
              <a:gd name="connsiteY6" fmla="*/ 28222 h 959556"/>
              <a:gd name="connsiteX7" fmla="*/ 296334 w 2628640"/>
              <a:gd name="connsiteY7" fmla="*/ 0 h 959556"/>
              <a:gd name="connsiteX8" fmla="*/ 903111 w 2628640"/>
              <a:gd name="connsiteY8" fmla="*/ 14111 h 959556"/>
              <a:gd name="connsiteX9" fmla="*/ 1030111 w 2628640"/>
              <a:gd name="connsiteY9" fmla="*/ 28222 h 959556"/>
              <a:gd name="connsiteX10" fmla="*/ 1143000 w 2628640"/>
              <a:gd name="connsiteY10" fmla="*/ 42333 h 959556"/>
              <a:gd name="connsiteX11" fmla="*/ 1213556 w 2628640"/>
              <a:gd name="connsiteY11" fmla="*/ 56444 h 959556"/>
              <a:gd name="connsiteX12" fmla="*/ 1453445 w 2628640"/>
              <a:gd name="connsiteY12" fmla="*/ 84667 h 959556"/>
              <a:gd name="connsiteX13" fmla="*/ 2187223 w 2628640"/>
              <a:gd name="connsiteY13" fmla="*/ 112889 h 959556"/>
              <a:gd name="connsiteX14" fmla="*/ 2300111 w 2628640"/>
              <a:gd name="connsiteY14" fmla="*/ 141111 h 959556"/>
              <a:gd name="connsiteX15" fmla="*/ 2427111 w 2628640"/>
              <a:gd name="connsiteY15" fmla="*/ 169333 h 959556"/>
              <a:gd name="connsiteX16" fmla="*/ 2525889 w 2628640"/>
              <a:gd name="connsiteY16" fmla="*/ 225778 h 959556"/>
              <a:gd name="connsiteX17" fmla="*/ 2554111 w 2628640"/>
              <a:gd name="connsiteY17" fmla="*/ 268111 h 959556"/>
              <a:gd name="connsiteX18" fmla="*/ 2610556 w 2628640"/>
              <a:gd name="connsiteY18" fmla="*/ 324556 h 959556"/>
              <a:gd name="connsiteX19" fmla="*/ 2610556 w 2628640"/>
              <a:gd name="connsiteY19" fmla="*/ 522111 h 959556"/>
              <a:gd name="connsiteX20" fmla="*/ 2582334 w 2628640"/>
              <a:gd name="connsiteY20" fmla="*/ 564444 h 959556"/>
              <a:gd name="connsiteX21" fmla="*/ 2540000 w 2628640"/>
              <a:gd name="connsiteY21" fmla="*/ 578556 h 959556"/>
              <a:gd name="connsiteX22" fmla="*/ 2497667 w 2628640"/>
              <a:gd name="connsiteY22" fmla="*/ 620889 h 959556"/>
              <a:gd name="connsiteX23" fmla="*/ 2455334 w 2628640"/>
              <a:gd name="connsiteY23" fmla="*/ 635000 h 959556"/>
              <a:gd name="connsiteX24" fmla="*/ 2413000 w 2628640"/>
              <a:gd name="connsiteY24" fmla="*/ 663222 h 959556"/>
              <a:gd name="connsiteX25" fmla="*/ 2356556 w 2628640"/>
              <a:gd name="connsiteY25" fmla="*/ 691444 h 959556"/>
              <a:gd name="connsiteX26" fmla="*/ 2187223 w 2628640"/>
              <a:gd name="connsiteY26" fmla="*/ 804333 h 959556"/>
              <a:gd name="connsiteX27" fmla="*/ 2074334 w 2628640"/>
              <a:gd name="connsiteY27" fmla="*/ 874889 h 959556"/>
              <a:gd name="connsiteX28" fmla="*/ 2003778 w 2628640"/>
              <a:gd name="connsiteY28" fmla="*/ 889000 h 959556"/>
              <a:gd name="connsiteX29" fmla="*/ 1947334 w 2628640"/>
              <a:gd name="connsiteY29" fmla="*/ 903111 h 959556"/>
              <a:gd name="connsiteX30" fmla="*/ 1905000 w 2628640"/>
              <a:gd name="connsiteY30" fmla="*/ 917222 h 959556"/>
              <a:gd name="connsiteX31" fmla="*/ 1721556 w 2628640"/>
              <a:gd name="connsiteY31" fmla="*/ 959556 h 959556"/>
              <a:gd name="connsiteX32" fmla="*/ 1044223 w 2628640"/>
              <a:gd name="connsiteY32" fmla="*/ 945444 h 959556"/>
              <a:gd name="connsiteX33" fmla="*/ 959556 w 2628640"/>
              <a:gd name="connsiteY33" fmla="*/ 931333 h 959556"/>
              <a:gd name="connsiteX34" fmla="*/ 832556 w 2628640"/>
              <a:gd name="connsiteY34" fmla="*/ 903111 h 959556"/>
              <a:gd name="connsiteX35" fmla="*/ 790223 w 2628640"/>
              <a:gd name="connsiteY35" fmla="*/ 889000 h 959556"/>
              <a:gd name="connsiteX36" fmla="*/ 677334 w 2628640"/>
              <a:gd name="connsiteY36" fmla="*/ 874889 h 959556"/>
              <a:gd name="connsiteX37" fmla="*/ 578556 w 2628640"/>
              <a:gd name="connsiteY37" fmla="*/ 846667 h 959556"/>
              <a:gd name="connsiteX38" fmla="*/ 465667 w 2628640"/>
              <a:gd name="connsiteY38" fmla="*/ 818444 h 959556"/>
              <a:gd name="connsiteX39" fmla="*/ 381000 w 2628640"/>
              <a:gd name="connsiteY39" fmla="*/ 790222 h 959556"/>
              <a:gd name="connsiteX40" fmla="*/ 282223 w 2628640"/>
              <a:gd name="connsiteY40" fmla="*/ 762000 h 959556"/>
              <a:gd name="connsiteX41" fmla="*/ 254000 w 2628640"/>
              <a:gd name="connsiteY41" fmla="*/ 733778 h 959556"/>
              <a:gd name="connsiteX42" fmla="*/ 197556 w 2628640"/>
              <a:gd name="connsiteY42" fmla="*/ 691444 h 959556"/>
              <a:gd name="connsiteX43" fmla="*/ 183445 w 2628640"/>
              <a:gd name="connsiteY43" fmla="*/ 649111 h 959556"/>
              <a:gd name="connsiteX44" fmla="*/ 98778 w 2628640"/>
              <a:gd name="connsiteY44" fmla="*/ 550333 h 959556"/>
              <a:gd name="connsiteX45" fmla="*/ 70556 w 2628640"/>
              <a:gd name="connsiteY45" fmla="*/ 508000 h 959556"/>
              <a:gd name="connsiteX46" fmla="*/ 56445 w 2628640"/>
              <a:gd name="connsiteY46" fmla="*/ 465667 h 959556"/>
              <a:gd name="connsiteX47" fmla="*/ 28223 w 2628640"/>
              <a:gd name="connsiteY47" fmla="*/ 437444 h 959556"/>
              <a:gd name="connsiteX48" fmla="*/ 14111 w 2628640"/>
              <a:gd name="connsiteY48" fmla="*/ 395111 h 959556"/>
              <a:gd name="connsiteX49" fmla="*/ 0 w 2628640"/>
              <a:gd name="connsiteY49" fmla="*/ 310444 h 9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28640" h="959556">
                <a:moveTo>
                  <a:pt x="0" y="310444"/>
                </a:moveTo>
                <a:lnTo>
                  <a:pt x="0" y="310444"/>
                </a:lnTo>
                <a:lnTo>
                  <a:pt x="98778" y="155222"/>
                </a:lnTo>
                <a:cubicBezTo>
                  <a:pt x="107949" y="140956"/>
                  <a:pt x="112889" y="122296"/>
                  <a:pt x="127000" y="112889"/>
                </a:cubicBezTo>
                <a:cubicBezTo>
                  <a:pt x="141111" y="103482"/>
                  <a:pt x="156091" y="95262"/>
                  <a:pt x="169334" y="84667"/>
                </a:cubicBezTo>
                <a:cubicBezTo>
                  <a:pt x="179723" y="76356"/>
                  <a:pt x="186486" y="63824"/>
                  <a:pt x="197556" y="56444"/>
                </a:cubicBezTo>
                <a:cubicBezTo>
                  <a:pt x="215058" y="44775"/>
                  <a:pt x="235736" y="38658"/>
                  <a:pt x="254000" y="28222"/>
                </a:cubicBezTo>
                <a:cubicBezTo>
                  <a:pt x="268725" y="19808"/>
                  <a:pt x="282223" y="9407"/>
                  <a:pt x="296334" y="0"/>
                </a:cubicBezTo>
                <a:lnTo>
                  <a:pt x="903111" y="14111"/>
                </a:lnTo>
                <a:cubicBezTo>
                  <a:pt x="945673" y="15748"/>
                  <a:pt x="987809" y="23245"/>
                  <a:pt x="1030111" y="28222"/>
                </a:cubicBezTo>
                <a:cubicBezTo>
                  <a:pt x="1067774" y="32653"/>
                  <a:pt x="1105518" y="36567"/>
                  <a:pt x="1143000" y="42333"/>
                </a:cubicBezTo>
                <a:cubicBezTo>
                  <a:pt x="1166706" y="45980"/>
                  <a:pt x="1189898" y="52501"/>
                  <a:pt x="1213556" y="56444"/>
                </a:cubicBezTo>
                <a:cubicBezTo>
                  <a:pt x="1276350" y="66910"/>
                  <a:pt x="1396892" y="81931"/>
                  <a:pt x="1453445" y="84667"/>
                </a:cubicBezTo>
                <a:lnTo>
                  <a:pt x="2187223" y="112889"/>
                </a:lnTo>
                <a:cubicBezTo>
                  <a:pt x="2224852" y="122296"/>
                  <a:pt x="2262077" y="133504"/>
                  <a:pt x="2300111" y="141111"/>
                </a:cubicBezTo>
                <a:cubicBezTo>
                  <a:pt x="2389684" y="159025"/>
                  <a:pt x="2347399" y="149405"/>
                  <a:pt x="2427111" y="169333"/>
                </a:cubicBezTo>
                <a:cubicBezTo>
                  <a:pt x="2449245" y="180400"/>
                  <a:pt x="2505944" y="205833"/>
                  <a:pt x="2525889" y="225778"/>
                </a:cubicBezTo>
                <a:cubicBezTo>
                  <a:pt x="2537881" y="237770"/>
                  <a:pt x="2543074" y="255235"/>
                  <a:pt x="2554111" y="268111"/>
                </a:cubicBezTo>
                <a:cubicBezTo>
                  <a:pt x="2571428" y="288314"/>
                  <a:pt x="2610556" y="324556"/>
                  <a:pt x="2610556" y="324556"/>
                </a:cubicBezTo>
                <a:cubicBezTo>
                  <a:pt x="2631657" y="408960"/>
                  <a:pt x="2637504" y="405334"/>
                  <a:pt x="2610556" y="522111"/>
                </a:cubicBezTo>
                <a:cubicBezTo>
                  <a:pt x="2606743" y="538636"/>
                  <a:pt x="2595577" y="553850"/>
                  <a:pt x="2582334" y="564444"/>
                </a:cubicBezTo>
                <a:cubicBezTo>
                  <a:pt x="2570719" y="573736"/>
                  <a:pt x="2554111" y="573852"/>
                  <a:pt x="2540000" y="578556"/>
                </a:cubicBezTo>
                <a:cubicBezTo>
                  <a:pt x="2525889" y="592667"/>
                  <a:pt x="2514271" y="609819"/>
                  <a:pt x="2497667" y="620889"/>
                </a:cubicBezTo>
                <a:cubicBezTo>
                  <a:pt x="2485291" y="629140"/>
                  <a:pt x="2468638" y="628348"/>
                  <a:pt x="2455334" y="635000"/>
                </a:cubicBezTo>
                <a:cubicBezTo>
                  <a:pt x="2440165" y="642584"/>
                  <a:pt x="2427725" y="654808"/>
                  <a:pt x="2413000" y="663222"/>
                </a:cubicBezTo>
                <a:cubicBezTo>
                  <a:pt x="2394736" y="673658"/>
                  <a:pt x="2375371" y="682037"/>
                  <a:pt x="2356556" y="691444"/>
                </a:cubicBezTo>
                <a:cubicBezTo>
                  <a:pt x="2227134" y="820866"/>
                  <a:pt x="2392259" y="667641"/>
                  <a:pt x="2187223" y="804333"/>
                </a:cubicBezTo>
                <a:cubicBezTo>
                  <a:pt x="2161534" y="821459"/>
                  <a:pt x="2095610" y="866379"/>
                  <a:pt x="2074334" y="874889"/>
                </a:cubicBezTo>
                <a:cubicBezTo>
                  <a:pt x="2052065" y="883797"/>
                  <a:pt x="2027191" y="883797"/>
                  <a:pt x="2003778" y="889000"/>
                </a:cubicBezTo>
                <a:cubicBezTo>
                  <a:pt x="1984846" y="893207"/>
                  <a:pt x="1965982" y="897783"/>
                  <a:pt x="1947334" y="903111"/>
                </a:cubicBezTo>
                <a:cubicBezTo>
                  <a:pt x="1933032" y="907197"/>
                  <a:pt x="1919351" y="913308"/>
                  <a:pt x="1905000" y="917222"/>
                </a:cubicBezTo>
                <a:cubicBezTo>
                  <a:pt x="1811400" y="942749"/>
                  <a:pt x="1803831" y="943100"/>
                  <a:pt x="1721556" y="959556"/>
                </a:cubicBezTo>
                <a:lnTo>
                  <a:pt x="1044223" y="945444"/>
                </a:lnTo>
                <a:cubicBezTo>
                  <a:pt x="1015631" y="944385"/>
                  <a:pt x="987706" y="936451"/>
                  <a:pt x="959556" y="931333"/>
                </a:cubicBezTo>
                <a:cubicBezTo>
                  <a:pt x="919544" y="924058"/>
                  <a:pt x="872193" y="914436"/>
                  <a:pt x="832556" y="903111"/>
                </a:cubicBezTo>
                <a:cubicBezTo>
                  <a:pt x="818254" y="899025"/>
                  <a:pt x="804857" y="891661"/>
                  <a:pt x="790223" y="889000"/>
                </a:cubicBezTo>
                <a:cubicBezTo>
                  <a:pt x="752912" y="882216"/>
                  <a:pt x="714964" y="879593"/>
                  <a:pt x="677334" y="874889"/>
                </a:cubicBezTo>
                <a:lnTo>
                  <a:pt x="578556" y="846667"/>
                </a:lnTo>
                <a:cubicBezTo>
                  <a:pt x="541078" y="836673"/>
                  <a:pt x="502464" y="830710"/>
                  <a:pt x="465667" y="818444"/>
                </a:cubicBezTo>
                <a:cubicBezTo>
                  <a:pt x="437445" y="809037"/>
                  <a:pt x="409861" y="797437"/>
                  <a:pt x="381000" y="790222"/>
                </a:cubicBezTo>
                <a:cubicBezTo>
                  <a:pt x="310126" y="772503"/>
                  <a:pt x="342954" y="782244"/>
                  <a:pt x="282223" y="762000"/>
                </a:cubicBezTo>
                <a:cubicBezTo>
                  <a:pt x="272815" y="752593"/>
                  <a:pt x="264221" y="742295"/>
                  <a:pt x="254000" y="733778"/>
                </a:cubicBezTo>
                <a:cubicBezTo>
                  <a:pt x="235933" y="718722"/>
                  <a:pt x="212612" y="709512"/>
                  <a:pt x="197556" y="691444"/>
                </a:cubicBezTo>
                <a:cubicBezTo>
                  <a:pt x="188034" y="680017"/>
                  <a:pt x="190097" y="662415"/>
                  <a:pt x="183445" y="649111"/>
                </a:cubicBezTo>
                <a:cubicBezTo>
                  <a:pt x="139826" y="561872"/>
                  <a:pt x="168216" y="654489"/>
                  <a:pt x="98778" y="550333"/>
                </a:cubicBezTo>
                <a:cubicBezTo>
                  <a:pt x="89371" y="536222"/>
                  <a:pt x="78140" y="523169"/>
                  <a:pt x="70556" y="508000"/>
                </a:cubicBezTo>
                <a:cubicBezTo>
                  <a:pt x="63904" y="494696"/>
                  <a:pt x="64098" y="478422"/>
                  <a:pt x="56445" y="465667"/>
                </a:cubicBezTo>
                <a:cubicBezTo>
                  <a:pt x="49600" y="454259"/>
                  <a:pt x="37630" y="446852"/>
                  <a:pt x="28223" y="437444"/>
                </a:cubicBezTo>
                <a:cubicBezTo>
                  <a:pt x="23519" y="423333"/>
                  <a:pt x="14111" y="409985"/>
                  <a:pt x="14111" y="395111"/>
                </a:cubicBezTo>
                <a:cubicBezTo>
                  <a:pt x="14111" y="347939"/>
                  <a:pt x="19903" y="346987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0025" y="3898900"/>
            <a:ext cx="2342444" cy="959556"/>
          </a:xfrm>
          <a:custGeom>
            <a:avLst/>
            <a:gdLst>
              <a:gd name="connsiteX0" fmla="*/ 0 w 2342444"/>
              <a:gd name="connsiteY0" fmla="*/ 112889 h 959556"/>
              <a:gd name="connsiteX1" fmla="*/ 0 w 2342444"/>
              <a:gd name="connsiteY1" fmla="*/ 112889 h 959556"/>
              <a:gd name="connsiteX2" fmla="*/ 225777 w 2342444"/>
              <a:gd name="connsiteY2" fmla="*/ 84667 h 959556"/>
              <a:gd name="connsiteX3" fmla="*/ 296333 w 2342444"/>
              <a:gd name="connsiteY3" fmla="*/ 70556 h 959556"/>
              <a:gd name="connsiteX4" fmla="*/ 437444 w 2342444"/>
              <a:gd name="connsiteY4" fmla="*/ 56444 h 959556"/>
              <a:gd name="connsiteX5" fmla="*/ 479777 w 2342444"/>
              <a:gd name="connsiteY5" fmla="*/ 42333 h 959556"/>
              <a:gd name="connsiteX6" fmla="*/ 677333 w 2342444"/>
              <a:gd name="connsiteY6" fmla="*/ 14111 h 959556"/>
              <a:gd name="connsiteX7" fmla="*/ 790222 w 2342444"/>
              <a:gd name="connsiteY7" fmla="*/ 0 h 959556"/>
              <a:gd name="connsiteX8" fmla="*/ 1693333 w 2342444"/>
              <a:gd name="connsiteY8" fmla="*/ 14111 h 959556"/>
              <a:gd name="connsiteX9" fmla="*/ 1890889 w 2342444"/>
              <a:gd name="connsiteY9" fmla="*/ 28222 h 959556"/>
              <a:gd name="connsiteX10" fmla="*/ 2088444 w 2342444"/>
              <a:gd name="connsiteY10" fmla="*/ 84667 h 959556"/>
              <a:gd name="connsiteX11" fmla="*/ 2144889 w 2342444"/>
              <a:gd name="connsiteY11" fmla="*/ 98778 h 959556"/>
              <a:gd name="connsiteX12" fmla="*/ 2229555 w 2342444"/>
              <a:gd name="connsiteY12" fmla="*/ 127000 h 959556"/>
              <a:gd name="connsiteX13" fmla="*/ 2271889 w 2342444"/>
              <a:gd name="connsiteY13" fmla="*/ 141111 h 959556"/>
              <a:gd name="connsiteX14" fmla="*/ 2314222 w 2342444"/>
              <a:gd name="connsiteY14" fmla="*/ 169333 h 959556"/>
              <a:gd name="connsiteX15" fmla="*/ 2342444 w 2342444"/>
              <a:gd name="connsiteY15" fmla="*/ 254000 h 959556"/>
              <a:gd name="connsiteX16" fmla="*/ 2328333 w 2342444"/>
              <a:gd name="connsiteY16" fmla="*/ 324556 h 959556"/>
              <a:gd name="connsiteX17" fmla="*/ 2215444 w 2342444"/>
              <a:gd name="connsiteY17" fmla="*/ 451556 h 959556"/>
              <a:gd name="connsiteX18" fmla="*/ 2130777 w 2342444"/>
              <a:gd name="connsiteY18" fmla="*/ 536222 h 959556"/>
              <a:gd name="connsiteX19" fmla="*/ 2102555 w 2342444"/>
              <a:gd name="connsiteY19" fmla="*/ 578556 h 959556"/>
              <a:gd name="connsiteX20" fmla="*/ 2060222 w 2342444"/>
              <a:gd name="connsiteY20" fmla="*/ 592667 h 959556"/>
              <a:gd name="connsiteX21" fmla="*/ 2046111 w 2342444"/>
              <a:gd name="connsiteY21" fmla="*/ 635000 h 959556"/>
              <a:gd name="connsiteX22" fmla="*/ 2003777 w 2342444"/>
              <a:gd name="connsiteY22" fmla="*/ 663222 h 959556"/>
              <a:gd name="connsiteX23" fmla="*/ 1905000 w 2342444"/>
              <a:gd name="connsiteY23" fmla="*/ 719667 h 959556"/>
              <a:gd name="connsiteX24" fmla="*/ 1834444 w 2342444"/>
              <a:gd name="connsiteY24" fmla="*/ 776111 h 959556"/>
              <a:gd name="connsiteX25" fmla="*/ 1792111 w 2342444"/>
              <a:gd name="connsiteY25" fmla="*/ 790222 h 959556"/>
              <a:gd name="connsiteX26" fmla="*/ 1735666 w 2342444"/>
              <a:gd name="connsiteY26" fmla="*/ 818444 h 959556"/>
              <a:gd name="connsiteX27" fmla="*/ 1693333 w 2342444"/>
              <a:gd name="connsiteY27" fmla="*/ 832556 h 959556"/>
              <a:gd name="connsiteX28" fmla="*/ 1636889 w 2342444"/>
              <a:gd name="connsiteY28" fmla="*/ 860778 h 959556"/>
              <a:gd name="connsiteX29" fmla="*/ 1538111 w 2342444"/>
              <a:gd name="connsiteY29" fmla="*/ 917222 h 959556"/>
              <a:gd name="connsiteX30" fmla="*/ 1495777 w 2342444"/>
              <a:gd name="connsiteY30" fmla="*/ 931333 h 959556"/>
              <a:gd name="connsiteX31" fmla="*/ 1382889 w 2342444"/>
              <a:gd name="connsiteY31" fmla="*/ 959556 h 959556"/>
              <a:gd name="connsiteX32" fmla="*/ 719666 w 2342444"/>
              <a:gd name="connsiteY32" fmla="*/ 945444 h 959556"/>
              <a:gd name="connsiteX33" fmla="*/ 592666 w 2342444"/>
              <a:gd name="connsiteY33" fmla="*/ 917222 h 959556"/>
              <a:gd name="connsiteX34" fmla="*/ 522111 w 2342444"/>
              <a:gd name="connsiteY34" fmla="*/ 903111 h 959556"/>
              <a:gd name="connsiteX35" fmla="*/ 352777 w 2342444"/>
              <a:gd name="connsiteY35" fmla="*/ 832556 h 959556"/>
              <a:gd name="connsiteX36" fmla="*/ 211666 w 2342444"/>
              <a:gd name="connsiteY36" fmla="*/ 776111 h 959556"/>
              <a:gd name="connsiteX37" fmla="*/ 169333 w 2342444"/>
              <a:gd name="connsiteY37" fmla="*/ 762000 h 959556"/>
              <a:gd name="connsiteX38" fmla="*/ 127000 w 2342444"/>
              <a:gd name="connsiteY38" fmla="*/ 719667 h 959556"/>
              <a:gd name="connsiteX39" fmla="*/ 84666 w 2342444"/>
              <a:gd name="connsiteY39" fmla="*/ 691444 h 959556"/>
              <a:gd name="connsiteX40" fmla="*/ 70555 w 2342444"/>
              <a:gd name="connsiteY40" fmla="*/ 649111 h 959556"/>
              <a:gd name="connsiteX41" fmla="*/ 42333 w 2342444"/>
              <a:gd name="connsiteY41" fmla="*/ 550333 h 959556"/>
              <a:gd name="connsiteX42" fmla="*/ 0 w 2342444"/>
              <a:gd name="connsiteY42" fmla="*/ 112889 h 9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42444" h="959556">
                <a:moveTo>
                  <a:pt x="0" y="112889"/>
                </a:moveTo>
                <a:lnTo>
                  <a:pt x="0" y="112889"/>
                </a:lnTo>
                <a:lnTo>
                  <a:pt x="225777" y="84667"/>
                </a:lnTo>
                <a:cubicBezTo>
                  <a:pt x="249520" y="81275"/>
                  <a:pt x="272559" y="73726"/>
                  <a:pt x="296333" y="70556"/>
                </a:cubicBezTo>
                <a:cubicBezTo>
                  <a:pt x="343190" y="64308"/>
                  <a:pt x="390407" y="61148"/>
                  <a:pt x="437444" y="56444"/>
                </a:cubicBezTo>
                <a:cubicBezTo>
                  <a:pt x="451555" y="51740"/>
                  <a:pt x="465347" y="45941"/>
                  <a:pt x="479777" y="42333"/>
                </a:cubicBezTo>
                <a:cubicBezTo>
                  <a:pt x="553860" y="23812"/>
                  <a:pt x="594405" y="23867"/>
                  <a:pt x="677333" y="14111"/>
                </a:cubicBezTo>
                <a:lnTo>
                  <a:pt x="790222" y="0"/>
                </a:lnTo>
                <a:lnTo>
                  <a:pt x="1693333" y="14111"/>
                </a:lnTo>
                <a:cubicBezTo>
                  <a:pt x="1759331" y="15803"/>
                  <a:pt x="1825475" y="19302"/>
                  <a:pt x="1890889" y="28222"/>
                </a:cubicBezTo>
                <a:cubicBezTo>
                  <a:pt x="2007040" y="44061"/>
                  <a:pt x="1986613" y="59210"/>
                  <a:pt x="2088444" y="84667"/>
                </a:cubicBezTo>
                <a:cubicBezTo>
                  <a:pt x="2107259" y="89371"/>
                  <a:pt x="2126313" y="93205"/>
                  <a:pt x="2144889" y="98778"/>
                </a:cubicBezTo>
                <a:cubicBezTo>
                  <a:pt x="2173383" y="107326"/>
                  <a:pt x="2201333" y="117593"/>
                  <a:pt x="2229555" y="127000"/>
                </a:cubicBezTo>
                <a:lnTo>
                  <a:pt x="2271889" y="141111"/>
                </a:lnTo>
                <a:cubicBezTo>
                  <a:pt x="2286000" y="150518"/>
                  <a:pt x="2305234" y="154951"/>
                  <a:pt x="2314222" y="169333"/>
                </a:cubicBezTo>
                <a:cubicBezTo>
                  <a:pt x="2329989" y="194560"/>
                  <a:pt x="2342444" y="254000"/>
                  <a:pt x="2342444" y="254000"/>
                </a:cubicBezTo>
                <a:cubicBezTo>
                  <a:pt x="2337740" y="277519"/>
                  <a:pt x="2336754" y="302099"/>
                  <a:pt x="2328333" y="324556"/>
                </a:cubicBezTo>
                <a:cubicBezTo>
                  <a:pt x="2311770" y="368724"/>
                  <a:pt x="2232561" y="428734"/>
                  <a:pt x="2215444" y="451556"/>
                </a:cubicBezTo>
                <a:cubicBezTo>
                  <a:pt x="2162935" y="521568"/>
                  <a:pt x="2192680" y="494955"/>
                  <a:pt x="2130777" y="536222"/>
                </a:cubicBezTo>
                <a:cubicBezTo>
                  <a:pt x="2121370" y="550333"/>
                  <a:pt x="2115798" y="567961"/>
                  <a:pt x="2102555" y="578556"/>
                </a:cubicBezTo>
                <a:cubicBezTo>
                  <a:pt x="2090940" y="587848"/>
                  <a:pt x="2070740" y="582149"/>
                  <a:pt x="2060222" y="592667"/>
                </a:cubicBezTo>
                <a:cubicBezTo>
                  <a:pt x="2049704" y="603185"/>
                  <a:pt x="2055403" y="623385"/>
                  <a:pt x="2046111" y="635000"/>
                </a:cubicBezTo>
                <a:cubicBezTo>
                  <a:pt x="2035516" y="648243"/>
                  <a:pt x="2017578" y="653364"/>
                  <a:pt x="2003777" y="663222"/>
                </a:cubicBezTo>
                <a:cubicBezTo>
                  <a:pt x="1929024" y="716617"/>
                  <a:pt x="1973699" y="696767"/>
                  <a:pt x="1905000" y="719667"/>
                </a:cubicBezTo>
                <a:cubicBezTo>
                  <a:pt x="1878750" y="745916"/>
                  <a:pt x="1870045" y="758311"/>
                  <a:pt x="1834444" y="776111"/>
                </a:cubicBezTo>
                <a:cubicBezTo>
                  <a:pt x="1821140" y="782763"/>
                  <a:pt x="1805783" y="784363"/>
                  <a:pt x="1792111" y="790222"/>
                </a:cubicBezTo>
                <a:cubicBezTo>
                  <a:pt x="1772776" y="798508"/>
                  <a:pt x="1755001" y="810158"/>
                  <a:pt x="1735666" y="818444"/>
                </a:cubicBezTo>
                <a:cubicBezTo>
                  <a:pt x="1721994" y="824303"/>
                  <a:pt x="1707005" y="826697"/>
                  <a:pt x="1693333" y="832556"/>
                </a:cubicBezTo>
                <a:cubicBezTo>
                  <a:pt x="1673998" y="840842"/>
                  <a:pt x="1655153" y="850342"/>
                  <a:pt x="1636889" y="860778"/>
                </a:cubicBezTo>
                <a:cubicBezTo>
                  <a:pt x="1566036" y="901265"/>
                  <a:pt x="1623388" y="880675"/>
                  <a:pt x="1538111" y="917222"/>
                </a:cubicBezTo>
                <a:cubicBezTo>
                  <a:pt x="1524439" y="923081"/>
                  <a:pt x="1510127" y="927419"/>
                  <a:pt x="1495777" y="931333"/>
                </a:cubicBezTo>
                <a:cubicBezTo>
                  <a:pt x="1458356" y="941539"/>
                  <a:pt x="1382889" y="959556"/>
                  <a:pt x="1382889" y="959556"/>
                </a:cubicBezTo>
                <a:lnTo>
                  <a:pt x="719666" y="945444"/>
                </a:lnTo>
                <a:cubicBezTo>
                  <a:pt x="628204" y="941993"/>
                  <a:pt x="658048" y="933567"/>
                  <a:pt x="592666" y="917222"/>
                </a:cubicBezTo>
                <a:cubicBezTo>
                  <a:pt x="569398" y="911405"/>
                  <a:pt x="545629" y="907815"/>
                  <a:pt x="522111" y="903111"/>
                </a:cubicBezTo>
                <a:cubicBezTo>
                  <a:pt x="391875" y="837994"/>
                  <a:pt x="450037" y="856871"/>
                  <a:pt x="352777" y="832556"/>
                </a:cubicBezTo>
                <a:cubicBezTo>
                  <a:pt x="269724" y="791028"/>
                  <a:pt x="316290" y="810985"/>
                  <a:pt x="211666" y="776111"/>
                </a:cubicBezTo>
                <a:lnTo>
                  <a:pt x="169333" y="762000"/>
                </a:lnTo>
                <a:cubicBezTo>
                  <a:pt x="155222" y="747889"/>
                  <a:pt x="142331" y="732443"/>
                  <a:pt x="127000" y="719667"/>
                </a:cubicBezTo>
                <a:cubicBezTo>
                  <a:pt x="113971" y="708810"/>
                  <a:pt x="95261" y="704687"/>
                  <a:pt x="84666" y="691444"/>
                </a:cubicBezTo>
                <a:cubicBezTo>
                  <a:pt x="75374" y="679829"/>
                  <a:pt x="74641" y="663413"/>
                  <a:pt x="70555" y="649111"/>
                </a:cubicBezTo>
                <a:cubicBezTo>
                  <a:pt x="35115" y="525072"/>
                  <a:pt x="76168" y="651842"/>
                  <a:pt x="42333" y="550333"/>
                </a:cubicBezTo>
                <a:cubicBezTo>
                  <a:pt x="20557" y="310792"/>
                  <a:pt x="28222" y="447065"/>
                  <a:pt x="0" y="112889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14" idx="17"/>
          </p:cNvCxnSpPr>
          <p:nvPr/>
        </p:nvCxnSpPr>
        <p:spPr>
          <a:xfrm>
            <a:off x="2921388" y="2899956"/>
            <a:ext cx="679062" cy="20448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 flipH="1" flipV="1">
            <a:off x="2568804" y="3617384"/>
            <a:ext cx="692195" cy="604864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 flipV="1">
            <a:off x="1506037" y="3945086"/>
            <a:ext cx="1757489" cy="166511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flipV="1">
            <a:off x="5588388" y="3573719"/>
            <a:ext cx="860390" cy="69219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9764" y="1353392"/>
            <a:ext cx="8650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Goal</a:t>
            </a:r>
            <a:r>
              <a:rPr lang="en-US" sz="2500" dirty="0" smtClean="0"/>
              <a:t>: Lay down the theory for future quantum-based technology</a:t>
            </a:r>
          </a:p>
          <a:p>
            <a:r>
              <a:rPr lang="en-US" sz="2500" dirty="0" smtClean="0"/>
              <a:t>(quantum computers, quantum cryptography, …)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8992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141542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3366FF"/>
                </a:solidFill>
                <a:latin typeface="Calibri"/>
                <a:cs typeface="Calibri"/>
              </a:rPr>
              <a:t>Approximation in terms of average entanglement</a:t>
            </a:r>
            <a:endParaRPr lang="en-GB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00" y="2906889"/>
            <a:ext cx="8443311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                                 we have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500" dirty="0" smtClean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9" y="2954161"/>
            <a:ext cx="24638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61" y="2954161"/>
            <a:ext cx="1257300" cy="4953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246011" y="5700889"/>
            <a:ext cx="62653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11344" y="5588000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46011" y="5588000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00011" y="5588000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16" y="5961651"/>
            <a:ext cx="946151" cy="284614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94" y="5917957"/>
            <a:ext cx="141817" cy="159544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80" y="5888787"/>
            <a:ext cx="116132" cy="18871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279877" y="5598584"/>
            <a:ext cx="188383" cy="19685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1" y="1678918"/>
            <a:ext cx="8258705" cy="7390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006166" y="1673469"/>
            <a:ext cx="1091320" cy="81138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1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141542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3366FF"/>
                </a:solidFill>
                <a:latin typeface="Calibri"/>
                <a:cs typeface="Calibri"/>
              </a:rPr>
              <a:t>Approximation in terms of average entanglement</a:t>
            </a:r>
            <a:endParaRPr lang="en-GB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00" y="2906889"/>
            <a:ext cx="8443311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                                 we have</a:t>
            </a:r>
            <a:endParaRPr lang="en-US" sz="2800" dirty="0"/>
          </a:p>
          <a:p>
            <a:r>
              <a:rPr lang="en-US" sz="2800" dirty="0" smtClean="0"/>
              <a:t>  </a:t>
            </a:r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constrast</a:t>
            </a:r>
            <a:r>
              <a:rPr lang="en-US" sz="2800" dirty="0" smtClean="0"/>
              <a:t>, if </a:t>
            </a:r>
            <a:r>
              <a:rPr lang="en-US" sz="2800" i="1" dirty="0" smtClean="0"/>
              <a:t>merely</a:t>
            </a:r>
            <a:r>
              <a:rPr lang="en-US" sz="2800" dirty="0" smtClean="0"/>
              <a:t>                                      , the theorem 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hows product states give error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500" dirty="0" smtClean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9" y="2954161"/>
            <a:ext cx="24638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05" y="3836995"/>
            <a:ext cx="2857500" cy="469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11" y="4186061"/>
            <a:ext cx="1447800" cy="5461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246011" y="5700889"/>
            <a:ext cx="62653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11344" y="5588000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20455" y="5588000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46011" y="5588000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00011" y="5588000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16" y="5961651"/>
            <a:ext cx="946151" cy="284614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30" y="5917957"/>
            <a:ext cx="1339850" cy="328308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94" y="5917957"/>
            <a:ext cx="141817" cy="159544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80" y="5888787"/>
            <a:ext cx="116132" cy="1887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9877" y="5598584"/>
            <a:ext cx="188383" cy="19685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26467" y="5598584"/>
            <a:ext cx="4067883" cy="19685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1" y="1678918"/>
            <a:ext cx="8258705" cy="7390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006166" y="1673469"/>
            <a:ext cx="1091320" cy="81138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61" y="2954161"/>
            <a:ext cx="1257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2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Intuition: Monogamy of Entanglement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516" y="1308901"/>
            <a:ext cx="88444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Quantum correlations are </a:t>
            </a:r>
            <a:r>
              <a:rPr lang="en-US" sz="2500" b="1" dirty="0" smtClean="0">
                <a:solidFill>
                  <a:srgbClr val="0000FF"/>
                </a:solidFill>
              </a:rPr>
              <a:t>non-shareable </a:t>
            </a:r>
            <a:r>
              <a:rPr lang="en-US" sz="2500" dirty="0" smtClean="0"/>
              <a:t>(e.g. (|0, 0&gt; + |1, 1&gt;)/√2)</a:t>
            </a:r>
            <a:endParaRPr lang="en-US" sz="2500" dirty="0">
              <a:solidFill>
                <a:srgbClr val="008000"/>
              </a:solidFill>
            </a:endParaRPr>
          </a:p>
          <a:p>
            <a:endParaRPr lang="en-US" sz="1000" b="1" dirty="0" smtClean="0">
              <a:solidFill>
                <a:srgbClr val="0000FF"/>
              </a:solidFill>
            </a:endParaRPr>
          </a:p>
          <a:p>
            <a:r>
              <a:rPr lang="en-US" sz="2500" b="1" dirty="0" smtClean="0">
                <a:solidFill>
                  <a:srgbClr val="0000FF"/>
                </a:solidFill>
              </a:rPr>
              <a:t>Idea behind QKD</a:t>
            </a:r>
            <a:r>
              <a:rPr lang="en-US" sz="2500" dirty="0" smtClean="0">
                <a:solidFill>
                  <a:srgbClr val="000000"/>
                </a:solidFill>
              </a:rPr>
              <a:t>: Eve cannot be correlated with Alice and Bob</a:t>
            </a:r>
          </a:p>
          <a:p>
            <a:endParaRPr lang="en-US" sz="2500" dirty="0">
              <a:solidFill>
                <a:srgbClr val="008000"/>
              </a:solidFill>
            </a:endParaRPr>
          </a:p>
          <a:p>
            <a:endParaRPr lang="en-US" sz="2500" dirty="0">
              <a:solidFill>
                <a:srgbClr val="008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174100" y="3998413"/>
            <a:ext cx="349250" cy="301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024750" y="3334224"/>
            <a:ext cx="349250" cy="301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348725" y="3183411"/>
            <a:ext cx="349250" cy="301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564750" y="3365973"/>
            <a:ext cx="349250" cy="301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199375" y="4301626"/>
            <a:ext cx="349250" cy="301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215500" y="4096838"/>
            <a:ext cx="349250" cy="301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3" idx="3"/>
            <a:endCxn id="69" idx="6"/>
          </p:cNvCxnSpPr>
          <p:nvPr/>
        </p:nvCxnSpPr>
        <p:spPr>
          <a:xfrm flipH="1">
            <a:off x="1548625" y="4255866"/>
            <a:ext cx="676621" cy="196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" idx="1"/>
            <a:endCxn id="66" idx="5"/>
          </p:cNvCxnSpPr>
          <p:nvPr/>
        </p:nvCxnSpPr>
        <p:spPr>
          <a:xfrm flipH="1" flipV="1">
            <a:off x="1322854" y="3591677"/>
            <a:ext cx="902392" cy="450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3" idx="0"/>
            <a:endCxn id="67" idx="4"/>
          </p:cNvCxnSpPr>
          <p:nvPr/>
        </p:nvCxnSpPr>
        <p:spPr>
          <a:xfrm flipV="1">
            <a:off x="2348725" y="3485036"/>
            <a:ext cx="174625" cy="5133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3" idx="7"/>
            <a:endCxn id="68" idx="2"/>
          </p:cNvCxnSpPr>
          <p:nvPr/>
        </p:nvCxnSpPr>
        <p:spPr>
          <a:xfrm flipV="1">
            <a:off x="2472204" y="3516786"/>
            <a:ext cx="1092546" cy="525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" idx="5"/>
            <a:endCxn id="70" idx="2"/>
          </p:cNvCxnSpPr>
          <p:nvPr/>
        </p:nvCxnSpPr>
        <p:spPr>
          <a:xfrm flipV="1">
            <a:off x="2472204" y="4247651"/>
            <a:ext cx="743296" cy="82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2697976" y="3783963"/>
            <a:ext cx="2450752" cy="31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265482" y="2821231"/>
            <a:ext cx="395287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Cannot be highly entangled with too many neighbors</a:t>
            </a:r>
          </a:p>
          <a:p>
            <a:endParaRPr lang="en-US" sz="10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S(X</a:t>
            </a:r>
            <a:r>
              <a:rPr lang="en-US" sz="2500" baseline="-25000" dirty="0" smtClean="0">
                <a:solidFill>
                  <a:srgbClr val="FF0000"/>
                </a:solidFill>
              </a:rPr>
              <a:t>i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quantifies how much entangled </a:t>
            </a:r>
            <a:r>
              <a:rPr lang="en-US" sz="2500" dirty="0" smtClean="0">
                <a:solidFill>
                  <a:srgbClr val="FF0000"/>
                </a:solidFill>
              </a:rPr>
              <a:t>X</a:t>
            </a:r>
            <a:r>
              <a:rPr lang="en-US" sz="2500" baseline="-25000" dirty="0" smtClean="0">
                <a:solidFill>
                  <a:srgbClr val="FF0000"/>
                </a:solidFill>
              </a:rPr>
              <a:t>i</a:t>
            </a:r>
            <a:r>
              <a:rPr lang="en-US" sz="2500" dirty="0" smtClean="0"/>
              <a:t> can be with the rest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466620" y="2975390"/>
            <a:ext cx="583876" cy="450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75230" y="2883316"/>
            <a:ext cx="98770" cy="450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62479" y="3635850"/>
            <a:ext cx="239869" cy="460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95531" y="2893214"/>
            <a:ext cx="220492" cy="317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350082" y="2845775"/>
            <a:ext cx="34226" cy="395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722975" y="2956185"/>
            <a:ext cx="34226" cy="395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914000" y="3456461"/>
            <a:ext cx="412388" cy="60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983232" y="4474953"/>
            <a:ext cx="239869" cy="256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3402011" y="4398463"/>
            <a:ext cx="34226" cy="395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564752" y="4301627"/>
            <a:ext cx="349248" cy="150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909971" y="2975391"/>
            <a:ext cx="239869" cy="460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ular Callout 41"/>
          <p:cNvSpPr/>
          <p:nvPr/>
        </p:nvSpPr>
        <p:spPr>
          <a:xfrm>
            <a:off x="373875" y="5368421"/>
            <a:ext cx="8476235" cy="95907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73875" y="5465726"/>
            <a:ext cx="86349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Proof uses </a:t>
            </a:r>
            <a:r>
              <a:rPr lang="en-US" sz="2500" b="1" dirty="0" smtClean="0">
                <a:solidFill>
                  <a:srgbClr val="0000FF"/>
                </a:solidFill>
              </a:rPr>
              <a:t>quantum information-theoretic techniques</a:t>
            </a:r>
            <a:r>
              <a:rPr lang="en-US" sz="2500" dirty="0" smtClean="0">
                <a:solidFill>
                  <a:srgbClr val="008000"/>
                </a:solidFill>
              </a:rPr>
              <a:t> </a:t>
            </a:r>
            <a:r>
              <a:rPr lang="en-US" sz="2500" dirty="0" smtClean="0"/>
              <a:t>to make this intuition precise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0740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Mutual Information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764" y="1163927"/>
            <a:ext cx="8744347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500" dirty="0" smtClean="0"/>
              <a:t>Mutual Information</a:t>
            </a:r>
          </a:p>
          <a:p>
            <a:endParaRPr lang="en-US" sz="1000" dirty="0"/>
          </a:p>
          <a:p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dirty="0" err="1" smtClean="0"/>
              <a:t>Pinsker’s</a:t>
            </a:r>
            <a:r>
              <a:rPr lang="en-US" sz="2500" dirty="0" smtClean="0"/>
              <a:t> inequality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dirty="0" smtClean="0"/>
              <a:t>Conditional MI</a:t>
            </a:r>
          </a:p>
          <a:p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dirty="0" smtClean="0"/>
              <a:t>Chain Rule</a:t>
            </a:r>
          </a:p>
          <a:p>
            <a:pPr marL="457200" indent="-457200">
              <a:buAutoNum type="arabicPeriod"/>
            </a:pPr>
            <a:endParaRPr lang="en-US" sz="2500" dirty="0"/>
          </a:p>
          <a:p>
            <a:pPr marL="457200" indent="-457200">
              <a:buAutoNum type="arabicPeriod" startAt="5"/>
            </a:pPr>
            <a:r>
              <a:rPr lang="en-US" sz="2500" dirty="0" smtClean="0"/>
              <a:t>Upper bound</a:t>
            </a:r>
            <a:endParaRPr lang="en-US" sz="2500" dirty="0"/>
          </a:p>
          <a:p>
            <a:pPr marL="457200" indent="-457200">
              <a:buAutoNum type="arabicPeriod" startAt="5"/>
            </a:pPr>
            <a:endParaRPr lang="en-US" sz="2500" u="sng" dirty="0" smtClean="0"/>
          </a:p>
          <a:p>
            <a:pPr marL="457200" indent="-457200">
              <a:buAutoNum type="arabicPeriod" startAt="5"/>
            </a:pPr>
            <a:endParaRPr lang="en-US" sz="2500" u="sng" dirty="0"/>
          </a:p>
          <a:p>
            <a:r>
              <a:rPr lang="en-US" sz="2500" dirty="0"/>
              <a:t> </a:t>
            </a:r>
            <a:r>
              <a:rPr lang="en-US" sz="2500" dirty="0" smtClean="0"/>
              <a:t>    4+5                                                                                  for </a:t>
            </a:r>
            <a:r>
              <a:rPr lang="en-US" sz="2500" dirty="0"/>
              <a:t>some t ≤ </a:t>
            </a:r>
            <a:r>
              <a:rPr lang="en-US" sz="2500" dirty="0" smtClean="0"/>
              <a:t>k </a:t>
            </a:r>
            <a:endParaRPr lang="en-US" sz="2500" dirty="0"/>
          </a:p>
          <a:p>
            <a:endParaRPr lang="en-US" sz="2500" dirty="0"/>
          </a:p>
          <a:p>
            <a:endParaRPr lang="en-US" sz="2500" u="sng" dirty="0"/>
          </a:p>
        </p:txBody>
      </p:sp>
      <p:graphicFrame>
        <p:nvGraphicFramePr>
          <p:cNvPr id="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341218"/>
              </p:ext>
            </p:extLst>
          </p:nvPr>
        </p:nvGraphicFramePr>
        <p:xfrm>
          <a:off x="3581400" y="1144588"/>
          <a:ext cx="42608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19" name="Equation" r:id="rId3" imgW="1778000" imgH="241300" progId="Equation.3">
                  <p:embed/>
                </p:oleObj>
              </mc:Choice>
              <mc:Fallback>
                <p:oleObj name="Equation" r:id="rId3" imgW="1778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4588"/>
                        <a:ext cx="426085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958249"/>
              </p:ext>
            </p:extLst>
          </p:nvPr>
        </p:nvGraphicFramePr>
        <p:xfrm>
          <a:off x="3581400" y="1892300"/>
          <a:ext cx="49291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20" name="Equation" r:id="rId5" imgW="2057400" imgH="406400" progId="Equation.3">
                  <p:embed/>
                </p:oleObj>
              </mc:Choice>
              <mc:Fallback>
                <p:oleObj name="Equation" r:id="rId5" imgW="2057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92300"/>
                        <a:ext cx="492918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748440"/>
              </p:ext>
            </p:extLst>
          </p:nvPr>
        </p:nvGraphicFramePr>
        <p:xfrm>
          <a:off x="3318405" y="3276600"/>
          <a:ext cx="50212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21" name="Equation" r:id="rId7" imgW="2095500" imgH="203200" progId="Equation.3">
                  <p:embed/>
                </p:oleObj>
              </mc:Choice>
              <mc:Fallback>
                <p:oleObj name="Equation" r:id="rId7" imgW="2095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405" y="3276600"/>
                        <a:ext cx="50212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892605"/>
              </p:ext>
            </p:extLst>
          </p:nvPr>
        </p:nvGraphicFramePr>
        <p:xfrm>
          <a:off x="2207507" y="3949476"/>
          <a:ext cx="693649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22" name="Equation" r:id="rId9" imgW="2997200" imgH="241300" progId="Equation.3">
                  <p:embed/>
                </p:oleObj>
              </mc:Choice>
              <mc:Fallback>
                <p:oleObj name="Equation" r:id="rId9" imgW="299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07" y="3949476"/>
                        <a:ext cx="6936493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662368"/>
              </p:ext>
            </p:extLst>
          </p:nvPr>
        </p:nvGraphicFramePr>
        <p:xfrm>
          <a:off x="1377950" y="5889625"/>
          <a:ext cx="51435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23" name="Equation" r:id="rId11" imgW="2146300" imgH="241300" progId="Equation.3">
                  <p:embed/>
                </p:oleObj>
              </mc:Choice>
              <mc:Fallback>
                <p:oleObj name="Equation" r:id="rId11" imgW="2146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5889625"/>
                        <a:ext cx="51435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97" y="4856542"/>
            <a:ext cx="4528961" cy="3412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5668" y="5700889"/>
            <a:ext cx="8468444" cy="93133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6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Mutual Information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764" y="1163927"/>
            <a:ext cx="8744347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500" dirty="0" smtClean="0"/>
              <a:t>Mutual Information</a:t>
            </a:r>
          </a:p>
          <a:p>
            <a:endParaRPr lang="en-US" sz="1000" dirty="0"/>
          </a:p>
          <a:p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dirty="0" err="1" smtClean="0"/>
              <a:t>Pinsker’s</a:t>
            </a:r>
            <a:r>
              <a:rPr lang="en-US" sz="2500" dirty="0" smtClean="0"/>
              <a:t> inequality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dirty="0" smtClean="0"/>
              <a:t>Conditional MI</a:t>
            </a:r>
          </a:p>
          <a:p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dirty="0" smtClean="0"/>
              <a:t>Chain Rule</a:t>
            </a:r>
          </a:p>
          <a:p>
            <a:pPr marL="457200" indent="-457200">
              <a:buAutoNum type="arabicPeriod"/>
            </a:pPr>
            <a:endParaRPr lang="en-US" sz="2500" dirty="0"/>
          </a:p>
          <a:p>
            <a:pPr marL="457200" indent="-457200">
              <a:buAutoNum type="arabicPeriod" startAt="5"/>
            </a:pPr>
            <a:r>
              <a:rPr lang="en-US" sz="2500" dirty="0" smtClean="0"/>
              <a:t>Upper bound</a:t>
            </a:r>
            <a:endParaRPr lang="en-US" sz="2500" dirty="0"/>
          </a:p>
          <a:p>
            <a:pPr marL="457200" indent="-457200">
              <a:buAutoNum type="arabicPeriod" startAt="5"/>
            </a:pPr>
            <a:endParaRPr lang="en-US" sz="2500" u="sng" dirty="0" smtClean="0"/>
          </a:p>
          <a:p>
            <a:pPr marL="457200" indent="-457200">
              <a:buAutoNum type="arabicPeriod" startAt="5"/>
            </a:pPr>
            <a:endParaRPr lang="en-US" sz="2500" u="sng" dirty="0"/>
          </a:p>
          <a:p>
            <a:r>
              <a:rPr lang="en-US" sz="2500" dirty="0"/>
              <a:t> </a:t>
            </a:r>
            <a:r>
              <a:rPr lang="en-US" sz="2500" dirty="0" smtClean="0"/>
              <a:t>    4+5                                                                                  for </a:t>
            </a:r>
            <a:r>
              <a:rPr lang="en-US" sz="2500" dirty="0"/>
              <a:t>some t ≤ </a:t>
            </a:r>
            <a:r>
              <a:rPr lang="en-US" sz="2500" dirty="0" smtClean="0"/>
              <a:t>k </a:t>
            </a:r>
            <a:endParaRPr lang="en-US" sz="2500" dirty="0"/>
          </a:p>
          <a:p>
            <a:endParaRPr lang="en-US" sz="2500" dirty="0"/>
          </a:p>
          <a:p>
            <a:endParaRPr lang="en-US" sz="2500" u="sng" dirty="0"/>
          </a:p>
        </p:txBody>
      </p:sp>
      <p:graphicFrame>
        <p:nvGraphicFramePr>
          <p:cNvPr id="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209787"/>
              </p:ext>
            </p:extLst>
          </p:nvPr>
        </p:nvGraphicFramePr>
        <p:xfrm>
          <a:off x="3581400" y="1144588"/>
          <a:ext cx="42608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43" name="Equation" r:id="rId3" imgW="1778000" imgH="241300" progId="Equation.3">
                  <p:embed/>
                </p:oleObj>
              </mc:Choice>
              <mc:Fallback>
                <p:oleObj name="Equation" r:id="rId3" imgW="1778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4588"/>
                        <a:ext cx="426085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838914"/>
              </p:ext>
            </p:extLst>
          </p:nvPr>
        </p:nvGraphicFramePr>
        <p:xfrm>
          <a:off x="3595688" y="1892300"/>
          <a:ext cx="48990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44" name="Equation" r:id="rId5" imgW="2044700" imgH="406400" progId="Equation.3">
                  <p:embed/>
                </p:oleObj>
              </mc:Choice>
              <mc:Fallback>
                <p:oleObj name="Equation" r:id="rId5" imgW="2044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1892300"/>
                        <a:ext cx="48990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080677"/>
              </p:ext>
            </p:extLst>
          </p:nvPr>
        </p:nvGraphicFramePr>
        <p:xfrm>
          <a:off x="3318405" y="3276600"/>
          <a:ext cx="50212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45" name="Equation" r:id="rId7" imgW="2095500" imgH="203200" progId="Equation.3">
                  <p:embed/>
                </p:oleObj>
              </mc:Choice>
              <mc:Fallback>
                <p:oleObj name="Equation" r:id="rId7" imgW="2095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405" y="3276600"/>
                        <a:ext cx="50212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228205"/>
              </p:ext>
            </p:extLst>
          </p:nvPr>
        </p:nvGraphicFramePr>
        <p:xfrm>
          <a:off x="2207507" y="3949476"/>
          <a:ext cx="693649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46" name="Equation" r:id="rId9" imgW="2997200" imgH="241300" progId="Equation.3">
                  <p:embed/>
                </p:oleObj>
              </mc:Choice>
              <mc:Fallback>
                <p:oleObj name="Equation" r:id="rId9" imgW="299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07" y="3949476"/>
                        <a:ext cx="6936493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640187"/>
              </p:ext>
            </p:extLst>
          </p:nvPr>
        </p:nvGraphicFramePr>
        <p:xfrm>
          <a:off x="1377950" y="5889625"/>
          <a:ext cx="51435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47" name="Equation" r:id="rId11" imgW="2146300" imgH="241300" progId="Equation.3">
                  <p:embed/>
                </p:oleObj>
              </mc:Choice>
              <mc:Fallback>
                <p:oleObj name="Equation" r:id="rId11" imgW="2146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5889625"/>
                        <a:ext cx="51435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97" y="4856542"/>
            <a:ext cx="4528961" cy="3412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5668" y="5700889"/>
            <a:ext cx="8468444" cy="93133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4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But…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765" y="1184854"/>
            <a:ext cx="874434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0000FF"/>
                </a:solidFill>
              </a:rPr>
              <a:t>      </a:t>
            </a:r>
            <a:r>
              <a:rPr lang="en-US" sz="3500" b="1" dirty="0" smtClean="0">
                <a:solidFill>
                  <a:srgbClr val="0000FF"/>
                </a:solidFill>
              </a:rPr>
              <a:t>…conditioning on quantum is problematic</a:t>
            </a:r>
          </a:p>
          <a:p>
            <a:endParaRPr lang="en-US" sz="2500" dirty="0" smtClean="0"/>
          </a:p>
          <a:p>
            <a:endParaRPr lang="en-US" sz="2500" u="sng" dirty="0" smtClean="0"/>
          </a:p>
          <a:p>
            <a:pPr marL="457200" indent="-457200">
              <a:buAutoNum type="arabicPeriod" startAt="5"/>
            </a:pPr>
            <a:endParaRPr lang="en-US" sz="2500" u="sng" dirty="0"/>
          </a:p>
          <a:p>
            <a:r>
              <a:rPr lang="en-US" sz="2500" dirty="0"/>
              <a:t> </a:t>
            </a:r>
            <a:r>
              <a:rPr lang="en-US" sz="2500" dirty="0" smtClean="0"/>
              <a:t>    </a:t>
            </a:r>
            <a:endParaRPr lang="en-US" sz="2500" dirty="0"/>
          </a:p>
          <a:p>
            <a:endParaRPr lang="en-US" sz="2500" dirty="0"/>
          </a:p>
          <a:p>
            <a:endParaRPr lang="en-US" sz="2500" u="sng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2" y="2861224"/>
            <a:ext cx="4943828" cy="42407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2" y="3671595"/>
            <a:ext cx="4124324" cy="400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4231" y="2116618"/>
            <a:ext cx="86398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For </a:t>
            </a:r>
            <a:r>
              <a:rPr lang="en-US" sz="2500" dirty="0" smtClean="0">
                <a:solidFill>
                  <a:srgbClr val="FF0000"/>
                </a:solidFill>
              </a:rPr>
              <a:t>X, Y, Z </a:t>
            </a:r>
            <a:r>
              <a:rPr lang="en-US" sz="2500" dirty="0" smtClean="0"/>
              <a:t>random variables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 smtClean="0"/>
              <a:t>No similar interpretation is known for </a:t>
            </a:r>
            <a:r>
              <a:rPr lang="en-US" sz="2500" dirty="0" smtClean="0">
                <a:solidFill>
                  <a:srgbClr val="FF0000"/>
                </a:solidFill>
              </a:rPr>
              <a:t>I(X:Y|Z) </a:t>
            </a:r>
            <a:r>
              <a:rPr lang="en-US" sz="2500" dirty="0" smtClean="0"/>
              <a:t>with </a:t>
            </a:r>
            <a:r>
              <a:rPr lang="en-US" sz="2500" i="1" dirty="0" smtClean="0"/>
              <a:t>quantum </a:t>
            </a:r>
            <a:r>
              <a:rPr lang="en-US" sz="2500" dirty="0" smtClean="0">
                <a:solidFill>
                  <a:srgbClr val="FF0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30971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Conditioning Decouples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22" y="1364620"/>
            <a:ext cx="886177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Idea that almost works. Suppose we have a distribution </a:t>
            </a:r>
            <a:r>
              <a:rPr lang="en-US" sz="2500" dirty="0" smtClean="0">
                <a:solidFill>
                  <a:srgbClr val="FF0000"/>
                </a:solidFill>
              </a:rPr>
              <a:t>p(z</a:t>
            </a:r>
            <a:r>
              <a:rPr lang="en-US" sz="2500" baseline="-25000" dirty="0" smtClean="0">
                <a:solidFill>
                  <a:srgbClr val="FF0000"/>
                </a:solidFill>
              </a:rPr>
              <a:t>1</a:t>
            </a:r>
            <a:r>
              <a:rPr lang="en-US" sz="2500" dirty="0" smtClean="0">
                <a:solidFill>
                  <a:srgbClr val="FF0000"/>
                </a:solidFill>
              </a:rPr>
              <a:t>,…,</a:t>
            </a:r>
            <a:r>
              <a:rPr lang="en-US" sz="2500" dirty="0" err="1" smtClean="0">
                <a:solidFill>
                  <a:srgbClr val="FF0000"/>
                </a:solidFill>
              </a:rPr>
              <a:t>z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sz="1500" dirty="0"/>
          </a:p>
          <a:p>
            <a:r>
              <a:rPr lang="en-US" sz="2200" dirty="0" smtClean="0"/>
              <a:t>1. Choose </a:t>
            </a:r>
            <a:r>
              <a:rPr lang="en-US" sz="2200" dirty="0" err="1" smtClean="0">
                <a:solidFill>
                  <a:srgbClr val="EB0000"/>
                </a:solidFill>
              </a:rPr>
              <a:t>i</a:t>
            </a:r>
            <a:r>
              <a:rPr lang="en-US" sz="2200" dirty="0" smtClean="0">
                <a:solidFill>
                  <a:srgbClr val="EB0000"/>
                </a:solidFill>
              </a:rPr>
              <a:t>, j</a:t>
            </a:r>
            <a:r>
              <a:rPr lang="en-US" sz="2200" baseline="-25000" dirty="0" smtClean="0">
                <a:solidFill>
                  <a:srgbClr val="EB0000"/>
                </a:solidFill>
              </a:rPr>
              <a:t>1</a:t>
            </a:r>
            <a:r>
              <a:rPr lang="en-US" sz="2200" dirty="0" smtClean="0">
                <a:solidFill>
                  <a:srgbClr val="EB0000"/>
                </a:solidFill>
              </a:rPr>
              <a:t>, …, </a:t>
            </a:r>
            <a:r>
              <a:rPr lang="en-US" sz="2200" dirty="0" err="1" smtClean="0">
                <a:solidFill>
                  <a:srgbClr val="EB0000"/>
                </a:solidFill>
              </a:rPr>
              <a:t>j</a:t>
            </a:r>
            <a:r>
              <a:rPr lang="en-US" sz="2200" baseline="-25000" dirty="0" err="1" smtClean="0">
                <a:solidFill>
                  <a:srgbClr val="EB0000"/>
                </a:solidFill>
              </a:rPr>
              <a:t>k</a:t>
            </a:r>
            <a:r>
              <a:rPr lang="en-US" sz="2200" baseline="-25000" dirty="0" smtClean="0">
                <a:solidFill>
                  <a:srgbClr val="EB0000"/>
                </a:solidFill>
              </a:rPr>
              <a:t> </a:t>
            </a:r>
            <a:r>
              <a:rPr lang="en-US" sz="2200" dirty="0" smtClean="0"/>
              <a:t>at random from </a:t>
            </a:r>
            <a:r>
              <a:rPr lang="en-US" sz="2200" dirty="0" smtClean="0">
                <a:solidFill>
                  <a:srgbClr val="EB0000"/>
                </a:solidFill>
              </a:rPr>
              <a:t>{1, …, n}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Then there exists </a:t>
            </a:r>
            <a:r>
              <a:rPr lang="en-US" sz="2200" dirty="0" smtClean="0">
                <a:solidFill>
                  <a:srgbClr val="EB0000"/>
                </a:solidFill>
              </a:rPr>
              <a:t>t&lt;k</a:t>
            </a:r>
            <a:r>
              <a:rPr lang="en-US" sz="2200" dirty="0" smtClean="0"/>
              <a:t> such that 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dirty="0" smtClean="0"/>
          </a:p>
          <a:p>
            <a:r>
              <a:rPr lang="en-US" sz="2200" dirty="0" smtClean="0"/>
              <a:t>Define</a:t>
            </a:r>
          </a:p>
          <a:p>
            <a:endParaRPr lang="en-US" sz="2200" dirty="0"/>
          </a:p>
          <a:p>
            <a:r>
              <a:rPr lang="en-US" sz="2200" dirty="0" smtClean="0"/>
              <a:t>So</a:t>
            </a:r>
            <a:endParaRPr lang="en-US" sz="2200" dirty="0"/>
          </a:p>
          <a:p>
            <a:endParaRPr lang="en-US" sz="22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1000" dirty="0"/>
          </a:p>
        </p:txBody>
      </p:sp>
      <p:sp>
        <p:nvSpPr>
          <p:cNvPr id="9" name="Oval 8"/>
          <p:cNvSpPr/>
          <p:nvPr/>
        </p:nvSpPr>
        <p:spPr>
          <a:xfrm>
            <a:off x="5054499" y="468416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34440" y="468416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82040" y="530222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48526" y="498896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40728" y="5097440"/>
            <a:ext cx="227541" cy="216958"/>
          </a:xfrm>
          <a:prstGeom prst="ellipse">
            <a:avLst/>
          </a:prstGeom>
          <a:solidFill>
            <a:srgbClr val="FF0000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49295" y="479264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42228" y="509744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02677" y="452223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82618" y="4522235"/>
            <a:ext cx="227541" cy="216958"/>
          </a:xfrm>
          <a:prstGeom prst="ellipse">
            <a:avLst/>
          </a:prstGeom>
          <a:solidFill>
            <a:srgbClr val="FF0000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0218" y="514030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96704" y="482703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88906" y="493551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97473" y="463071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90406" y="493551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84963" y="578464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64904" y="578464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12504" y="64027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278990" y="60894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71192" y="61979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79759" y="589312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72692" y="6197927"/>
            <a:ext cx="227541" cy="216958"/>
          </a:xfrm>
          <a:prstGeom prst="ellipse">
            <a:avLst/>
          </a:prstGeom>
          <a:solidFill>
            <a:srgbClr val="FF0000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200218" y="441799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580159" y="441799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427759" y="503605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394245" y="472279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86447" y="483126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895014" y="452647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787947" y="483126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65950" y="578464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145891" y="578464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993491" y="64027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959977" y="60894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652179" y="61979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460746" y="5893128"/>
            <a:ext cx="227541" cy="216958"/>
          </a:xfrm>
          <a:prstGeom prst="ellipse">
            <a:avLst/>
          </a:prstGeom>
          <a:solidFill>
            <a:srgbClr val="FF0000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353679" y="61979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670602" y="5036057"/>
            <a:ext cx="270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</a:rPr>
              <a:t>i</a:t>
            </a:r>
            <a:endParaRPr lang="en-US" sz="3000" dirty="0">
              <a:solidFill>
                <a:srgbClr val="FF0000"/>
              </a:solidFill>
            </a:endParaRPr>
          </a:p>
        </p:txBody>
      </p:sp>
      <p:cxnSp>
        <p:nvCxnSpPr>
          <p:cNvPr id="49" name="Straight Connector 48"/>
          <p:cNvCxnSpPr>
            <a:stCxn id="15" idx="0"/>
            <a:endCxn id="24" idx="0"/>
          </p:cNvCxnSpPr>
          <p:nvPr/>
        </p:nvCxnSpPr>
        <p:spPr>
          <a:xfrm>
            <a:off x="5755999" y="5097440"/>
            <a:ext cx="442735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0" idx="2"/>
            <a:endCxn id="44" idx="4"/>
          </p:cNvCxnSpPr>
          <p:nvPr/>
        </p:nvCxnSpPr>
        <p:spPr>
          <a:xfrm>
            <a:off x="5434440" y="4792641"/>
            <a:ext cx="2639308" cy="1513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7" idx="4"/>
            <a:endCxn id="31" idx="4"/>
          </p:cNvCxnSpPr>
          <p:nvPr/>
        </p:nvCxnSpPr>
        <p:spPr>
          <a:xfrm flipH="1">
            <a:off x="6786463" y="5048227"/>
            <a:ext cx="1413755" cy="1366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2" idx="2"/>
            <a:endCxn id="29" idx="1"/>
          </p:cNvCxnSpPr>
          <p:nvPr/>
        </p:nvCxnSpPr>
        <p:spPr>
          <a:xfrm>
            <a:off x="5248526" y="5097440"/>
            <a:ext cx="755989" cy="1132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9" idx="5"/>
            <a:endCxn id="15" idx="3"/>
          </p:cNvCxnSpPr>
          <p:nvPr/>
        </p:nvCxnSpPr>
        <p:spPr>
          <a:xfrm>
            <a:off x="5248717" y="4869347"/>
            <a:ext cx="426834" cy="413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0" idx="3"/>
            <a:endCxn id="27" idx="3"/>
          </p:cNvCxnSpPr>
          <p:nvPr/>
        </p:nvCxnSpPr>
        <p:spPr>
          <a:xfrm flipH="1">
            <a:off x="6345827" y="5012219"/>
            <a:ext cx="584200" cy="1575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6" idx="4"/>
            <a:endCxn id="34" idx="2"/>
          </p:cNvCxnSpPr>
          <p:nvPr/>
        </p:nvCxnSpPr>
        <p:spPr>
          <a:xfrm flipV="1">
            <a:off x="6816448" y="4526470"/>
            <a:ext cx="1763711" cy="212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6" idx="3"/>
            <a:endCxn id="43" idx="1"/>
          </p:cNvCxnSpPr>
          <p:nvPr/>
        </p:nvCxnSpPr>
        <p:spPr>
          <a:xfrm flipH="1">
            <a:off x="8026814" y="4907975"/>
            <a:ext cx="400754" cy="1526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7" idx="6"/>
            <a:endCxn id="14" idx="1"/>
          </p:cNvCxnSpPr>
          <p:nvPr/>
        </p:nvCxnSpPr>
        <p:spPr>
          <a:xfrm flipH="1" flipV="1">
            <a:off x="5782618" y="4824414"/>
            <a:ext cx="2798602" cy="1481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9" idx="4"/>
            <a:endCxn id="46" idx="0"/>
          </p:cNvCxnSpPr>
          <p:nvPr/>
        </p:nvCxnSpPr>
        <p:spPr>
          <a:xfrm flipH="1">
            <a:off x="8574517" y="5048227"/>
            <a:ext cx="327201" cy="844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6" idx="4"/>
            <a:endCxn id="13" idx="4"/>
          </p:cNvCxnSpPr>
          <p:nvPr/>
        </p:nvCxnSpPr>
        <p:spPr>
          <a:xfrm flipH="1" flipV="1">
            <a:off x="5054499" y="5314398"/>
            <a:ext cx="1524176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0" idx="0"/>
            <a:endCxn id="19" idx="0"/>
          </p:cNvCxnSpPr>
          <p:nvPr/>
        </p:nvCxnSpPr>
        <p:spPr>
          <a:xfrm flipV="1">
            <a:off x="6893530" y="5140301"/>
            <a:ext cx="150459" cy="75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" idx="4"/>
            <a:endCxn id="29" idx="7"/>
          </p:cNvCxnSpPr>
          <p:nvPr/>
        </p:nvCxnSpPr>
        <p:spPr>
          <a:xfrm flipH="1">
            <a:off x="6165410" y="4739193"/>
            <a:ext cx="651038" cy="14905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4" idx="2"/>
            <a:endCxn id="36" idx="2"/>
          </p:cNvCxnSpPr>
          <p:nvPr/>
        </p:nvCxnSpPr>
        <p:spPr>
          <a:xfrm flipH="1">
            <a:off x="8394245" y="4526470"/>
            <a:ext cx="185914" cy="304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8" idx="5"/>
            <a:endCxn id="23" idx="5"/>
          </p:cNvCxnSpPr>
          <p:nvPr/>
        </p:nvCxnSpPr>
        <p:spPr>
          <a:xfrm flipH="1">
            <a:off x="7484624" y="4711655"/>
            <a:ext cx="1604608" cy="409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3" idx="4"/>
            <a:endCxn id="45" idx="1"/>
          </p:cNvCxnSpPr>
          <p:nvPr/>
        </p:nvCxnSpPr>
        <p:spPr>
          <a:xfrm>
            <a:off x="7404177" y="5152471"/>
            <a:ext cx="281325" cy="1077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3" idx="6"/>
            <a:endCxn id="20" idx="0"/>
          </p:cNvCxnSpPr>
          <p:nvPr/>
        </p:nvCxnSpPr>
        <p:spPr>
          <a:xfrm flipH="1" flipV="1">
            <a:off x="7010475" y="4827034"/>
            <a:ext cx="507472" cy="216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0" idx="7"/>
            <a:endCxn id="16" idx="2"/>
          </p:cNvCxnSpPr>
          <p:nvPr/>
        </p:nvCxnSpPr>
        <p:spPr>
          <a:xfrm flipV="1">
            <a:off x="5628658" y="4630714"/>
            <a:ext cx="1074019" cy="85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212794" y="3995615"/>
            <a:ext cx="412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j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02677" y="6306406"/>
            <a:ext cx="412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j</a:t>
            </a:r>
            <a:r>
              <a:rPr lang="en-US" sz="3000" baseline="-25000" dirty="0">
                <a:solidFill>
                  <a:srgbClr val="FF0000"/>
                </a:solidFill>
              </a:rPr>
              <a:t>2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76484" y="5681497"/>
            <a:ext cx="412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j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k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0" y="2643603"/>
            <a:ext cx="6636632" cy="80223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39" y="3571737"/>
            <a:ext cx="7404177" cy="520688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0" y="5481983"/>
            <a:ext cx="3095589" cy="776418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0" y="4890898"/>
            <a:ext cx="4106158" cy="48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6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Conditioning Decouples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22" y="1493369"/>
            <a:ext cx="88617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2. Conditioning on subsystems </a:t>
            </a:r>
            <a:r>
              <a:rPr lang="en-US" sz="2200" dirty="0" smtClean="0">
                <a:solidFill>
                  <a:srgbClr val="EB0000"/>
                </a:solidFill>
              </a:rPr>
              <a:t>j</a:t>
            </a:r>
            <a:r>
              <a:rPr lang="en-US" sz="2200" baseline="-25000" dirty="0" smtClean="0">
                <a:solidFill>
                  <a:srgbClr val="EB0000"/>
                </a:solidFill>
              </a:rPr>
              <a:t>1</a:t>
            </a:r>
            <a:r>
              <a:rPr lang="en-US" sz="2200" dirty="0" smtClean="0">
                <a:solidFill>
                  <a:srgbClr val="EB0000"/>
                </a:solidFill>
              </a:rPr>
              <a:t>, …, </a:t>
            </a:r>
            <a:r>
              <a:rPr lang="en-US" sz="2200" dirty="0" err="1" smtClean="0">
                <a:solidFill>
                  <a:srgbClr val="EB0000"/>
                </a:solidFill>
              </a:rPr>
              <a:t>j</a:t>
            </a:r>
            <a:r>
              <a:rPr lang="en-US" sz="2200" baseline="-25000" dirty="0" err="1" smtClean="0">
                <a:solidFill>
                  <a:srgbClr val="EB0000"/>
                </a:solidFill>
              </a:rPr>
              <a:t>t</a:t>
            </a:r>
            <a:r>
              <a:rPr lang="en-US" sz="2200" dirty="0" smtClean="0">
                <a:solidFill>
                  <a:srgbClr val="EB0000"/>
                </a:solidFill>
              </a:rPr>
              <a:t> </a:t>
            </a:r>
            <a:r>
              <a:rPr lang="en-US" sz="2200" dirty="0" smtClean="0"/>
              <a:t>causes, on average,</a:t>
            </a:r>
          </a:p>
          <a:p>
            <a:r>
              <a:rPr lang="en-US" sz="2200" dirty="0" smtClean="0"/>
              <a:t> error </a:t>
            </a:r>
            <a:r>
              <a:rPr lang="en-US" sz="2200" dirty="0" smtClean="0">
                <a:solidFill>
                  <a:srgbClr val="EB0000"/>
                </a:solidFill>
              </a:rPr>
              <a:t>&lt;k/n</a:t>
            </a:r>
            <a:r>
              <a:rPr lang="en-US" sz="2200" dirty="0" smtClean="0"/>
              <a:t> and leaves a distribution </a:t>
            </a:r>
            <a:r>
              <a:rPr lang="en-US" sz="2200" dirty="0" smtClean="0">
                <a:solidFill>
                  <a:srgbClr val="EB0000"/>
                </a:solidFill>
              </a:rPr>
              <a:t>q</a:t>
            </a:r>
            <a:r>
              <a:rPr lang="en-US" sz="2200" dirty="0" smtClean="0"/>
              <a:t> for which</a:t>
            </a:r>
          </a:p>
          <a:p>
            <a:endParaRPr lang="en-US" sz="1000" dirty="0"/>
          </a:p>
          <a:p>
            <a:r>
              <a:rPr lang="en-US" sz="2200" dirty="0" smtClean="0"/>
              <a:t>                                               </a:t>
            </a:r>
          </a:p>
          <a:p>
            <a:r>
              <a:rPr lang="en-US" sz="2200" dirty="0" smtClean="0"/>
              <a:t>                                                   , and so </a:t>
            </a:r>
          </a:p>
          <a:p>
            <a:endParaRPr lang="en-US" sz="2200" dirty="0" smtClean="0"/>
          </a:p>
          <a:p>
            <a:endParaRPr lang="en-US" sz="2000" dirty="0" smtClean="0"/>
          </a:p>
          <a:p>
            <a:r>
              <a:rPr lang="en-US" sz="2200" dirty="0" smtClean="0"/>
              <a:t>By </a:t>
            </a:r>
            <a:r>
              <a:rPr lang="en-US" sz="2200" dirty="0" err="1" smtClean="0"/>
              <a:t>Pinsker</a:t>
            </a:r>
            <a:r>
              <a:rPr lang="en-US" sz="2200" dirty="0" smtClean="0"/>
              <a:t>: </a:t>
            </a:r>
          </a:p>
        </p:txBody>
      </p:sp>
      <p:sp>
        <p:nvSpPr>
          <p:cNvPr id="9" name="Oval 8"/>
          <p:cNvSpPr/>
          <p:nvPr/>
        </p:nvSpPr>
        <p:spPr>
          <a:xfrm>
            <a:off x="4918780" y="468416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98721" y="468416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46321" y="530222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12807" y="498896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5009" y="509744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13576" y="479264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06509" y="509744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66958" y="452223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46899" y="452223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94499" y="514030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60985" y="482703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53187" y="493551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61754" y="463071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54687" y="493551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49244" y="578464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29185" y="578464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76785" y="64027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43271" y="60894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35473" y="6197927"/>
            <a:ext cx="227541" cy="216958"/>
          </a:xfrm>
          <a:prstGeom prst="ellipse">
            <a:avLst/>
          </a:prstGeom>
          <a:solidFill>
            <a:srgbClr val="FF0000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644040" y="589312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36973" y="6197927"/>
            <a:ext cx="227541" cy="216958"/>
          </a:xfrm>
          <a:prstGeom prst="ellipse">
            <a:avLst/>
          </a:prstGeom>
          <a:solidFill>
            <a:srgbClr val="FF0000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064499" y="441799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444440" y="441799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292040" y="503605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258526" y="472279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950728" y="483126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759295" y="452647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652228" y="483126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630231" y="578464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010172" y="578464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857772" y="64027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24258" y="60894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516460" y="61979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325027" y="5893128"/>
            <a:ext cx="227541" cy="216958"/>
          </a:xfrm>
          <a:prstGeom prst="ellipse">
            <a:avLst/>
          </a:prstGeom>
          <a:solidFill>
            <a:srgbClr val="FF0000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217960" y="61979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15" idx="0"/>
            <a:endCxn id="23" idx="0"/>
          </p:cNvCxnSpPr>
          <p:nvPr/>
        </p:nvCxnSpPr>
        <p:spPr>
          <a:xfrm>
            <a:off x="5620280" y="5097440"/>
            <a:ext cx="442735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2"/>
            <a:endCxn id="40" idx="4"/>
          </p:cNvCxnSpPr>
          <p:nvPr/>
        </p:nvCxnSpPr>
        <p:spPr>
          <a:xfrm>
            <a:off x="5298721" y="4792641"/>
            <a:ext cx="2639308" cy="1513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4" idx="4"/>
            <a:endCxn id="29" idx="4"/>
          </p:cNvCxnSpPr>
          <p:nvPr/>
        </p:nvCxnSpPr>
        <p:spPr>
          <a:xfrm flipH="1">
            <a:off x="6650744" y="5048227"/>
            <a:ext cx="1413755" cy="1366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2"/>
            <a:endCxn id="27" idx="1"/>
          </p:cNvCxnSpPr>
          <p:nvPr/>
        </p:nvCxnSpPr>
        <p:spPr>
          <a:xfrm>
            <a:off x="5112807" y="5097440"/>
            <a:ext cx="755989" cy="1132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5"/>
            <a:endCxn id="15" idx="3"/>
          </p:cNvCxnSpPr>
          <p:nvPr/>
        </p:nvCxnSpPr>
        <p:spPr>
          <a:xfrm>
            <a:off x="5112998" y="4869347"/>
            <a:ext cx="426834" cy="413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9" idx="3"/>
            <a:endCxn id="25" idx="3"/>
          </p:cNvCxnSpPr>
          <p:nvPr/>
        </p:nvCxnSpPr>
        <p:spPr>
          <a:xfrm flipH="1">
            <a:off x="6210108" y="5012219"/>
            <a:ext cx="584200" cy="1575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" idx="4"/>
            <a:endCxn id="31" idx="2"/>
          </p:cNvCxnSpPr>
          <p:nvPr/>
        </p:nvCxnSpPr>
        <p:spPr>
          <a:xfrm flipV="1">
            <a:off x="6680729" y="4526470"/>
            <a:ext cx="1763711" cy="212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3" idx="3"/>
            <a:endCxn id="39" idx="1"/>
          </p:cNvCxnSpPr>
          <p:nvPr/>
        </p:nvCxnSpPr>
        <p:spPr>
          <a:xfrm flipH="1">
            <a:off x="7891095" y="4907975"/>
            <a:ext cx="400754" cy="1526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3" idx="6"/>
            <a:endCxn id="14" idx="1"/>
          </p:cNvCxnSpPr>
          <p:nvPr/>
        </p:nvCxnSpPr>
        <p:spPr>
          <a:xfrm flipH="1" flipV="1">
            <a:off x="5646899" y="4824414"/>
            <a:ext cx="2798602" cy="1481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6" idx="4"/>
            <a:endCxn id="42" idx="0"/>
          </p:cNvCxnSpPr>
          <p:nvPr/>
        </p:nvCxnSpPr>
        <p:spPr>
          <a:xfrm flipH="1">
            <a:off x="8438798" y="5048227"/>
            <a:ext cx="327201" cy="844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4" idx="4"/>
            <a:endCxn id="13" idx="4"/>
          </p:cNvCxnSpPr>
          <p:nvPr/>
        </p:nvCxnSpPr>
        <p:spPr>
          <a:xfrm flipH="1" flipV="1">
            <a:off x="4918780" y="5314398"/>
            <a:ext cx="1524176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0"/>
            <a:endCxn id="18" idx="0"/>
          </p:cNvCxnSpPr>
          <p:nvPr/>
        </p:nvCxnSpPr>
        <p:spPr>
          <a:xfrm flipV="1">
            <a:off x="6757811" y="5140301"/>
            <a:ext cx="150459" cy="75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6" idx="4"/>
            <a:endCxn id="27" idx="7"/>
          </p:cNvCxnSpPr>
          <p:nvPr/>
        </p:nvCxnSpPr>
        <p:spPr>
          <a:xfrm flipH="1">
            <a:off x="6029691" y="4739193"/>
            <a:ext cx="651038" cy="14905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1" idx="2"/>
            <a:endCxn id="33" idx="2"/>
          </p:cNvCxnSpPr>
          <p:nvPr/>
        </p:nvCxnSpPr>
        <p:spPr>
          <a:xfrm flipH="1">
            <a:off x="8258526" y="4526470"/>
            <a:ext cx="185914" cy="304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5" idx="5"/>
            <a:endCxn id="22" idx="5"/>
          </p:cNvCxnSpPr>
          <p:nvPr/>
        </p:nvCxnSpPr>
        <p:spPr>
          <a:xfrm flipH="1">
            <a:off x="7348905" y="4711655"/>
            <a:ext cx="1604608" cy="409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2" idx="4"/>
            <a:endCxn id="41" idx="1"/>
          </p:cNvCxnSpPr>
          <p:nvPr/>
        </p:nvCxnSpPr>
        <p:spPr>
          <a:xfrm>
            <a:off x="7268458" y="5152471"/>
            <a:ext cx="281325" cy="1077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2" idx="6"/>
            <a:endCxn id="19" idx="0"/>
          </p:cNvCxnSpPr>
          <p:nvPr/>
        </p:nvCxnSpPr>
        <p:spPr>
          <a:xfrm flipH="1" flipV="1">
            <a:off x="6874756" y="4827034"/>
            <a:ext cx="507472" cy="216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0" idx="7"/>
            <a:endCxn id="16" idx="2"/>
          </p:cNvCxnSpPr>
          <p:nvPr/>
        </p:nvCxnSpPr>
        <p:spPr>
          <a:xfrm flipV="1">
            <a:off x="5492939" y="4630714"/>
            <a:ext cx="1074019" cy="85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519194" y="6157489"/>
            <a:ext cx="412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j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640765" y="5681497"/>
            <a:ext cx="412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j</a:t>
            </a:r>
            <a:r>
              <a:rPr lang="en-US" sz="3000" baseline="-25000" dirty="0" err="1">
                <a:solidFill>
                  <a:srgbClr val="FF0000"/>
                </a:solidFill>
              </a:rPr>
              <a:t>t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12275" y="6284489"/>
            <a:ext cx="412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j</a:t>
            </a:r>
            <a:r>
              <a:rPr lang="en-US" sz="3000" baseline="-25000" dirty="0">
                <a:solidFill>
                  <a:srgbClr val="FF0000"/>
                </a:solidFill>
              </a:rPr>
              <a:t>2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2222" y="5205919"/>
            <a:ext cx="3598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Choosing </a:t>
            </a:r>
            <a:r>
              <a:rPr lang="en-US" sz="2200" dirty="0" smtClean="0">
                <a:solidFill>
                  <a:srgbClr val="FF0000"/>
                </a:solidFill>
              </a:rPr>
              <a:t>k = </a:t>
            </a:r>
            <a:r>
              <a:rPr lang="en-US" sz="2200" dirty="0" err="1" smtClean="0">
                <a:solidFill>
                  <a:srgbClr val="FF0000"/>
                </a:solidFill>
              </a:rPr>
              <a:t>εn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2" y="2610246"/>
            <a:ext cx="3245556" cy="66113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81" y="2502851"/>
            <a:ext cx="4263495" cy="768527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80" y="3416300"/>
            <a:ext cx="6241948" cy="880066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" y="5681497"/>
            <a:ext cx="4915414" cy="9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9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Informationally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Complete Measurements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956" y="2000957"/>
            <a:ext cx="8328377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exists a POVM </a:t>
            </a:r>
            <a:r>
              <a:rPr lang="en-US" sz="2800" dirty="0" smtClean="0">
                <a:solidFill>
                  <a:srgbClr val="000000"/>
                </a:solidFill>
              </a:rPr>
              <a:t>M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ρ</a:t>
            </a:r>
            <a:r>
              <a:rPr lang="en-US" sz="2800" dirty="0">
                <a:solidFill>
                  <a:srgbClr val="000000"/>
                </a:solidFill>
              </a:rPr>
              <a:t>) = </a:t>
            </a:r>
            <a:r>
              <a:rPr lang="en-US" sz="2800" dirty="0" err="1">
                <a:solidFill>
                  <a:srgbClr val="000000"/>
                </a:solidFill>
              </a:rPr>
              <a:t>Σ</a:t>
            </a:r>
            <a:r>
              <a:rPr lang="en-US" sz="2800" baseline="-25000" dirty="0" err="1">
                <a:solidFill>
                  <a:srgbClr val="000000"/>
                </a:solidFill>
              </a:rPr>
              <a:t>k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 err="1">
                <a:solidFill>
                  <a:srgbClr val="000000"/>
                </a:solidFill>
              </a:rPr>
              <a:t>M</a:t>
            </a:r>
            <a:r>
              <a:rPr lang="en-US" sz="2800" baseline="-25000" dirty="0" err="1">
                <a:solidFill>
                  <a:srgbClr val="000000"/>
                </a:solidFill>
              </a:rPr>
              <a:t>k</a:t>
            </a:r>
            <a:r>
              <a:rPr lang="en-US" sz="28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ρ</a:t>
            </a:r>
            <a:r>
              <a:rPr lang="en-US" sz="2800" dirty="0">
                <a:solidFill>
                  <a:srgbClr val="000000"/>
                </a:solidFill>
              </a:rPr>
              <a:t>) |k&gt;&lt;</a:t>
            </a:r>
            <a:r>
              <a:rPr lang="en-US" sz="2800" dirty="0" smtClean="0">
                <a:solidFill>
                  <a:srgbClr val="000000"/>
                </a:solidFill>
              </a:rPr>
              <a:t>k| </a:t>
            </a:r>
          </a:p>
          <a:p>
            <a:r>
              <a:rPr lang="en-US" sz="2800" dirty="0" err="1" smtClean="0">
                <a:solidFill>
                  <a:srgbClr val="000000"/>
                </a:solidFill>
              </a:rPr>
              <a:t>s.t.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latin typeface="Chalkboard"/>
                <a:cs typeface="Chalkboard"/>
              </a:rPr>
              <a:t>for all 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k</a:t>
            </a:r>
            <a:r>
              <a:rPr lang="en-US" sz="2800" dirty="0" smtClean="0">
                <a:latin typeface="Chalkboard"/>
                <a:cs typeface="Chalkboard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ρ</a:t>
            </a:r>
            <a:r>
              <a:rPr lang="en-US" sz="2800" baseline="-25000" dirty="0" smtClean="0">
                <a:solidFill>
                  <a:srgbClr val="FF0000"/>
                </a:solidFill>
              </a:rPr>
              <a:t>1…k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σ</a:t>
            </a:r>
            <a:r>
              <a:rPr lang="en-US" sz="2800" baseline="-25000" dirty="0" smtClean="0">
                <a:solidFill>
                  <a:srgbClr val="FF0000"/>
                </a:solidFill>
              </a:rPr>
              <a:t>1…k</a:t>
            </a:r>
            <a:r>
              <a:rPr lang="en-US" sz="2800" dirty="0" smtClean="0"/>
              <a:t> </a:t>
            </a:r>
            <a:r>
              <a:rPr lang="en-US" sz="2800" dirty="0"/>
              <a:t>in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((C</a:t>
            </a:r>
            <a:r>
              <a:rPr lang="en-US" sz="2800" baseline="30000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baseline="30000" dirty="0" smtClean="0">
                <a:solidFill>
                  <a:srgbClr val="FF0000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sz="2800" baseline="300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Lacien</a:t>
            </a:r>
            <a:r>
              <a:rPr lang="en-US" sz="2200" dirty="0" smtClean="0">
                <a:solidFill>
                  <a:srgbClr val="000090"/>
                </a:solidFill>
              </a:rPr>
              <a:t>, Winter ‘12, </a:t>
            </a:r>
            <a:r>
              <a:rPr lang="en-US" sz="2200" dirty="0" err="1" smtClean="0">
                <a:solidFill>
                  <a:srgbClr val="000090"/>
                </a:solidFill>
              </a:rPr>
              <a:t>Montanaro</a:t>
            </a:r>
            <a:r>
              <a:rPr lang="en-US" sz="2200" dirty="0" smtClean="0">
                <a:solidFill>
                  <a:srgbClr val="000090"/>
                </a:solidFill>
              </a:rPr>
              <a:t> ‘12)</a:t>
            </a:r>
            <a:endParaRPr lang="en-US" sz="2200" dirty="0">
              <a:solidFill>
                <a:srgbClr val="000090"/>
              </a:solidFill>
            </a:endParaRPr>
          </a:p>
          <a:p>
            <a:endParaRPr lang="en-US" sz="2800" dirty="0">
              <a:latin typeface="Chalkboard"/>
              <a:cs typeface="Chalkboard"/>
            </a:endParaRPr>
          </a:p>
          <a:p>
            <a:endParaRPr lang="en-US" sz="2800" baseline="-25000" dirty="0" smtClean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089547"/>
              </p:ext>
            </p:extLst>
          </p:nvPr>
        </p:nvGraphicFramePr>
        <p:xfrm>
          <a:off x="481894" y="3135489"/>
          <a:ext cx="7803437" cy="789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64" name="Equation" r:id="rId3" imgW="3111500" imgH="317500" progId="Equation.3">
                  <p:embed/>
                </p:oleObj>
              </mc:Choice>
              <mc:Fallback>
                <p:oleObj name="Equation" r:id="rId3" imgW="3111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94" y="3135489"/>
                        <a:ext cx="7803437" cy="789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5788025" y="2585156"/>
            <a:ext cx="135819" cy="1128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9956" y="2000957"/>
            <a:ext cx="8468444" cy="27544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6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Overview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2349" y="1601240"/>
            <a:ext cx="79802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dirty="0">
                <a:latin typeface="+mj-lt"/>
                <a:cs typeface="Chalkboard"/>
              </a:rPr>
              <a:t>Measure </a:t>
            </a:r>
            <a:r>
              <a:rPr lang="en-US" sz="2500" dirty="0" err="1">
                <a:solidFill>
                  <a:srgbClr val="EB0000"/>
                </a:solidFill>
                <a:latin typeface="+mj-lt"/>
                <a:cs typeface="Chalkboard"/>
              </a:rPr>
              <a:t>εn</a:t>
            </a:r>
            <a:r>
              <a:rPr lang="en-US" sz="2500" dirty="0">
                <a:latin typeface="+mj-lt"/>
                <a:cs typeface="Chalkboard"/>
              </a:rPr>
              <a:t> </a:t>
            </a:r>
            <a:r>
              <a:rPr lang="en-US" sz="2500" dirty="0" err="1" smtClean="0">
                <a:latin typeface="+mj-lt"/>
                <a:cs typeface="Chalkboard"/>
              </a:rPr>
              <a:t>qudits</a:t>
            </a:r>
            <a:r>
              <a:rPr lang="en-US" sz="2500" dirty="0" smtClean="0">
                <a:latin typeface="+mj-lt"/>
                <a:cs typeface="Chalkboard"/>
              </a:rPr>
              <a:t> with </a:t>
            </a:r>
            <a:r>
              <a:rPr lang="en-US" sz="2500" dirty="0" smtClean="0">
                <a:solidFill>
                  <a:srgbClr val="FF0000"/>
                </a:solidFill>
                <a:latin typeface="+mj-lt"/>
                <a:cs typeface="Chalkboard"/>
              </a:rPr>
              <a:t>M</a:t>
            </a:r>
            <a:r>
              <a:rPr lang="en-US" sz="2500" dirty="0" smtClean="0">
                <a:latin typeface="+mj-lt"/>
                <a:cs typeface="Chalkboard"/>
              </a:rPr>
              <a:t> </a:t>
            </a:r>
            <a:r>
              <a:rPr lang="en-US" sz="2500" dirty="0">
                <a:latin typeface="+mj-lt"/>
                <a:cs typeface="Chalkboard"/>
              </a:rPr>
              <a:t>and condition on outcomes.</a:t>
            </a:r>
            <a:br>
              <a:rPr lang="en-US" sz="2500" dirty="0">
                <a:latin typeface="+mj-lt"/>
                <a:cs typeface="Chalkboard"/>
              </a:rPr>
            </a:br>
            <a:r>
              <a:rPr lang="en-US" sz="2500" dirty="0">
                <a:latin typeface="+mj-lt"/>
                <a:cs typeface="Chalkboard"/>
              </a:rPr>
              <a:t>Incur error </a:t>
            </a:r>
            <a:r>
              <a:rPr lang="en-US" sz="2500" dirty="0" err="1">
                <a:solidFill>
                  <a:srgbClr val="EB0000"/>
                </a:solidFill>
                <a:latin typeface="+mj-lt"/>
                <a:cs typeface="Chalkboard"/>
              </a:rPr>
              <a:t>ε</a:t>
            </a:r>
            <a:r>
              <a:rPr lang="en-US" sz="2500" dirty="0" smtClean="0">
                <a:latin typeface="+mj-lt"/>
                <a:cs typeface="Chalkboard"/>
              </a:rPr>
              <a:t>.</a:t>
            </a:r>
          </a:p>
          <a:p>
            <a:pPr marL="342900" indent="-342900">
              <a:buAutoNum type="arabicPeriod"/>
            </a:pPr>
            <a:endParaRPr lang="en-US" sz="1000" dirty="0">
              <a:latin typeface="+mj-lt"/>
              <a:cs typeface="Chalkboard"/>
            </a:endParaRPr>
          </a:p>
          <a:p>
            <a:pPr marL="342900" indent="-342900">
              <a:buAutoNum type="arabicPeriod"/>
            </a:pPr>
            <a:r>
              <a:rPr lang="en-US" sz="2500" dirty="0">
                <a:latin typeface="+mj-lt"/>
                <a:cs typeface="Chalkboard"/>
              </a:rPr>
              <a:t>Most pairs of other </a:t>
            </a:r>
            <a:r>
              <a:rPr lang="en-US" sz="2500" dirty="0" err="1">
                <a:latin typeface="+mj-lt"/>
                <a:cs typeface="Chalkboard"/>
              </a:rPr>
              <a:t>qudits</a:t>
            </a:r>
            <a:r>
              <a:rPr lang="en-US" sz="2500" dirty="0">
                <a:latin typeface="+mj-lt"/>
                <a:cs typeface="Chalkboard"/>
              </a:rPr>
              <a:t> would have mutual </a:t>
            </a:r>
            <a:r>
              <a:rPr lang="en-US" sz="2500" dirty="0" smtClean="0">
                <a:latin typeface="+mj-lt"/>
                <a:cs typeface="Chalkboard"/>
              </a:rPr>
              <a:t>information </a:t>
            </a:r>
            <a:r>
              <a:rPr lang="en-US" sz="2500" dirty="0" smtClean="0">
                <a:solidFill>
                  <a:srgbClr val="EB0000"/>
                </a:solidFill>
                <a:latin typeface="+mj-lt"/>
                <a:cs typeface="Chalkboard"/>
              </a:rPr>
              <a:t>≤ </a:t>
            </a:r>
            <a:r>
              <a:rPr lang="en-US" sz="2500" dirty="0">
                <a:solidFill>
                  <a:srgbClr val="EB0000"/>
                </a:solidFill>
                <a:latin typeface="+mj-lt"/>
                <a:cs typeface="Chalkboard"/>
              </a:rPr>
              <a:t>log(d) / </a:t>
            </a:r>
            <a:r>
              <a:rPr lang="en-US" sz="2500" dirty="0" err="1" smtClean="0">
                <a:solidFill>
                  <a:srgbClr val="EB0000"/>
                </a:solidFill>
                <a:latin typeface="+mj-lt"/>
                <a:cs typeface="Chalkboard"/>
              </a:rPr>
              <a:t>ε</a:t>
            </a:r>
            <a:r>
              <a:rPr lang="en-US" sz="2500" dirty="0" smtClean="0">
                <a:solidFill>
                  <a:srgbClr val="EB0000"/>
                </a:solidFill>
                <a:latin typeface="+mj-lt"/>
                <a:cs typeface="Chalkboard"/>
              </a:rPr>
              <a:t> </a:t>
            </a:r>
            <a:r>
              <a:rPr lang="en-US" sz="2500" dirty="0" err="1" smtClean="0">
                <a:solidFill>
                  <a:srgbClr val="EB0000"/>
                </a:solidFill>
                <a:latin typeface="+mj-lt"/>
                <a:cs typeface="Chalkboard"/>
              </a:rPr>
              <a:t>deg</a:t>
            </a:r>
            <a:r>
              <a:rPr lang="en-US" sz="2500" dirty="0" smtClean="0">
                <a:solidFill>
                  <a:srgbClr val="EB0000"/>
                </a:solidFill>
                <a:latin typeface="+mj-lt"/>
                <a:cs typeface="Chalkboard"/>
              </a:rPr>
              <a:t>(G) </a:t>
            </a:r>
            <a:r>
              <a:rPr lang="en-US" sz="2500" dirty="0">
                <a:latin typeface="+mj-lt"/>
                <a:cs typeface="Chalkboard"/>
              </a:rPr>
              <a:t>if measured</a:t>
            </a:r>
            <a:r>
              <a:rPr lang="en-US" sz="2500" dirty="0" smtClean="0">
                <a:latin typeface="+mj-lt"/>
                <a:cs typeface="Chalkboard"/>
              </a:rPr>
              <a:t>.</a:t>
            </a:r>
            <a:endParaRPr lang="en-US" sz="2500" dirty="0">
              <a:latin typeface="+mj-lt"/>
              <a:cs typeface="Chalkboard"/>
            </a:endParaRPr>
          </a:p>
          <a:p>
            <a:pPr marL="342900" indent="-342900">
              <a:buAutoNum type="arabicPeriod"/>
            </a:pPr>
            <a:endParaRPr lang="en-US" sz="1000" dirty="0">
              <a:latin typeface="+mj-lt"/>
              <a:cs typeface="Chalkboard"/>
            </a:endParaRPr>
          </a:p>
          <a:p>
            <a:pPr marL="342900" indent="-342900">
              <a:buAutoNum type="arabicPeriod"/>
            </a:pPr>
            <a:r>
              <a:rPr lang="en-US" sz="2500" dirty="0">
                <a:latin typeface="+mj-lt"/>
                <a:cs typeface="Chalkboard"/>
              </a:rPr>
              <a:t>Thus their state is within distance </a:t>
            </a:r>
            <a:r>
              <a:rPr lang="en-US" sz="2500" dirty="0">
                <a:solidFill>
                  <a:srgbClr val="EB0000"/>
                </a:solidFill>
                <a:latin typeface="+mj-lt"/>
                <a:cs typeface="Chalkboard"/>
              </a:rPr>
              <a:t>d</a:t>
            </a:r>
            <a:r>
              <a:rPr lang="en-US" sz="2500" baseline="30000" dirty="0">
                <a:solidFill>
                  <a:srgbClr val="EB0000"/>
                </a:solidFill>
                <a:latin typeface="+mj-lt"/>
                <a:cs typeface="Chalkboard"/>
              </a:rPr>
              <a:t>3</a:t>
            </a:r>
            <a:r>
              <a:rPr lang="en-US" sz="2500" dirty="0">
                <a:solidFill>
                  <a:srgbClr val="EB0000"/>
                </a:solidFill>
                <a:latin typeface="+mj-lt"/>
                <a:cs typeface="Chalkboard"/>
              </a:rPr>
              <a:t>(log(d) / </a:t>
            </a:r>
            <a:r>
              <a:rPr lang="en-US" sz="2500" dirty="0" err="1" smtClean="0">
                <a:solidFill>
                  <a:srgbClr val="EB0000"/>
                </a:solidFill>
                <a:latin typeface="+mj-lt"/>
                <a:cs typeface="Chalkboard"/>
              </a:rPr>
              <a:t>ε</a:t>
            </a:r>
            <a:r>
              <a:rPr lang="en-US" sz="2500" dirty="0" smtClean="0">
                <a:solidFill>
                  <a:srgbClr val="EB0000"/>
                </a:solidFill>
                <a:latin typeface="+mj-lt"/>
                <a:cs typeface="Chalkboard"/>
              </a:rPr>
              <a:t>  </a:t>
            </a:r>
            <a:r>
              <a:rPr lang="en-US" sz="2500" dirty="0" err="1" smtClean="0">
                <a:solidFill>
                  <a:srgbClr val="EB0000"/>
                </a:solidFill>
                <a:latin typeface="+mj-lt"/>
                <a:cs typeface="Chalkboard"/>
              </a:rPr>
              <a:t>deg</a:t>
            </a:r>
            <a:r>
              <a:rPr lang="en-US" sz="2500" dirty="0" smtClean="0">
                <a:solidFill>
                  <a:srgbClr val="EB0000"/>
                </a:solidFill>
                <a:latin typeface="+mj-lt"/>
                <a:cs typeface="Chalkboard"/>
              </a:rPr>
              <a:t>(G))</a:t>
            </a:r>
            <a:r>
              <a:rPr lang="en-US" sz="2500" baseline="30000" dirty="0">
                <a:solidFill>
                  <a:srgbClr val="EB0000"/>
                </a:solidFill>
                <a:latin typeface="+mj-lt"/>
                <a:cs typeface="Chalkboard"/>
              </a:rPr>
              <a:t>1/2</a:t>
            </a:r>
            <a:r>
              <a:rPr lang="en-US" sz="2500" dirty="0">
                <a:solidFill>
                  <a:srgbClr val="EB0000"/>
                </a:solidFill>
                <a:latin typeface="+mj-lt"/>
                <a:cs typeface="Chalkboard"/>
              </a:rPr>
              <a:t> </a:t>
            </a:r>
            <a:r>
              <a:rPr lang="en-US" sz="2500" dirty="0">
                <a:latin typeface="+mj-lt"/>
                <a:cs typeface="Chalkboard"/>
              </a:rPr>
              <a:t>of product</a:t>
            </a:r>
            <a:r>
              <a:rPr lang="en-US" sz="2500" dirty="0" smtClean="0">
                <a:latin typeface="+mj-lt"/>
                <a:cs typeface="Chalkboard"/>
              </a:rPr>
              <a:t>.</a:t>
            </a:r>
          </a:p>
          <a:p>
            <a:pPr marL="342900" indent="-342900">
              <a:buAutoNum type="arabicPeriod"/>
            </a:pPr>
            <a:endParaRPr lang="en-US" sz="1000" dirty="0">
              <a:latin typeface="+mj-lt"/>
              <a:cs typeface="Chalkboard"/>
            </a:endParaRPr>
          </a:p>
          <a:p>
            <a:pPr marL="342900" indent="-342900">
              <a:buAutoNum type="arabicPeriod"/>
            </a:pPr>
            <a:r>
              <a:rPr lang="en-US" sz="2500" dirty="0">
                <a:latin typeface="+mj-lt"/>
                <a:cs typeface="Chalkboard"/>
              </a:rPr>
              <a:t>Witness is a global product state.  Total error is</a:t>
            </a:r>
            <a:br>
              <a:rPr lang="en-US" sz="2500" dirty="0">
                <a:latin typeface="+mj-lt"/>
                <a:cs typeface="Chalkboard"/>
              </a:rPr>
            </a:br>
            <a:r>
              <a:rPr lang="en-US" sz="2500" dirty="0" err="1">
                <a:solidFill>
                  <a:srgbClr val="EB0000"/>
                </a:solidFill>
                <a:latin typeface="+mj-lt"/>
                <a:cs typeface="Chalkboard"/>
              </a:rPr>
              <a:t>ε</a:t>
            </a:r>
            <a:r>
              <a:rPr lang="en-US" sz="2500" dirty="0">
                <a:solidFill>
                  <a:srgbClr val="EB0000"/>
                </a:solidFill>
                <a:latin typeface="+mj-lt"/>
                <a:cs typeface="Chalkboard"/>
              </a:rPr>
              <a:t> + </a:t>
            </a:r>
            <a:r>
              <a:rPr lang="en-US" sz="2500" dirty="0" smtClean="0">
                <a:solidFill>
                  <a:srgbClr val="EB0000"/>
                </a:solidFill>
                <a:latin typeface="+mj-lt"/>
                <a:cs typeface="Chalkboard"/>
              </a:rPr>
              <a:t>d</a:t>
            </a:r>
            <a:r>
              <a:rPr lang="en-US" sz="2500" baseline="30000" dirty="0">
                <a:solidFill>
                  <a:srgbClr val="EB0000"/>
                </a:solidFill>
                <a:latin typeface="+mj-lt"/>
                <a:cs typeface="Chalkboard"/>
              </a:rPr>
              <a:t>6</a:t>
            </a:r>
            <a:r>
              <a:rPr lang="en-US" sz="2500" dirty="0" smtClean="0">
                <a:solidFill>
                  <a:srgbClr val="EB0000"/>
                </a:solidFill>
                <a:latin typeface="+mj-lt"/>
                <a:cs typeface="Chalkboard"/>
              </a:rPr>
              <a:t>(</a:t>
            </a:r>
            <a:r>
              <a:rPr lang="en-US" sz="2500" dirty="0">
                <a:solidFill>
                  <a:srgbClr val="EB0000"/>
                </a:solidFill>
                <a:latin typeface="+mj-lt"/>
                <a:cs typeface="Chalkboard"/>
              </a:rPr>
              <a:t>log(d) / </a:t>
            </a:r>
            <a:r>
              <a:rPr lang="en-US" sz="2500" dirty="0" err="1" smtClean="0">
                <a:solidFill>
                  <a:srgbClr val="EB0000"/>
                </a:solidFill>
                <a:latin typeface="+mj-lt"/>
                <a:cs typeface="Chalkboard"/>
              </a:rPr>
              <a:t>ε</a:t>
            </a:r>
            <a:r>
              <a:rPr lang="en-US" sz="2500" dirty="0" smtClean="0">
                <a:solidFill>
                  <a:srgbClr val="EB0000"/>
                </a:solidFill>
                <a:latin typeface="+mj-lt"/>
                <a:cs typeface="Chalkboard"/>
              </a:rPr>
              <a:t> </a:t>
            </a:r>
            <a:r>
              <a:rPr lang="en-US" sz="2500" dirty="0" err="1" smtClean="0">
                <a:solidFill>
                  <a:srgbClr val="EB0000"/>
                </a:solidFill>
                <a:latin typeface="+mj-lt"/>
                <a:cs typeface="Chalkboard"/>
              </a:rPr>
              <a:t>deg</a:t>
            </a:r>
            <a:r>
              <a:rPr lang="en-US" sz="2500" dirty="0" smtClean="0">
                <a:solidFill>
                  <a:srgbClr val="EB0000"/>
                </a:solidFill>
                <a:latin typeface="+mj-lt"/>
                <a:cs typeface="Chalkboard"/>
              </a:rPr>
              <a:t>(G))</a:t>
            </a:r>
            <a:r>
              <a:rPr lang="en-US" sz="2500" baseline="30000" dirty="0">
                <a:solidFill>
                  <a:srgbClr val="EB0000"/>
                </a:solidFill>
                <a:latin typeface="+mj-lt"/>
                <a:cs typeface="Chalkboard"/>
              </a:rPr>
              <a:t>1/2</a:t>
            </a:r>
            <a:r>
              <a:rPr lang="en-US" sz="2500" dirty="0">
                <a:latin typeface="+mj-lt"/>
                <a:cs typeface="Chalkboard"/>
              </a:rPr>
              <a:t>.</a:t>
            </a:r>
            <a:br>
              <a:rPr lang="en-US" sz="2500" dirty="0">
                <a:latin typeface="+mj-lt"/>
                <a:cs typeface="Chalkboard"/>
              </a:rPr>
            </a:br>
            <a:r>
              <a:rPr lang="en-US" sz="2500" dirty="0">
                <a:latin typeface="+mj-lt"/>
                <a:cs typeface="Chalkboard"/>
              </a:rPr>
              <a:t>Choose </a:t>
            </a:r>
            <a:r>
              <a:rPr lang="en-US" sz="2500" dirty="0" err="1">
                <a:solidFill>
                  <a:srgbClr val="EB0000"/>
                </a:solidFill>
                <a:latin typeface="+mj-lt"/>
                <a:cs typeface="Chalkboard"/>
              </a:rPr>
              <a:t>ε</a:t>
            </a:r>
            <a:r>
              <a:rPr lang="en-US" sz="2500" dirty="0">
                <a:latin typeface="+mj-lt"/>
                <a:cs typeface="Chalkboard"/>
              </a:rPr>
              <a:t> to balance these terms</a:t>
            </a:r>
            <a:r>
              <a:rPr lang="en-US" sz="2500" dirty="0" smtClean="0">
                <a:latin typeface="+mj-lt"/>
                <a:cs typeface="Chalkboard"/>
              </a:rPr>
              <a:t>.</a:t>
            </a:r>
          </a:p>
          <a:p>
            <a:pPr marL="342900" indent="-342900">
              <a:buAutoNum type="arabicPeriod"/>
            </a:pPr>
            <a:endParaRPr lang="en-US" sz="1000" dirty="0" smtClean="0">
              <a:latin typeface="+mj-lt"/>
              <a:cs typeface="Chalkboard"/>
            </a:endParaRPr>
          </a:p>
          <a:p>
            <a:pPr marL="342900" indent="-342900">
              <a:buFontTx/>
              <a:buAutoNum type="arabicPeriod"/>
            </a:pPr>
            <a:r>
              <a:rPr lang="en-US" sz="2500" dirty="0">
                <a:cs typeface="Chalkboard"/>
              </a:rPr>
              <a:t>General case follows by coarse graining sites </a:t>
            </a:r>
            <a:endParaRPr lang="en-US" sz="2500" dirty="0" smtClean="0">
              <a:cs typeface="Chalkboard"/>
            </a:endParaRPr>
          </a:p>
          <a:p>
            <a:r>
              <a:rPr lang="en-US" sz="2500" dirty="0">
                <a:cs typeface="Chalkboard"/>
              </a:rPr>
              <a:t> </a:t>
            </a:r>
            <a:r>
              <a:rPr lang="en-US" sz="2500" dirty="0" smtClean="0">
                <a:cs typeface="Chalkboard"/>
              </a:rPr>
              <a:t>   (can replace </a:t>
            </a:r>
            <a:r>
              <a:rPr lang="en-US" sz="2500" dirty="0" smtClean="0">
                <a:solidFill>
                  <a:srgbClr val="FF0000"/>
                </a:solidFill>
                <a:cs typeface="Chalkboard"/>
              </a:rPr>
              <a:t>log(d)</a:t>
            </a:r>
            <a:r>
              <a:rPr lang="en-US" sz="2500" dirty="0" smtClean="0">
                <a:cs typeface="Chalkboard"/>
              </a:rPr>
              <a:t> by </a:t>
            </a:r>
            <a:r>
              <a:rPr lang="en-US" sz="2500" dirty="0" err="1" smtClean="0">
                <a:solidFill>
                  <a:srgbClr val="FF0000"/>
                </a:solidFill>
                <a:cs typeface="Chalkboard"/>
              </a:rPr>
              <a:t>E</a:t>
            </a:r>
            <a:r>
              <a:rPr lang="en-US" sz="2500" baseline="-25000" dirty="0" err="1" smtClean="0">
                <a:solidFill>
                  <a:srgbClr val="FF0000"/>
                </a:solidFill>
                <a:cs typeface="Chalkboard"/>
              </a:rPr>
              <a:t>i</a:t>
            </a:r>
            <a:r>
              <a:rPr lang="en-US" sz="2500" baseline="-25000" dirty="0" smtClean="0">
                <a:solidFill>
                  <a:srgbClr val="FF0000"/>
                </a:solidFill>
                <a:cs typeface="Chalkboard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cs typeface="Chalkboard"/>
              </a:rPr>
              <a:t>H(X</a:t>
            </a:r>
            <a:r>
              <a:rPr lang="en-US" sz="2500" baseline="-25000" dirty="0" smtClean="0">
                <a:solidFill>
                  <a:srgbClr val="FF0000"/>
                </a:solidFill>
                <a:cs typeface="Chalkboard"/>
              </a:rPr>
              <a:t>i</a:t>
            </a:r>
            <a:r>
              <a:rPr lang="en-US" sz="2500" dirty="0" smtClean="0">
                <a:solidFill>
                  <a:srgbClr val="FF0000"/>
                </a:solidFill>
                <a:cs typeface="Chalkboard"/>
              </a:rPr>
              <a:t>)</a:t>
            </a:r>
            <a:r>
              <a:rPr lang="en-US" sz="2500" dirty="0" smtClean="0">
                <a:cs typeface="Chalkboard"/>
              </a:rPr>
              <a:t>)</a:t>
            </a:r>
            <a:endParaRPr lang="en-US" sz="2500" dirty="0">
              <a:cs typeface="Chalkboard"/>
            </a:endParaRPr>
          </a:p>
          <a:p>
            <a:pPr marL="342900" indent="-342900">
              <a:buAutoNum type="arabicPeriod"/>
            </a:pPr>
            <a:endParaRPr lang="en-US" sz="2500" dirty="0">
              <a:latin typeface="+mj-lt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432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56443" y="4007555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Entanglement as a resource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164" y="2465723"/>
            <a:ext cx="279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Ultimate limits to information transmission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95" y="5723223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Quantum computers </a:t>
            </a:r>
            <a:r>
              <a:rPr lang="en-US" sz="2200" dirty="0"/>
              <a:t>a</a:t>
            </a:r>
            <a:r>
              <a:rPr lang="en-US" sz="2200" dirty="0" smtClean="0"/>
              <a:t>re digital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1778" y="2737555"/>
            <a:ext cx="279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Quantum algorithms with exponential speed-up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9554" y="5504118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Ultimate limits for efficient computation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6321778" y="2582333"/>
            <a:ext cx="2667000" cy="1425222"/>
          </a:xfrm>
          <a:custGeom>
            <a:avLst/>
            <a:gdLst>
              <a:gd name="connsiteX0" fmla="*/ 0 w 2398195"/>
              <a:gd name="connsiteY0" fmla="*/ 310444 h 1425222"/>
              <a:gd name="connsiteX1" fmla="*/ 0 w 2398195"/>
              <a:gd name="connsiteY1" fmla="*/ 310444 h 1425222"/>
              <a:gd name="connsiteX2" fmla="*/ 84667 w 2398195"/>
              <a:gd name="connsiteY2" fmla="*/ 211666 h 1425222"/>
              <a:gd name="connsiteX3" fmla="*/ 169333 w 2398195"/>
              <a:gd name="connsiteY3" fmla="*/ 155222 h 1425222"/>
              <a:gd name="connsiteX4" fmla="*/ 225778 w 2398195"/>
              <a:gd name="connsiteY4" fmla="*/ 98777 h 1425222"/>
              <a:gd name="connsiteX5" fmla="*/ 296333 w 2398195"/>
              <a:gd name="connsiteY5" fmla="*/ 84666 h 1425222"/>
              <a:gd name="connsiteX6" fmla="*/ 381000 w 2398195"/>
              <a:gd name="connsiteY6" fmla="*/ 56444 h 1425222"/>
              <a:gd name="connsiteX7" fmla="*/ 423333 w 2398195"/>
              <a:gd name="connsiteY7" fmla="*/ 42333 h 1425222"/>
              <a:gd name="connsiteX8" fmla="*/ 536222 w 2398195"/>
              <a:gd name="connsiteY8" fmla="*/ 14111 h 1425222"/>
              <a:gd name="connsiteX9" fmla="*/ 790222 w 2398195"/>
              <a:gd name="connsiteY9" fmla="*/ 0 h 1425222"/>
              <a:gd name="connsiteX10" fmla="*/ 1622778 w 2398195"/>
              <a:gd name="connsiteY10" fmla="*/ 14111 h 1425222"/>
              <a:gd name="connsiteX11" fmla="*/ 1707444 w 2398195"/>
              <a:gd name="connsiteY11" fmla="*/ 42333 h 1425222"/>
              <a:gd name="connsiteX12" fmla="*/ 2074333 w 2398195"/>
              <a:gd name="connsiteY12" fmla="*/ 70555 h 1425222"/>
              <a:gd name="connsiteX13" fmla="*/ 2243667 w 2398195"/>
              <a:gd name="connsiteY13" fmla="*/ 112889 h 1425222"/>
              <a:gd name="connsiteX14" fmla="*/ 2286000 w 2398195"/>
              <a:gd name="connsiteY14" fmla="*/ 127000 h 1425222"/>
              <a:gd name="connsiteX15" fmla="*/ 2370667 w 2398195"/>
              <a:gd name="connsiteY15" fmla="*/ 169333 h 1425222"/>
              <a:gd name="connsiteX16" fmla="*/ 2370667 w 2398195"/>
              <a:gd name="connsiteY16" fmla="*/ 508000 h 1425222"/>
              <a:gd name="connsiteX17" fmla="*/ 2342444 w 2398195"/>
              <a:gd name="connsiteY17" fmla="*/ 592666 h 1425222"/>
              <a:gd name="connsiteX18" fmla="*/ 2286000 w 2398195"/>
              <a:gd name="connsiteY18" fmla="*/ 747889 h 1425222"/>
              <a:gd name="connsiteX19" fmla="*/ 2271889 w 2398195"/>
              <a:gd name="connsiteY19" fmla="*/ 804333 h 1425222"/>
              <a:gd name="connsiteX20" fmla="*/ 2243667 w 2398195"/>
              <a:gd name="connsiteY20" fmla="*/ 889000 h 1425222"/>
              <a:gd name="connsiteX21" fmla="*/ 2229556 w 2398195"/>
              <a:gd name="connsiteY21" fmla="*/ 931333 h 1425222"/>
              <a:gd name="connsiteX22" fmla="*/ 2215444 w 2398195"/>
              <a:gd name="connsiteY22" fmla="*/ 973666 h 1425222"/>
              <a:gd name="connsiteX23" fmla="*/ 2201333 w 2398195"/>
              <a:gd name="connsiteY23" fmla="*/ 1016000 h 1425222"/>
              <a:gd name="connsiteX24" fmla="*/ 2173111 w 2398195"/>
              <a:gd name="connsiteY24" fmla="*/ 1058333 h 1425222"/>
              <a:gd name="connsiteX25" fmla="*/ 2159000 w 2398195"/>
              <a:gd name="connsiteY25" fmla="*/ 1100666 h 1425222"/>
              <a:gd name="connsiteX26" fmla="*/ 2130778 w 2398195"/>
              <a:gd name="connsiteY26" fmla="*/ 1128889 h 1425222"/>
              <a:gd name="connsiteX27" fmla="*/ 2046111 w 2398195"/>
              <a:gd name="connsiteY27" fmla="*/ 1227666 h 1425222"/>
              <a:gd name="connsiteX28" fmla="*/ 2032000 w 2398195"/>
              <a:gd name="connsiteY28" fmla="*/ 1270000 h 1425222"/>
              <a:gd name="connsiteX29" fmla="*/ 1876778 w 2398195"/>
              <a:gd name="connsiteY29" fmla="*/ 1326444 h 1425222"/>
              <a:gd name="connsiteX30" fmla="*/ 1792111 w 2398195"/>
              <a:gd name="connsiteY30" fmla="*/ 1354666 h 1425222"/>
              <a:gd name="connsiteX31" fmla="*/ 1693333 w 2398195"/>
              <a:gd name="connsiteY31" fmla="*/ 1382889 h 1425222"/>
              <a:gd name="connsiteX32" fmla="*/ 1481667 w 2398195"/>
              <a:gd name="connsiteY32" fmla="*/ 1411111 h 1425222"/>
              <a:gd name="connsiteX33" fmla="*/ 1312333 w 2398195"/>
              <a:gd name="connsiteY33" fmla="*/ 1425222 h 1425222"/>
              <a:gd name="connsiteX34" fmla="*/ 818444 w 2398195"/>
              <a:gd name="connsiteY34" fmla="*/ 1411111 h 1425222"/>
              <a:gd name="connsiteX35" fmla="*/ 677333 w 2398195"/>
              <a:gd name="connsiteY35" fmla="*/ 1382889 h 1425222"/>
              <a:gd name="connsiteX36" fmla="*/ 536222 w 2398195"/>
              <a:gd name="connsiteY36" fmla="*/ 1368777 h 1425222"/>
              <a:gd name="connsiteX37" fmla="*/ 479778 w 2398195"/>
              <a:gd name="connsiteY37" fmla="*/ 1354666 h 1425222"/>
              <a:gd name="connsiteX38" fmla="*/ 395111 w 2398195"/>
              <a:gd name="connsiteY38" fmla="*/ 1340555 h 1425222"/>
              <a:gd name="connsiteX39" fmla="*/ 310444 w 2398195"/>
              <a:gd name="connsiteY39" fmla="*/ 1312333 h 1425222"/>
              <a:gd name="connsiteX40" fmla="*/ 268111 w 2398195"/>
              <a:gd name="connsiteY40" fmla="*/ 1284111 h 1425222"/>
              <a:gd name="connsiteX41" fmla="*/ 211667 w 2398195"/>
              <a:gd name="connsiteY41" fmla="*/ 1185333 h 1425222"/>
              <a:gd name="connsiteX42" fmla="*/ 183444 w 2398195"/>
              <a:gd name="connsiteY42" fmla="*/ 1143000 h 1425222"/>
              <a:gd name="connsiteX43" fmla="*/ 169333 w 2398195"/>
              <a:gd name="connsiteY43" fmla="*/ 1072444 h 1425222"/>
              <a:gd name="connsiteX44" fmla="*/ 155222 w 2398195"/>
              <a:gd name="connsiteY44" fmla="*/ 973666 h 1425222"/>
              <a:gd name="connsiteX45" fmla="*/ 127000 w 2398195"/>
              <a:gd name="connsiteY45" fmla="*/ 889000 h 1425222"/>
              <a:gd name="connsiteX46" fmla="*/ 84667 w 2398195"/>
              <a:gd name="connsiteY46" fmla="*/ 762000 h 1425222"/>
              <a:gd name="connsiteX47" fmla="*/ 70556 w 2398195"/>
              <a:gd name="connsiteY47" fmla="*/ 719666 h 1425222"/>
              <a:gd name="connsiteX48" fmla="*/ 56444 w 2398195"/>
              <a:gd name="connsiteY48" fmla="*/ 677333 h 1425222"/>
              <a:gd name="connsiteX49" fmla="*/ 42333 w 2398195"/>
              <a:gd name="connsiteY49" fmla="*/ 606777 h 1425222"/>
              <a:gd name="connsiteX50" fmla="*/ 28222 w 2398195"/>
              <a:gd name="connsiteY50" fmla="*/ 522111 h 1425222"/>
              <a:gd name="connsiteX51" fmla="*/ 0 w 2398195"/>
              <a:gd name="connsiteY51" fmla="*/ 310444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98195" h="1425222">
                <a:moveTo>
                  <a:pt x="0" y="310444"/>
                </a:moveTo>
                <a:lnTo>
                  <a:pt x="0" y="310444"/>
                </a:lnTo>
                <a:cubicBezTo>
                  <a:pt x="28222" y="277518"/>
                  <a:pt x="52699" y="240970"/>
                  <a:pt x="84667" y="211666"/>
                </a:cubicBezTo>
                <a:cubicBezTo>
                  <a:pt x="109670" y="188746"/>
                  <a:pt x="145349" y="179206"/>
                  <a:pt x="169333" y="155222"/>
                </a:cubicBezTo>
                <a:cubicBezTo>
                  <a:pt x="188148" y="136407"/>
                  <a:pt x="199686" y="103995"/>
                  <a:pt x="225778" y="98777"/>
                </a:cubicBezTo>
                <a:cubicBezTo>
                  <a:pt x="249296" y="94073"/>
                  <a:pt x="273194" y="90977"/>
                  <a:pt x="296333" y="84666"/>
                </a:cubicBezTo>
                <a:cubicBezTo>
                  <a:pt x="325034" y="76839"/>
                  <a:pt x="352778" y="65851"/>
                  <a:pt x="381000" y="56444"/>
                </a:cubicBezTo>
                <a:cubicBezTo>
                  <a:pt x="395111" y="51740"/>
                  <a:pt x="408903" y="45941"/>
                  <a:pt x="423333" y="42333"/>
                </a:cubicBezTo>
                <a:cubicBezTo>
                  <a:pt x="460963" y="32926"/>
                  <a:pt x="497494" y="16263"/>
                  <a:pt x="536222" y="14111"/>
                </a:cubicBezTo>
                <a:lnTo>
                  <a:pt x="790222" y="0"/>
                </a:lnTo>
                <a:cubicBezTo>
                  <a:pt x="1067741" y="4704"/>
                  <a:pt x="1345515" y="1314"/>
                  <a:pt x="1622778" y="14111"/>
                </a:cubicBezTo>
                <a:cubicBezTo>
                  <a:pt x="1652495" y="15483"/>
                  <a:pt x="1677925" y="38643"/>
                  <a:pt x="1707444" y="42333"/>
                </a:cubicBezTo>
                <a:cubicBezTo>
                  <a:pt x="1904475" y="66962"/>
                  <a:pt x="1782469" y="54340"/>
                  <a:pt x="2074333" y="70555"/>
                </a:cubicBezTo>
                <a:cubicBezTo>
                  <a:pt x="2188346" y="89557"/>
                  <a:pt x="2131855" y="75618"/>
                  <a:pt x="2243667" y="112889"/>
                </a:cubicBezTo>
                <a:cubicBezTo>
                  <a:pt x="2257778" y="117593"/>
                  <a:pt x="2273624" y="118749"/>
                  <a:pt x="2286000" y="127000"/>
                </a:cubicBezTo>
                <a:cubicBezTo>
                  <a:pt x="2340709" y="163473"/>
                  <a:pt x="2312244" y="149859"/>
                  <a:pt x="2370667" y="169333"/>
                </a:cubicBezTo>
                <a:cubicBezTo>
                  <a:pt x="2413821" y="298794"/>
                  <a:pt x="2400305" y="241266"/>
                  <a:pt x="2370667" y="508000"/>
                </a:cubicBezTo>
                <a:cubicBezTo>
                  <a:pt x="2367382" y="537567"/>
                  <a:pt x="2349659" y="563806"/>
                  <a:pt x="2342444" y="592666"/>
                </a:cubicBezTo>
                <a:cubicBezTo>
                  <a:pt x="2310109" y="722008"/>
                  <a:pt x="2335737" y="673281"/>
                  <a:pt x="2286000" y="747889"/>
                </a:cubicBezTo>
                <a:cubicBezTo>
                  <a:pt x="2281296" y="766704"/>
                  <a:pt x="2277462" y="785757"/>
                  <a:pt x="2271889" y="804333"/>
                </a:cubicBezTo>
                <a:cubicBezTo>
                  <a:pt x="2263341" y="832827"/>
                  <a:pt x="2253074" y="860778"/>
                  <a:pt x="2243667" y="889000"/>
                </a:cubicBezTo>
                <a:lnTo>
                  <a:pt x="2229556" y="931333"/>
                </a:lnTo>
                <a:lnTo>
                  <a:pt x="2215444" y="973666"/>
                </a:lnTo>
                <a:cubicBezTo>
                  <a:pt x="2210740" y="987777"/>
                  <a:pt x="2209584" y="1003624"/>
                  <a:pt x="2201333" y="1016000"/>
                </a:cubicBezTo>
                <a:cubicBezTo>
                  <a:pt x="2191926" y="1030111"/>
                  <a:pt x="2180695" y="1043164"/>
                  <a:pt x="2173111" y="1058333"/>
                </a:cubicBezTo>
                <a:cubicBezTo>
                  <a:pt x="2166459" y="1071637"/>
                  <a:pt x="2166653" y="1087911"/>
                  <a:pt x="2159000" y="1100666"/>
                </a:cubicBezTo>
                <a:cubicBezTo>
                  <a:pt x="2152155" y="1112074"/>
                  <a:pt x="2139295" y="1118668"/>
                  <a:pt x="2130778" y="1128889"/>
                </a:cubicBezTo>
                <a:cubicBezTo>
                  <a:pt x="2040272" y="1237496"/>
                  <a:pt x="2135789" y="1137988"/>
                  <a:pt x="2046111" y="1227666"/>
                </a:cubicBezTo>
                <a:cubicBezTo>
                  <a:pt x="2041407" y="1241777"/>
                  <a:pt x="2043427" y="1260477"/>
                  <a:pt x="2032000" y="1270000"/>
                </a:cubicBezTo>
                <a:cubicBezTo>
                  <a:pt x="2018911" y="1280908"/>
                  <a:pt x="1885545" y="1323522"/>
                  <a:pt x="1876778" y="1326444"/>
                </a:cubicBezTo>
                <a:lnTo>
                  <a:pt x="1792111" y="1354666"/>
                </a:lnTo>
                <a:cubicBezTo>
                  <a:pt x="1755844" y="1366755"/>
                  <a:pt x="1732309" y="1375802"/>
                  <a:pt x="1693333" y="1382889"/>
                </a:cubicBezTo>
                <a:cubicBezTo>
                  <a:pt x="1661026" y="1388763"/>
                  <a:pt x="1508967" y="1408381"/>
                  <a:pt x="1481667" y="1411111"/>
                </a:cubicBezTo>
                <a:cubicBezTo>
                  <a:pt x="1425308" y="1416747"/>
                  <a:pt x="1368778" y="1420518"/>
                  <a:pt x="1312333" y="1425222"/>
                </a:cubicBezTo>
                <a:cubicBezTo>
                  <a:pt x="1147703" y="1420518"/>
                  <a:pt x="982776" y="1422066"/>
                  <a:pt x="818444" y="1411111"/>
                </a:cubicBezTo>
                <a:cubicBezTo>
                  <a:pt x="770582" y="1407920"/>
                  <a:pt x="725063" y="1387662"/>
                  <a:pt x="677333" y="1382889"/>
                </a:cubicBezTo>
                <a:lnTo>
                  <a:pt x="536222" y="1368777"/>
                </a:lnTo>
                <a:cubicBezTo>
                  <a:pt x="517407" y="1364073"/>
                  <a:pt x="498795" y="1358469"/>
                  <a:pt x="479778" y="1354666"/>
                </a:cubicBezTo>
                <a:cubicBezTo>
                  <a:pt x="451722" y="1349055"/>
                  <a:pt x="422868" y="1347494"/>
                  <a:pt x="395111" y="1340555"/>
                </a:cubicBezTo>
                <a:cubicBezTo>
                  <a:pt x="366250" y="1333340"/>
                  <a:pt x="310444" y="1312333"/>
                  <a:pt x="310444" y="1312333"/>
                </a:cubicBezTo>
                <a:cubicBezTo>
                  <a:pt x="296333" y="1302926"/>
                  <a:pt x="280103" y="1296103"/>
                  <a:pt x="268111" y="1284111"/>
                </a:cubicBezTo>
                <a:cubicBezTo>
                  <a:pt x="199866" y="1215865"/>
                  <a:pt x="243959" y="1249915"/>
                  <a:pt x="211667" y="1185333"/>
                </a:cubicBezTo>
                <a:cubicBezTo>
                  <a:pt x="204082" y="1170164"/>
                  <a:pt x="192852" y="1157111"/>
                  <a:pt x="183444" y="1143000"/>
                </a:cubicBezTo>
                <a:cubicBezTo>
                  <a:pt x="178740" y="1119481"/>
                  <a:pt x="173276" y="1096102"/>
                  <a:pt x="169333" y="1072444"/>
                </a:cubicBezTo>
                <a:cubicBezTo>
                  <a:pt x="163865" y="1039636"/>
                  <a:pt x="162701" y="1006075"/>
                  <a:pt x="155222" y="973666"/>
                </a:cubicBezTo>
                <a:cubicBezTo>
                  <a:pt x="148533" y="944679"/>
                  <a:pt x="136407" y="917222"/>
                  <a:pt x="127000" y="889000"/>
                </a:cubicBezTo>
                <a:lnTo>
                  <a:pt x="84667" y="762000"/>
                </a:lnTo>
                <a:lnTo>
                  <a:pt x="70556" y="719666"/>
                </a:lnTo>
                <a:cubicBezTo>
                  <a:pt x="65852" y="705555"/>
                  <a:pt x="59361" y="691919"/>
                  <a:pt x="56444" y="677333"/>
                </a:cubicBezTo>
                <a:cubicBezTo>
                  <a:pt x="51740" y="653814"/>
                  <a:pt x="46623" y="630375"/>
                  <a:pt x="42333" y="606777"/>
                </a:cubicBezTo>
                <a:cubicBezTo>
                  <a:pt x="37215" y="578627"/>
                  <a:pt x="29583" y="550690"/>
                  <a:pt x="28222" y="522111"/>
                </a:cubicBezTo>
                <a:cubicBezTo>
                  <a:pt x="24866" y="451635"/>
                  <a:pt x="4704" y="345722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3888" y="2420329"/>
            <a:ext cx="2485275" cy="1153390"/>
          </a:xfrm>
          <a:custGeom>
            <a:avLst/>
            <a:gdLst>
              <a:gd name="connsiteX0" fmla="*/ 0 w 2398195"/>
              <a:gd name="connsiteY0" fmla="*/ 310444 h 1425222"/>
              <a:gd name="connsiteX1" fmla="*/ 0 w 2398195"/>
              <a:gd name="connsiteY1" fmla="*/ 310444 h 1425222"/>
              <a:gd name="connsiteX2" fmla="*/ 84667 w 2398195"/>
              <a:gd name="connsiteY2" fmla="*/ 211666 h 1425222"/>
              <a:gd name="connsiteX3" fmla="*/ 169333 w 2398195"/>
              <a:gd name="connsiteY3" fmla="*/ 155222 h 1425222"/>
              <a:gd name="connsiteX4" fmla="*/ 225778 w 2398195"/>
              <a:gd name="connsiteY4" fmla="*/ 98777 h 1425222"/>
              <a:gd name="connsiteX5" fmla="*/ 296333 w 2398195"/>
              <a:gd name="connsiteY5" fmla="*/ 84666 h 1425222"/>
              <a:gd name="connsiteX6" fmla="*/ 381000 w 2398195"/>
              <a:gd name="connsiteY6" fmla="*/ 56444 h 1425222"/>
              <a:gd name="connsiteX7" fmla="*/ 423333 w 2398195"/>
              <a:gd name="connsiteY7" fmla="*/ 42333 h 1425222"/>
              <a:gd name="connsiteX8" fmla="*/ 536222 w 2398195"/>
              <a:gd name="connsiteY8" fmla="*/ 14111 h 1425222"/>
              <a:gd name="connsiteX9" fmla="*/ 790222 w 2398195"/>
              <a:gd name="connsiteY9" fmla="*/ 0 h 1425222"/>
              <a:gd name="connsiteX10" fmla="*/ 1622778 w 2398195"/>
              <a:gd name="connsiteY10" fmla="*/ 14111 h 1425222"/>
              <a:gd name="connsiteX11" fmla="*/ 1707444 w 2398195"/>
              <a:gd name="connsiteY11" fmla="*/ 42333 h 1425222"/>
              <a:gd name="connsiteX12" fmla="*/ 2074333 w 2398195"/>
              <a:gd name="connsiteY12" fmla="*/ 70555 h 1425222"/>
              <a:gd name="connsiteX13" fmla="*/ 2243667 w 2398195"/>
              <a:gd name="connsiteY13" fmla="*/ 112889 h 1425222"/>
              <a:gd name="connsiteX14" fmla="*/ 2286000 w 2398195"/>
              <a:gd name="connsiteY14" fmla="*/ 127000 h 1425222"/>
              <a:gd name="connsiteX15" fmla="*/ 2370667 w 2398195"/>
              <a:gd name="connsiteY15" fmla="*/ 169333 h 1425222"/>
              <a:gd name="connsiteX16" fmla="*/ 2370667 w 2398195"/>
              <a:gd name="connsiteY16" fmla="*/ 508000 h 1425222"/>
              <a:gd name="connsiteX17" fmla="*/ 2342444 w 2398195"/>
              <a:gd name="connsiteY17" fmla="*/ 592666 h 1425222"/>
              <a:gd name="connsiteX18" fmla="*/ 2286000 w 2398195"/>
              <a:gd name="connsiteY18" fmla="*/ 747889 h 1425222"/>
              <a:gd name="connsiteX19" fmla="*/ 2271889 w 2398195"/>
              <a:gd name="connsiteY19" fmla="*/ 804333 h 1425222"/>
              <a:gd name="connsiteX20" fmla="*/ 2243667 w 2398195"/>
              <a:gd name="connsiteY20" fmla="*/ 889000 h 1425222"/>
              <a:gd name="connsiteX21" fmla="*/ 2229556 w 2398195"/>
              <a:gd name="connsiteY21" fmla="*/ 931333 h 1425222"/>
              <a:gd name="connsiteX22" fmla="*/ 2215444 w 2398195"/>
              <a:gd name="connsiteY22" fmla="*/ 973666 h 1425222"/>
              <a:gd name="connsiteX23" fmla="*/ 2201333 w 2398195"/>
              <a:gd name="connsiteY23" fmla="*/ 1016000 h 1425222"/>
              <a:gd name="connsiteX24" fmla="*/ 2173111 w 2398195"/>
              <a:gd name="connsiteY24" fmla="*/ 1058333 h 1425222"/>
              <a:gd name="connsiteX25" fmla="*/ 2159000 w 2398195"/>
              <a:gd name="connsiteY25" fmla="*/ 1100666 h 1425222"/>
              <a:gd name="connsiteX26" fmla="*/ 2130778 w 2398195"/>
              <a:gd name="connsiteY26" fmla="*/ 1128889 h 1425222"/>
              <a:gd name="connsiteX27" fmla="*/ 2046111 w 2398195"/>
              <a:gd name="connsiteY27" fmla="*/ 1227666 h 1425222"/>
              <a:gd name="connsiteX28" fmla="*/ 2032000 w 2398195"/>
              <a:gd name="connsiteY28" fmla="*/ 1270000 h 1425222"/>
              <a:gd name="connsiteX29" fmla="*/ 1876778 w 2398195"/>
              <a:gd name="connsiteY29" fmla="*/ 1326444 h 1425222"/>
              <a:gd name="connsiteX30" fmla="*/ 1792111 w 2398195"/>
              <a:gd name="connsiteY30" fmla="*/ 1354666 h 1425222"/>
              <a:gd name="connsiteX31" fmla="*/ 1693333 w 2398195"/>
              <a:gd name="connsiteY31" fmla="*/ 1382889 h 1425222"/>
              <a:gd name="connsiteX32" fmla="*/ 1481667 w 2398195"/>
              <a:gd name="connsiteY32" fmla="*/ 1411111 h 1425222"/>
              <a:gd name="connsiteX33" fmla="*/ 1312333 w 2398195"/>
              <a:gd name="connsiteY33" fmla="*/ 1425222 h 1425222"/>
              <a:gd name="connsiteX34" fmla="*/ 818444 w 2398195"/>
              <a:gd name="connsiteY34" fmla="*/ 1411111 h 1425222"/>
              <a:gd name="connsiteX35" fmla="*/ 677333 w 2398195"/>
              <a:gd name="connsiteY35" fmla="*/ 1382889 h 1425222"/>
              <a:gd name="connsiteX36" fmla="*/ 536222 w 2398195"/>
              <a:gd name="connsiteY36" fmla="*/ 1368777 h 1425222"/>
              <a:gd name="connsiteX37" fmla="*/ 479778 w 2398195"/>
              <a:gd name="connsiteY37" fmla="*/ 1354666 h 1425222"/>
              <a:gd name="connsiteX38" fmla="*/ 395111 w 2398195"/>
              <a:gd name="connsiteY38" fmla="*/ 1340555 h 1425222"/>
              <a:gd name="connsiteX39" fmla="*/ 310444 w 2398195"/>
              <a:gd name="connsiteY39" fmla="*/ 1312333 h 1425222"/>
              <a:gd name="connsiteX40" fmla="*/ 268111 w 2398195"/>
              <a:gd name="connsiteY40" fmla="*/ 1284111 h 1425222"/>
              <a:gd name="connsiteX41" fmla="*/ 211667 w 2398195"/>
              <a:gd name="connsiteY41" fmla="*/ 1185333 h 1425222"/>
              <a:gd name="connsiteX42" fmla="*/ 183444 w 2398195"/>
              <a:gd name="connsiteY42" fmla="*/ 1143000 h 1425222"/>
              <a:gd name="connsiteX43" fmla="*/ 169333 w 2398195"/>
              <a:gd name="connsiteY43" fmla="*/ 1072444 h 1425222"/>
              <a:gd name="connsiteX44" fmla="*/ 155222 w 2398195"/>
              <a:gd name="connsiteY44" fmla="*/ 973666 h 1425222"/>
              <a:gd name="connsiteX45" fmla="*/ 127000 w 2398195"/>
              <a:gd name="connsiteY45" fmla="*/ 889000 h 1425222"/>
              <a:gd name="connsiteX46" fmla="*/ 84667 w 2398195"/>
              <a:gd name="connsiteY46" fmla="*/ 762000 h 1425222"/>
              <a:gd name="connsiteX47" fmla="*/ 70556 w 2398195"/>
              <a:gd name="connsiteY47" fmla="*/ 719666 h 1425222"/>
              <a:gd name="connsiteX48" fmla="*/ 56444 w 2398195"/>
              <a:gd name="connsiteY48" fmla="*/ 677333 h 1425222"/>
              <a:gd name="connsiteX49" fmla="*/ 42333 w 2398195"/>
              <a:gd name="connsiteY49" fmla="*/ 606777 h 1425222"/>
              <a:gd name="connsiteX50" fmla="*/ 28222 w 2398195"/>
              <a:gd name="connsiteY50" fmla="*/ 522111 h 1425222"/>
              <a:gd name="connsiteX51" fmla="*/ 0 w 2398195"/>
              <a:gd name="connsiteY51" fmla="*/ 310444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98195" h="1425222">
                <a:moveTo>
                  <a:pt x="0" y="310444"/>
                </a:moveTo>
                <a:lnTo>
                  <a:pt x="0" y="310444"/>
                </a:lnTo>
                <a:cubicBezTo>
                  <a:pt x="28222" y="277518"/>
                  <a:pt x="52699" y="240970"/>
                  <a:pt x="84667" y="211666"/>
                </a:cubicBezTo>
                <a:cubicBezTo>
                  <a:pt x="109670" y="188746"/>
                  <a:pt x="145349" y="179206"/>
                  <a:pt x="169333" y="155222"/>
                </a:cubicBezTo>
                <a:cubicBezTo>
                  <a:pt x="188148" y="136407"/>
                  <a:pt x="199686" y="103995"/>
                  <a:pt x="225778" y="98777"/>
                </a:cubicBezTo>
                <a:cubicBezTo>
                  <a:pt x="249296" y="94073"/>
                  <a:pt x="273194" y="90977"/>
                  <a:pt x="296333" y="84666"/>
                </a:cubicBezTo>
                <a:cubicBezTo>
                  <a:pt x="325034" y="76839"/>
                  <a:pt x="352778" y="65851"/>
                  <a:pt x="381000" y="56444"/>
                </a:cubicBezTo>
                <a:cubicBezTo>
                  <a:pt x="395111" y="51740"/>
                  <a:pt x="408903" y="45941"/>
                  <a:pt x="423333" y="42333"/>
                </a:cubicBezTo>
                <a:cubicBezTo>
                  <a:pt x="460963" y="32926"/>
                  <a:pt x="497494" y="16263"/>
                  <a:pt x="536222" y="14111"/>
                </a:cubicBezTo>
                <a:lnTo>
                  <a:pt x="790222" y="0"/>
                </a:lnTo>
                <a:cubicBezTo>
                  <a:pt x="1067741" y="4704"/>
                  <a:pt x="1345515" y="1314"/>
                  <a:pt x="1622778" y="14111"/>
                </a:cubicBezTo>
                <a:cubicBezTo>
                  <a:pt x="1652495" y="15483"/>
                  <a:pt x="1677925" y="38643"/>
                  <a:pt x="1707444" y="42333"/>
                </a:cubicBezTo>
                <a:cubicBezTo>
                  <a:pt x="1904475" y="66962"/>
                  <a:pt x="1782469" y="54340"/>
                  <a:pt x="2074333" y="70555"/>
                </a:cubicBezTo>
                <a:cubicBezTo>
                  <a:pt x="2188346" y="89557"/>
                  <a:pt x="2131855" y="75618"/>
                  <a:pt x="2243667" y="112889"/>
                </a:cubicBezTo>
                <a:cubicBezTo>
                  <a:pt x="2257778" y="117593"/>
                  <a:pt x="2273624" y="118749"/>
                  <a:pt x="2286000" y="127000"/>
                </a:cubicBezTo>
                <a:cubicBezTo>
                  <a:pt x="2340709" y="163473"/>
                  <a:pt x="2312244" y="149859"/>
                  <a:pt x="2370667" y="169333"/>
                </a:cubicBezTo>
                <a:cubicBezTo>
                  <a:pt x="2413821" y="298794"/>
                  <a:pt x="2400305" y="241266"/>
                  <a:pt x="2370667" y="508000"/>
                </a:cubicBezTo>
                <a:cubicBezTo>
                  <a:pt x="2367382" y="537567"/>
                  <a:pt x="2349659" y="563806"/>
                  <a:pt x="2342444" y="592666"/>
                </a:cubicBezTo>
                <a:cubicBezTo>
                  <a:pt x="2310109" y="722008"/>
                  <a:pt x="2335737" y="673281"/>
                  <a:pt x="2286000" y="747889"/>
                </a:cubicBezTo>
                <a:cubicBezTo>
                  <a:pt x="2281296" y="766704"/>
                  <a:pt x="2277462" y="785757"/>
                  <a:pt x="2271889" y="804333"/>
                </a:cubicBezTo>
                <a:cubicBezTo>
                  <a:pt x="2263341" y="832827"/>
                  <a:pt x="2253074" y="860778"/>
                  <a:pt x="2243667" y="889000"/>
                </a:cubicBezTo>
                <a:lnTo>
                  <a:pt x="2229556" y="931333"/>
                </a:lnTo>
                <a:lnTo>
                  <a:pt x="2215444" y="973666"/>
                </a:lnTo>
                <a:cubicBezTo>
                  <a:pt x="2210740" y="987777"/>
                  <a:pt x="2209584" y="1003624"/>
                  <a:pt x="2201333" y="1016000"/>
                </a:cubicBezTo>
                <a:cubicBezTo>
                  <a:pt x="2191926" y="1030111"/>
                  <a:pt x="2180695" y="1043164"/>
                  <a:pt x="2173111" y="1058333"/>
                </a:cubicBezTo>
                <a:cubicBezTo>
                  <a:pt x="2166459" y="1071637"/>
                  <a:pt x="2166653" y="1087911"/>
                  <a:pt x="2159000" y="1100666"/>
                </a:cubicBezTo>
                <a:cubicBezTo>
                  <a:pt x="2152155" y="1112074"/>
                  <a:pt x="2139295" y="1118668"/>
                  <a:pt x="2130778" y="1128889"/>
                </a:cubicBezTo>
                <a:cubicBezTo>
                  <a:pt x="2040272" y="1237496"/>
                  <a:pt x="2135789" y="1137988"/>
                  <a:pt x="2046111" y="1227666"/>
                </a:cubicBezTo>
                <a:cubicBezTo>
                  <a:pt x="2041407" y="1241777"/>
                  <a:pt x="2043427" y="1260477"/>
                  <a:pt x="2032000" y="1270000"/>
                </a:cubicBezTo>
                <a:cubicBezTo>
                  <a:pt x="2018911" y="1280908"/>
                  <a:pt x="1885545" y="1323522"/>
                  <a:pt x="1876778" y="1326444"/>
                </a:cubicBezTo>
                <a:lnTo>
                  <a:pt x="1792111" y="1354666"/>
                </a:lnTo>
                <a:cubicBezTo>
                  <a:pt x="1755844" y="1366755"/>
                  <a:pt x="1732309" y="1375802"/>
                  <a:pt x="1693333" y="1382889"/>
                </a:cubicBezTo>
                <a:cubicBezTo>
                  <a:pt x="1661026" y="1388763"/>
                  <a:pt x="1508967" y="1408381"/>
                  <a:pt x="1481667" y="1411111"/>
                </a:cubicBezTo>
                <a:cubicBezTo>
                  <a:pt x="1425308" y="1416747"/>
                  <a:pt x="1368778" y="1420518"/>
                  <a:pt x="1312333" y="1425222"/>
                </a:cubicBezTo>
                <a:cubicBezTo>
                  <a:pt x="1147703" y="1420518"/>
                  <a:pt x="982776" y="1422066"/>
                  <a:pt x="818444" y="1411111"/>
                </a:cubicBezTo>
                <a:cubicBezTo>
                  <a:pt x="770582" y="1407920"/>
                  <a:pt x="725063" y="1387662"/>
                  <a:pt x="677333" y="1382889"/>
                </a:cubicBezTo>
                <a:lnTo>
                  <a:pt x="536222" y="1368777"/>
                </a:lnTo>
                <a:cubicBezTo>
                  <a:pt x="517407" y="1364073"/>
                  <a:pt x="498795" y="1358469"/>
                  <a:pt x="479778" y="1354666"/>
                </a:cubicBezTo>
                <a:cubicBezTo>
                  <a:pt x="451722" y="1349055"/>
                  <a:pt x="422868" y="1347494"/>
                  <a:pt x="395111" y="1340555"/>
                </a:cubicBezTo>
                <a:cubicBezTo>
                  <a:pt x="366250" y="1333340"/>
                  <a:pt x="310444" y="1312333"/>
                  <a:pt x="310444" y="1312333"/>
                </a:cubicBezTo>
                <a:cubicBezTo>
                  <a:pt x="296333" y="1302926"/>
                  <a:pt x="280103" y="1296103"/>
                  <a:pt x="268111" y="1284111"/>
                </a:cubicBezTo>
                <a:cubicBezTo>
                  <a:pt x="199866" y="1215865"/>
                  <a:pt x="243959" y="1249915"/>
                  <a:pt x="211667" y="1185333"/>
                </a:cubicBezTo>
                <a:cubicBezTo>
                  <a:pt x="204082" y="1170164"/>
                  <a:pt x="192852" y="1157111"/>
                  <a:pt x="183444" y="1143000"/>
                </a:cubicBezTo>
                <a:cubicBezTo>
                  <a:pt x="178740" y="1119481"/>
                  <a:pt x="173276" y="1096102"/>
                  <a:pt x="169333" y="1072444"/>
                </a:cubicBezTo>
                <a:cubicBezTo>
                  <a:pt x="163865" y="1039636"/>
                  <a:pt x="162701" y="1006075"/>
                  <a:pt x="155222" y="973666"/>
                </a:cubicBezTo>
                <a:cubicBezTo>
                  <a:pt x="148533" y="944679"/>
                  <a:pt x="136407" y="917222"/>
                  <a:pt x="127000" y="889000"/>
                </a:cubicBezTo>
                <a:lnTo>
                  <a:pt x="84667" y="762000"/>
                </a:lnTo>
                <a:lnTo>
                  <a:pt x="70556" y="719666"/>
                </a:lnTo>
                <a:cubicBezTo>
                  <a:pt x="65852" y="705555"/>
                  <a:pt x="59361" y="691919"/>
                  <a:pt x="56444" y="677333"/>
                </a:cubicBezTo>
                <a:cubicBezTo>
                  <a:pt x="51740" y="653814"/>
                  <a:pt x="46623" y="630375"/>
                  <a:pt x="42333" y="606777"/>
                </a:cubicBezTo>
                <a:cubicBezTo>
                  <a:pt x="37215" y="578627"/>
                  <a:pt x="29583" y="550690"/>
                  <a:pt x="28222" y="522111"/>
                </a:cubicBezTo>
                <a:cubicBezTo>
                  <a:pt x="24866" y="451635"/>
                  <a:pt x="4704" y="345722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59764" y="5656389"/>
            <a:ext cx="2628640" cy="959556"/>
          </a:xfrm>
          <a:custGeom>
            <a:avLst/>
            <a:gdLst>
              <a:gd name="connsiteX0" fmla="*/ 0 w 2628640"/>
              <a:gd name="connsiteY0" fmla="*/ 310444 h 959556"/>
              <a:gd name="connsiteX1" fmla="*/ 0 w 2628640"/>
              <a:gd name="connsiteY1" fmla="*/ 310444 h 959556"/>
              <a:gd name="connsiteX2" fmla="*/ 98778 w 2628640"/>
              <a:gd name="connsiteY2" fmla="*/ 155222 h 959556"/>
              <a:gd name="connsiteX3" fmla="*/ 127000 w 2628640"/>
              <a:gd name="connsiteY3" fmla="*/ 112889 h 959556"/>
              <a:gd name="connsiteX4" fmla="*/ 169334 w 2628640"/>
              <a:gd name="connsiteY4" fmla="*/ 84667 h 959556"/>
              <a:gd name="connsiteX5" fmla="*/ 197556 w 2628640"/>
              <a:gd name="connsiteY5" fmla="*/ 56444 h 959556"/>
              <a:gd name="connsiteX6" fmla="*/ 254000 w 2628640"/>
              <a:gd name="connsiteY6" fmla="*/ 28222 h 959556"/>
              <a:gd name="connsiteX7" fmla="*/ 296334 w 2628640"/>
              <a:gd name="connsiteY7" fmla="*/ 0 h 959556"/>
              <a:gd name="connsiteX8" fmla="*/ 903111 w 2628640"/>
              <a:gd name="connsiteY8" fmla="*/ 14111 h 959556"/>
              <a:gd name="connsiteX9" fmla="*/ 1030111 w 2628640"/>
              <a:gd name="connsiteY9" fmla="*/ 28222 h 959556"/>
              <a:gd name="connsiteX10" fmla="*/ 1143000 w 2628640"/>
              <a:gd name="connsiteY10" fmla="*/ 42333 h 959556"/>
              <a:gd name="connsiteX11" fmla="*/ 1213556 w 2628640"/>
              <a:gd name="connsiteY11" fmla="*/ 56444 h 959556"/>
              <a:gd name="connsiteX12" fmla="*/ 1453445 w 2628640"/>
              <a:gd name="connsiteY12" fmla="*/ 84667 h 959556"/>
              <a:gd name="connsiteX13" fmla="*/ 2187223 w 2628640"/>
              <a:gd name="connsiteY13" fmla="*/ 112889 h 959556"/>
              <a:gd name="connsiteX14" fmla="*/ 2300111 w 2628640"/>
              <a:gd name="connsiteY14" fmla="*/ 141111 h 959556"/>
              <a:gd name="connsiteX15" fmla="*/ 2427111 w 2628640"/>
              <a:gd name="connsiteY15" fmla="*/ 169333 h 959556"/>
              <a:gd name="connsiteX16" fmla="*/ 2525889 w 2628640"/>
              <a:gd name="connsiteY16" fmla="*/ 225778 h 959556"/>
              <a:gd name="connsiteX17" fmla="*/ 2554111 w 2628640"/>
              <a:gd name="connsiteY17" fmla="*/ 268111 h 959556"/>
              <a:gd name="connsiteX18" fmla="*/ 2610556 w 2628640"/>
              <a:gd name="connsiteY18" fmla="*/ 324556 h 959556"/>
              <a:gd name="connsiteX19" fmla="*/ 2610556 w 2628640"/>
              <a:gd name="connsiteY19" fmla="*/ 522111 h 959556"/>
              <a:gd name="connsiteX20" fmla="*/ 2582334 w 2628640"/>
              <a:gd name="connsiteY20" fmla="*/ 564444 h 959556"/>
              <a:gd name="connsiteX21" fmla="*/ 2540000 w 2628640"/>
              <a:gd name="connsiteY21" fmla="*/ 578556 h 959556"/>
              <a:gd name="connsiteX22" fmla="*/ 2497667 w 2628640"/>
              <a:gd name="connsiteY22" fmla="*/ 620889 h 959556"/>
              <a:gd name="connsiteX23" fmla="*/ 2455334 w 2628640"/>
              <a:gd name="connsiteY23" fmla="*/ 635000 h 959556"/>
              <a:gd name="connsiteX24" fmla="*/ 2413000 w 2628640"/>
              <a:gd name="connsiteY24" fmla="*/ 663222 h 959556"/>
              <a:gd name="connsiteX25" fmla="*/ 2356556 w 2628640"/>
              <a:gd name="connsiteY25" fmla="*/ 691444 h 959556"/>
              <a:gd name="connsiteX26" fmla="*/ 2187223 w 2628640"/>
              <a:gd name="connsiteY26" fmla="*/ 804333 h 959556"/>
              <a:gd name="connsiteX27" fmla="*/ 2074334 w 2628640"/>
              <a:gd name="connsiteY27" fmla="*/ 874889 h 959556"/>
              <a:gd name="connsiteX28" fmla="*/ 2003778 w 2628640"/>
              <a:gd name="connsiteY28" fmla="*/ 889000 h 959556"/>
              <a:gd name="connsiteX29" fmla="*/ 1947334 w 2628640"/>
              <a:gd name="connsiteY29" fmla="*/ 903111 h 959556"/>
              <a:gd name="connsiteX30" fmla="*/ 1905000 w 2628640"/>
              <a:gd name="connsiteY30" fmla="*/ 917222 h 959556"/>
              <a:gd name="connsiteX31" fmla="*/ 1721556 w 2628640"/>
              <a:gd name="connsiteY31" fmla="*/ 959556 h 959556"/>
              <a:gd name="connsiteX32" fmla="*/ 1044223 w 2628640"/>
              <a:gd name="connsiteY32" fmla="*/ 945444 h 959556"/>
              <a:gd name="connsiteX33" fmla="*/ 959556 w 2628640"/>
              <a:gd name="connsiteY33" fmla="*/ 931333 h 959556"/>
              <a:gd name="connsiteX34" fmla="*/ 832556 w 2628640"/>
              <a:gd name="connsiteY34" fmla="*/ 903111 h 959556"/>
              <a:gd name="connsiteX35" fmla="*/ 790223 w 2628640"/>
              <a:gd name="connsiteY35" fmla="*/ 889000 h 959556"/>
              <a:gd name="connsiteX36" fmla="*/ 677334 w 2628640"/>
              <a:gd name="connsiteY36" fmla="*/ 874889 h 959556"/>
              <a:gd name="connsiteX37" fmla="*/ 578556 w 2628640"/>
              <a:gd name="connsiteY37" fmla="*/ 846667 h 959556"/>
              <a:gd name="connsiteX38" fmla="*/ 465667 w 2628640"/>
              <a:gd name="connsiteY38" fmla="*/ 818444 h 959556"/>
              <a:gd name="connsiteX39" fmla="*/ 381000 w 2628640"/>
              <a:gd name="connsiteY39" fmla="*/ 790222 h 959556"/>
              <a:gd name="connsiteX40" fmla="*/ 282223 w 2628640"/>
              <a:gd name="connsiteY40" fmla="*/ 762000 h 959556"/>
              <a:gd name="connsiteX41" fmla="*/ 254000 w 2628640"/>
              <a:gd name="connsiteY41" fmla="*/ 733778 h 959556"/>
              <a:gd name="connsiteX42" fmla="*/ 197556 w 2628640"/>
              <a:gd name="connsiteY42" fmla="*/ 691444 h 959556"/>
              <a:gd name="connsiteX43" fmla="*/ 183445 w 2628640"/>
              <a:gd name="connsiteY43" fmla="*/ 649111 h 959556"/>
              <a:gd name="connsiteX44" fmla="*/ 98778 w 2628640"/>
              <a:gd name="connsiteY44" fmla="*/ 550333 h 959556"/>
              <a:gd name="connsiteX45" fmla="*/ 70556 w 2628640"/>
              <a:gd name="connsiteY45" fmla="*/ 508000 h 959556"/>
              <a:gd name="connsiteX46" fmla="*/ 56445 w 2628640"/>
              <a:gd name="connsiteY46" fmla="*/ 465667 h 959556"/>
              <a:gd name="connsiteX47" fmla="*/ 28223 w 2628640"/>
              <a:gd name="connsiteY47" fmla="*/ 437444 h 959556"/>
              <a:gd name="connsiteX48" fmla="*/ 14111 w 2628640"/>
              <a:gd name="connsiteY48" fmla="*/ 395111 h 959556"/>
              <a:gd name="connsiteX49" fmla="*/ 0 w 2628640"/>
              <a:gd name="connsiteY49" fmla="*/ 310444 h 9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28640" h="959556">
                <a:moveTo>
                  <a:pt x="0" y="310444"/>
                </a:moveTo>
                <a:lnTo>
                  <a:pt x="0" y="310444"/>
                </a:lnTo>
                <a:lnTo>
                  <a:pt x="98778" y="155222"/>
                </a:lnTo>
                <a:cubicBezTo>
                  <a:pt x="107949" y="140956"/>
                  <a:pt x="112889" y="122296"/>
                  <a:pt x="127000" y="112889"/>
                </a:cubicBezTo>
                <a:cubicBezTo>
                  <a:pt x="141111" y="103482"/>
                  <a:pt x="156091" y="95262"/>
                  <a:pt x="169334" y="84667"/>
                </a:cubicBezTo>
                <a:cubicBezTo>
                  <a:pt x="179723" y="76356"/>
                  <a:pt x="186486" y="63824"/>
                  <a:pt x="197556" y="56444"/>
                </a:cubicBezTo>
                <a:cubicBezTo>
                  <a:pt x="215058" y="44775"/>
                  <a:pt x="235736" y="38658"/>
                  <a:pt x="254000" y="28222"/>
                </a:cubicBezTo>
                <a:cubicBezTo>
                  <a:pt x="268725" y="19808"/>
                  <a:pt x="282223" y="9407"/>
                  <a:pt x="296334" y="0"/>
                </a:cubicBezTo>
                <a:lnTo>
                  <a:pt x="903111" y="14111"/>
                </a:lnTo>
                <a:cubicBezTo>
                  <a:pt x="945673" y="15748"/>
                  <a:pt x="987809" y="23245"/>
                  <a:pt x="1030111" y="28222"/>
                </a:cubicBezTo>
                <a:cubicBezTo>
                  <a:pt x="1067774" y="32653"/>
                  <a:pt x="1105518" y="36567"/>
                  <a:pt x="1143000" y="42333"/>
                </a:cubicBezTo>
                <a:cubicBezTo>
                  <a:pt x="1166706" y="45980"/>
                  <a:pt x="1189898" y="52501"/>
                  <a:pt x="1213556" y="56444"/>
                </a:cubicBezTo>
                <a:cubicBezTo>
                  <a:pt x="1276350" y="66910"/>
                  <a:pt x="1396892" y="81931"/>
                  <a:pt x="1453445" y="84667"/>
                </a:cubicBezTo>
                <a:lnTo>
                  <a:pt x="2187223" y="112889"/>
                </a:lnTo>
                <a:cubicBezTo>
                  <a:pt x="2224852" y="122296"/>
                  <a:pt x="2262077" y="133504"/>
                  <a:pt x="2300111" y="141111"/>
                </a:cubicBezTo>
                <a:cubicBezTo>
                  <a:pt x="2389684" y="159025"/>
                  <a:pt x="2347399" y="149405"/>
                  <a:pt x="2427111" y="169333"/>
                </a:cubicBezTo>
                <a:cubicBezTo>
                  <a:pt x="2449245" y="180400"/>
                  <a:pt x="2505944" y="205833"/>
                  <a:pt x="2525889" y="225778"/>
                </a:cubicBezTo>
                <a:cubicBezTo>
                  <a:pt x="2537881" y="237770"/>
                  <a:pt x="2543074" y="255235"/>
                  <a:pt x="2554111" y="268111"/>
                </a:cubicBezTo>
                <a:cubicBezTo>
                  <a:pt x="2571428" y="288314"/>
                  <a:pt x="2610556" y="324556"/>
                  <a:pt x="2610556" y="324556"/>
                </a:cubicBezTo>
                <a:cubicBezTo>
                  <a:pt x="2631657" y="408960"/>
                  <a:pt x="2637504" y="405334"/>
                  <a:pt x="2610556" y="522111"/>
                </a:cubicBezTo>
                <a:cubicBezTo>
                  <a:pt x="2606743" y="538636"/>
                  <a:pt x="2595577" y="553850"/>
                  <a:pt x="2582334" y="564444"/>
                </a:cubicBezTo>
                <a:cubicBezTo>
                  <a:pt x="2570719" y="573736"/>
                  <a:pt x="2554111" y="573852"/>
                  <a:pt x="2540000" y="578556"/>
                </a:cubicBezTo>
                <a:cubicBezTo>
                  <a:pt x="2525889" y="592667"/>
                  <a:pt x="2514271" y="609819"/>
                  <a:pt x="2497667" y="620889"/>
                </a:cubicBezTo>
                <a:cubicBezTo>
                  <a:pt x="2485291" y="629140"/>
                  <a:pt x="2468638" y="628348"/>
                  <a:pt x="2455334" y="635000"/>
                </a:cubicBezTo>
                <a:cubicBezTo>
                  <a:pt x="2440165" y="642584"/>
                  <a:pt x="2427725" y="654808"/>
                  <a:pt x="2413000" y="663222"/>
                </a:cubicBezTo>
                <a:cubicBezTo>
                  <a:pt x="2394736" y="673658"/>
                  <a:pt x="2375371" y="682037"/>
                  <a:pt x="2356556" y="691444"/>
                </a:cubicBezTo>
                <a:cubicBezTo>
                  <a:pt x="2227134" y="820866"/>
                  <a:pt x="2392259" y="667641"/>
                  <a:pt x="2187223" y="804333"/>
                </a:cubicBezTo>
                <a:cubicBezTo>
                  <a:pt x="2161534" y="821459"/>
                  <a:pt x="2095610" y="866379"/>
                  <a:pt x="2074334" y="874889"/>
                </a:cubicBezTo>
                <a:cubicBezTo>
                  <a:pt x="2052065" y="883797"/>
                  <a:pt x="2027191" y="883797"/>
                  <a:pt x="2003778" y="889000"/>
                </a:cubicBezTo>
                <a:cubicBezTo>
                  <a:pt x="1984846" y="893207"/>
                  <a:pt x="1965982" y="897783"/>
                  <a:pt x="1947334" y="903111"/>
                </a:cubicBezTo>
                <a:cubicBezTo>
                  <a:pt x="1933032" y="907197"/>
                  <a:pt x="1919351" y="913308"/>
                  <a:pt x="1905000" y="917222"/>
                </a:cubicBezTo>
                <a:cubicBezTo>
                  <a:pt x="1811400" y="942749"/>
                  <a:pt x="1803831" y="943100"/>
                  <a:pt x="1721556" y="959556"/>
                </a:cubicBezTo>
                <a:lnTo>
                  <a:pt x="1044223" y="945444"/>
                </a:lnTo>
                <a:cubicBezTo>
                  <a:pt x="1015631" y="944385"/>
                  <a:pt x="987706" y="936451"/>
                  <a:pt x="959556" y="931333"/>
                </a:cubicBezTo>
                <a:cubicBezTo>
                  <a:pt x="919544" y="924058"/>
                  <a:pt x="872193" y="914436"/>
                  <a:pt x="832556" y="903111"/>
                </a:cubicBezTo>
                <a:cubicBezTo>
                  <a:pt x="818254" y="899025"/>
                  <a:pt x="804857" y="891661"/>
                  <a:pt x="790223" y="889000"/>
                </a:cubicBezTo>
                <a:cubicBezTo>
                  <a:pt x="752912" y="882216"/>
                  <a:pt x="714964" y="879593"/>
                  <a:pt x="677334" y="874889"/>
                </a:cubicBezTo>
                <a:lnTo>
                  <a:pt x="578556" y="846667"/>
                </a:lnTo>
                <a:cubicBezTo>
                  <a:pt x="541078" y="836673"/>
                  <a:pt x="502464" y="830710"/>
                  <a:pt x="465667" y="818444"/>
                </a:cubicBezTo>
                <a:cubicBezTo>
                  <a:pt x="437445" y="809037"/>
                  <a:pt x="409861" y="797437"/>
                  <a:pt x="381000" y="790222"/>
                </a:cubicBezTo>
                <a:cubicBezTo>
                  <a:pt x="310126" y="772503"/>
                  <a:pt x="342954" y="782244"/>
                  <a:pt x="282223" y="762000"/>
                </a:cubicBezTo>
                <a:cubicBezTo>
                  <a:pt x="272815" y="752593"/>
                  <a:pt x="264221" y="742295"/>
                  <a:pt x="254000" y="733778"/>
                </a:cubicBezTo>
                <a:cubicBezTo>
                  <a:pt x="235933" y="718722"/>
                  <a:pt x="212612" y="709512"/>
                  <a:pt x="197556" y="691444"/>
                </a:cubicBezTo>
                <a:cubicBezTo>
                  <a:pt x="188034" y="680017"/>
                  <a:pt x="190097" y="662415"/>
                  <a:pt x="183445" y="649111"/>
                </a:cubicBezTo>
                <a:cubicBezTo>
                  <a:pt x="139826" y="561872"/>
                  <a:pt x="168216" y="654489"/>
                  <a:pt x="98778" y="550333"/>
                </a:cubicBezTo>
                <a:cubicBezTo>
                  <a:pt x="89371" y="536222"/>
                  <a:pt x="78140" y="523169"/>
                  <a:pt x="70556" y="508000"/>
                </a:cubicBezTo>
                <a:cubicBezTo>
                  <a:pt x="63904" y="494696"/>
                  <a:pt x="64098" y="478422"/>
                  <a:pt x="56445" y="465667"/>
                </a:cubicBezTo>
                <a:cubicBezTo>
                  <a:pt x="49600" y="454259"/>
                  <a:pt x="37630" y="446852"/>
                  <a:pt x="28223" y="437444"/>
                </a:cubicBezTo>
                <a:cubicBezTo>
                  <a:pt x="23519" y="423333"/>
                  <a:pt x="14111" y="409985"/>
                  <a:pt x="14111" y="395111"/>
                </a:cubicBezTo>
                <a:cubicBezTo>
                  <a:pt x="14111" y="347939"/>
                  <a:pt x="19903" y="346987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0800000">
            <a:off x="5926667" y="5400834"/>
            <a:ext cx="3062111" cy="1074129"/>
          </a:xfrm>
          <a:custGeom>
            <a:avLst/>
            <a:gdLst>
              <a:gd name="connsiteX0" fmla="*/ 0 w 2628640"/>
              <a:gd name="connsiteY0" fmla="*/ 310444 h 959556"/>
              <a:gd name="connsiteX1" fmla="*/ 0 w 2628640"/>
              <a:gd name="connsiteY1" fmla="*/ 310444 h 959556"/>
              <a:gd name="connsiteX2" fmla="*/ 98778 w 2628640"/>
              <a:gd name="connsiteY2" fmla="*/ 155222 h 959556"/>
              <a:gd name="connsiteX3" fmla="*/ 127000 w 2628640"/>
              <a:gd name="connsiteY3" fmla="*/ 112889 h 959556"/>
              <a:gd name="connsiteX4" fmla="*/ 169334 w 2628640"/>
              <a:gd name="connsiteY4" fmla="*/ 84667 h 959556"/>
              <a:gd name="connsiteX5" fmla="*/ 197556 w 2628640"/>
              <a:gd name="connsiteY5" fmla="*/ 56444 h 959556"/>
              <a:gd name="connsiteX6" fmla="*/ 254000 w 2628640"/>
              <a:gd name="connsiteY6" fmla="*/ 28222 h 959556"/>
              <a:gd name="connsiteX7" fmla="*/ 296334 w 2628640"/>
              <a:gd name="connsiteY7" fmla="*/ 0 h 959556"/>
              <a:gd name="connsiteX8" fmla="*/ 903111 w 2628640"/>
              <a:gd name="connsiteY8" fmla="*/ 14111 h 959556"/>
              <a:gd name="connsiteX9" fmla="*/ 1030111 w 2628640"/>
              <a:gd name="connsiteY9" fmla="*/ 28222 h 959556"/>
              <a:gd name="connsiteX10" fmla="*/ 1143000 w 2628640"/>
              <a:gd name="connsiteY10" fmla="*/ 42333 h 959556"/>
              <a:gd name="connsiteX11" fmla="*/ 1213556 w 2628640"/>
              <a:gd name="connsiteY11" fmla="*/ 56444 h 959556"/>
              <a:gd name="connsiteX12" fmla="*/ 1453445 w 2628640"/>
              <a:gd name="connsiteY12" fmla="*/ 84667 h 959556"/>
              <a:gd name="connsiteX13" fmla="*/ 2187223 w 2628640"/>
              <a:gd name="connsiteY13" fmla="*/ 112889 h 959556"/>
              <a:gd name="connsiteX14" fmla="*/ 2300111 w 2628640"/>
              <a:gd name="connsiteY14" fmla="*/ 141111 h 959556"/>
              <a:gd name="connsiteX15" fmla="*/ 2427111 w 2628640"/>
              <a:gd name="connsiteY15" fmla="*/ 169333 h 959556"/>
              <a:gd name="connsiteX16" fmla="*/ 2525889 w 2628640"/>
              <a:gd name="connsiteY16" fmla="*/ 225778 h 959556"/>
              <a:gd name="connsiteX17" fmla="*/ 2554111 w 2628640"/>
              <a:gd name="connsiteY17" fmla="*/ 268111 h 959556"/>
              <a:gd name="connsiteX18" fmla="*/ 2610556 w 2628640"/>
              <a:gd name="connsiteY18" fmla="*/ 324556 h 959556"/>
              <a:gd name="connsiteX19" fmla="*/ 2610556 w 2628640"/>
              <a:gd name="connsiteY19" fmla="*/ 522111 h 959556"/>
              <a:gd name="connsiteX20" fmla="*/ 2582334 w 2628640"/>
              <a:gd name="connsiteY20" fmla="*/ 564444 h 959556"/>
              <a:gd name="connsiteX21" fmla="*/ 2540000 w 2628640"/>
              <a:gd name="connsiteY21" fmla="*/ 578556 h 959556"/>
              <a:gd name="connsiteX22" fmla="*/ 2497667 w 2628640"/>
              <a:gd name="connsiteY22" fmla="*/ 620889 h 959556"/>
              <a:gd name="connsiteX23" fmla="*/ 2455334 w 2628640"/>
              <a:gd name="connsiteY23" fmla="*/ 635000 h 959556"/>
              <a:gd name="connsiteX24" fmla="*/ 2413000 w 2628640"/>
              <a:gd name="connsiteY24" fmla="*/ 663222 h 959556"/>
              <a:gd name="connsiteX25" fmla="*/ 2356556 w 2628640"/>
              <a:gd name="connsiteY25" fmla="*/ 691444 h 959556"/>
              <a:gd name="connsiteX26" fmla="*/ 2187223 w 2628640"/>
              <a:gd name="connsiteY26" fmla="*/ 804333 h 959556"/>
              <a:gd name="connsiteX27" fmla="*/ 2074334 w 2628640"/>
              <a:gd name="connsiteY27" fmla="*/ 874889 h 959556"/>
              <a:gd name="connsiteX28" fmla="*/ 2003778 w 2628640"/>
              <a:gd name="connsiteY28" fmla="*/ 889000 h 959556"/>
              <a:gd name="connsiteX29" fmla="*/ 1947334 w 2628640"/>
              <a:gd name="connsiteY29" fmla="*/ 903111 h 959556"/>
              <a:gd name="connsiteX30" fmla="*/ 1905000 w 2628640"/>
              <a:gd name="connsiteY30" fmla="*/ 917222 h 959556"/>
              <a:gd name="connsiteX31" fmla="*/ 1721556 w 2628640"/>
              <a:gd name="connsiteY31" fmla="*/ 959556 h 959556"/>
              <a:gd name="connsiteX32" fmla="*/ 1044223 w 2628640"/>
              <a:gd name="connsiteY32" fmla="*/ 945444 h 959556"/>
              <a:gd name="connsiteX33" fmla="*/ 959556 w 2628640"/>
              <a:gd name="connsiteY33" fmla="*/ 931333 h 959556"/>
              <a:gd name="connsiteX34" fmla="*/ 832556 w 2628640"/>
              <a:gd name="connsiteY34" fmla="*/ 903111 h 959556"/>
              <a:gd name="connsiteX35" fmla="*/ 790223 w 2628640"/>
              <a:gd name="connsiteY35" fmla="*/ 889000 h 959556"/>
              <a:gd name="connsiteX36" fmla="*/ 677334 w 2628640"/>
              <a:gd name="connsiteY36" fmla="*/ 874889 h 959556"/>
              <a:gd name="connsiteX37" fmla="*/ 578556 w 2628640"/>
              <a:gd name="connsiteY37" fmla="*/ 846667 h 959556"/>
              <a:gd name="connsiteX38" fmla="*/ 465667 w 2628640"/>
              <a:gd name="connsiteY38" fmla="*/ 818444 h 959556"/>
              <a:gd name="connsiteX39" fmla="*/ 381000 w 2628640"/>
              <a:gd name="connsiteY39" fmla="*/ 790222 h 959556"/>
              <a:gd name="connsiteX40" fmla="*/ 282223 w 2628640"/>
              <a:gd name="connsiteY40" fmla="*/ 762000 h 959556"/>
              <a:gd name="connsiteX41" fmla="*/ 254000 w 2628640"/>
              <a:gd name="connsiteY41" fmla="*/ 733778 h 959556"/>
              <a:gd name="connsiteX42" fmla="*/ 197556 w 2628640"/>
              <a:gd name="connsiteY42" fmla="*/ 691444 h 959556"/>
              <a:gd name="connsiteX43" fmla="*/ 183445 w 2628640"/>
              <a:gd name="connsiteY43" fmla="*/ 649111 h 959556"/>
              <a:gd name="connsiteX44" fmla="*/ 98778 w 2628640"/>
              <a:gd name="connsiteY44" fmla="*/ 550333 h 959556"/>
              <a:gd name="connsiteX45" fmla="*/ 70556 w 2628640"/>
              <a:gd name="connsiteY45" fmla="*/ 508000 h 959556"/>
              <a:gd name="connsiteX46" fmla="*/ 56445 w 2628640"/>
              <a:gd name="connsiteY46" fmla="*/ 465667 h 959556"/>
              <a:gd name="connsiteX47" fmla="*/ 28223 w 2628640"/>
              <a:gd name="connsiteY47" fmla="*/ 437444 h 959556"/>
              <a:gd name="connsiteX48" fmla="*/ 14111 w 2628640"/>
              <a:gd name="connsiteY48" fmla="*/ 395111 h 959556"/>
              <a:gd name="connsiteX49" fmla="*/ 0 w 2628640"/>
              <a:gd name="connsiteY49" fmla="*/ 310444 h 9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28640" h="959556">
                <a:moveTo>
                  <a:pt x="0" y="310444"/>
                </a:moveTo>
                <a:lnTo>
                  <a:pt x="0" y="310444"/>
                </a:lnTo>
                <a:lnTo>
                  <a:pt x="98778" y="155222"/>
                </a:lnTo>
                <a:cubicBezTo>
                  <a:pt x="107949" y="140956"/>
                  <a:pt x="112889" y="122296"/>
                  <a:pt x="127000" y="112889"/>
                </a:cubicBezTo>
                <a:cubicBezTo>
                  <a:pt x="141111" y="103482"/>
                  <a:pt x="156091" y="95262"/>
                  <a:pt x="169334" y="84667"/>
                </a:cubicBezTo>
                <a:cubicBezTo>
                  <a:pt x="179723" y="76356"/>
                  <a:pt x="186486" y="63824"/>
                  <a:pt x="197556" y="56444"/>
                </a:cubicBezTo>
                <a:cubicBezTo>
                  <a:pt x="215058" y="44775"/>
                  <a:pt x="235736" y="38658"/>
                  <a:pt x="254000" y="28222"/>
                </a:cubicBezTo>
                <a:cubicBezTo>
                  <a:pt x="268725" y="19808"/>
                  <a:pt x="282223" y="9407"/>
                  <a:pt x="296334" y="0"/>
                </a:cubicBezTo>
                <a:lnTo>
                  <a:pt x="903111" y="14111"/>
                </a:lnTo>
                <a:cubicBezTo>
                  <a:pt x="945673" y="15748"/>
                  <a:pt x="987809" y="23245"/>
                  <a:pt x="1030111" y="28222"/>
                </a:cubicBezTo>
                <a:cubicBezTo>
                  <a:pt x="1067774" y="32653"/>
                  <a:pt x="1105518" y="36567"/>
                  <a:pt x="1143000" y="42333"/>
                </a:cubicBezTo>
                <a:cubicBezTo>
                  <a:pt x="1166706" y="45980"/>
                  <a:pt x="1189898" y="52501"/>
                  <a:pt x="1213556" y="56444"/>
                </a:cubicBezTo>
                <a:cubicBezTo>
                  <a:pt x="1276350" y="66910"/>
                  <a:pt x="1396892" y="81931"/>
                  <a:pt x="1453445" y="84667"/>
                </a:cubicBezTo>
                <a:lnTo>
                  <a:pt x="2187223" y="112889"/>
                </a:lnTo>
                <a:cubicBezTo>
                  <a:pt x="2224852" y="122296"/>
                  <a:pt x="2262077" y="133504"/>
                  <a:pt x="2300111" y="141111"/>
                </a:cubicBezTo>
                <a:cubicBezTo>
                  <a:pt x="2389684" y="159025"/>
                  <a:pt x="2347399" y="149405"/>
                  <a:pt x="2427111" y="169333"/>
                </a:cubicBezTo>
                <a:cubicBezTo>
                  <a:pt x="2449245" y="180400"/>
                  <a:pt x="2505944" y="205833"/>
                  <a:pt x="2525889" y="225778"/>
                </a:cubicBezTo>
                <a:cubicBezTo>
                  <a:pt x="2537881" y="237770"/>
                  <a:pt x="2543074" y="255235"/>
                  <a:pt x="2554111" y="268111"/>
                </a:cubicBezTo>
                <a:cubicBezTo>
                  <a:pt x="2571428" y="288314"/>
                  <a:pt x="2610556" y="324556"/>
                  <a:pt x="2610556" y="324556"/>
                </a:cubicBezTo>
                <a:cubicBezTo>
                  <a:pt x="2631657" y="408960"/>
                  <a:pt x="2637504" y="405334"/>
                  <a:pt x="2610556" y="522111"/>
                </a:cubicBezTo>
                <a:cubicBezTo>
                  <a:pt x="2606743" y="538636"/>
                  <a:pt x="2595577" y="553850"/>
                  <a:pt x="2582334" y="564444"/>
                </a:cubicBezTo>
                <a:cubicBezTo>
                  <a:pt x="2570719" y="573736"/>
                  <a:pt x="2554111" y="573852"/>
                  <a:pt x="2540000" y="578556"/>
                </a:cubicBezTo>
                <a:cubicBezTo>
                  <a:pt x="2525889" y="592667"/>
                  <a:pt x="2514271" y="609819"/>
                  <a:pt x="2497667" y="620889"/>
                </a:cubicBezTo>
                <a:cubicBezTo>
                  <a:pt x="2485291" y="629140"/>
                  <a:pt x="2468638" y="628348"/>
                  <a:pt x="2455334" y="635000"/>
                </a:cubicBezTo>
                <a:cubicBezTo>
                  <a:pt x="2440165" y="642584"/>
                  <a:pt x="2427725" y="654808"/>
                  <a:pt x="2413000" y="663222"/>
                </a:cubicBezTo>
                <a:cubicBezTo>
                  <a:pt x="2394736" y="673658"/>
                  <a:pt x="2375371" y="682037"/>
                  <a:pt x="2356556" y="691444"/>
                </a:cubicBezTo>
                <a:cubicBezTo>
                  <a:pt x="2227134" y="820866"/>
                  <a:pt x="2392259" y="667641"/>
                  <a:pt x="2187223" y="804333"/>
                </a:cubicBezTo>
                <a:cubicBezTo>
                  <a:pt x="2161534" y="821459"/>
                  <a:pt x="2095610" y="866379"/>
                  <a:pt x="2074334" y="874889"/>
                </a:cubicBezTo>
                <a:cubicBezTo>
                  <a:pt x="2052065" y="883797"/>
                  <a:pt x="2027191" y="883797"/>
                  <a:pt x="2003778" y="889000"/>
                </a:cubicBezTo>
                <a:cubicBezTo>
                  <a:pt x="1984846" y="893207"/>
                  <a:pt x="1965982" y="897783"/>
                  <a:pt x="1947334" y="903111"/>
                </a:cubicBezTo>
                <a:cubicBezTo>
                  <a:pt x="1933032" y="907197"/>
                  <a:pt x="1919351" y="913308"/>
                  <a:pt x="1905000" y="917222"/>
                </a:cubicBezTo>
                <a:cubicBezTo>
                  <a:pt x="1811400" y="942749"/>
                  <a:pt x="1803831" y="943100"/>
                  <a:pt x="1721556" y="959556"/>
                </a:cubicBezTo>
                <a:lnTo>
                  <a:pt x="1044223" y="945444"/>
                </a:lnTo>
                <a:cubicBezTo>
                  <a:pt x="1015631" y="944385"/>
                  <a:pt x="987706" y="936451"/>
                  <a:pt x="959556" y="931333"/>
                </a:cubicBezTo>
                <a:cubicBezTo>
                  <a:pt x="919544" y="924058"/>
                  <a:pt x="872193" y="914436"/>
                  <a:pt x="832556" y="903111"/>
                </a:cubicBezTo>
                <a:cubicBezTo>
                  <a:pt x="818254" y="899025"/>
                  <a:pt x="804857" y="891661"/>
                  <a:pt x="790223" y="889000"/>
                </a:cubicBezTo>
                <a:cubicBezTo>
                  <a:pt x="752912" y="882216"/>
                  <a:pt x="714964" y="879593"/>
                  <a:pt x="677334" y="874889"/>
                </a:cubicBezTo>
                <a:lnTo>
                  <a:pt x="578556" y="846667"/>
                </a:lnTo>
                <a:cubicBezTo>
                  <a:pt x="541078" y="836673"/>
                  <a:pt x="502464" y="830710"/>
                  <a:pt x="465667" y="818444"/>
                </a:cubicBezTo>
                <a:cubicBezTo>
                  <a:pt x="437445" y="809037"/>
                  <a:pt x="409861" y="797437"/>
                  <a:pt x="381000" y="790222"/>
                </a:cubicBezTo>
                <a:cubicBezTo>
                  <a:pt x="310126" y="772503"/>
                  <a:pt x="342954" y="782244"/>
                  <a:pt x="282223" y="762000"/>
                </a:cubicBezTo>
                <a:cubicBezTo>
                  <a:pt x="272815" y="752593"/>
                  <a:pt x="264221" y="742295"/>
                  <a:pt x="254000" y="733778"/>
                </a:cubicBezTo>
                <a:cubicBezTo>
                  <a:pt x="235933" y="718722"/>
                  <a:pt x="212612" y="709512"/>
                  <a:pt x="197556" y="691444"/>
                </a:cubicBezTo>
                <a:cubicBezTo>
                  <a:pt x="188034" y="680017"/>
                  <a:pt x="190097" y="662415"/>
                  <a:pt x="183445" y="649111"/>
                </a:cubicBezTo>
                <a:cubicBezTo>
                  <a:pt x="139826" y="561872"/>
                  <a:pt x="168216" y="654489"/>
                  <a:pt x="98778" y="550333"/>
                </a:cubicBezTo>
                <a:cubicBezTo>
                  <a:pt x="89371" y="536222"/>
                  <a:pt x="78140" y="523169"/>
                  <a:pt x="70556" y="508000"/>
                </a:cubicBezTo>
                <a:cubicBezTo>
                  <a:pt x="63904" y="494696"/>
                  <a:pt x="64098" y="478422"/>
                  <a:pt x="56445" y="465667"/>
                </a:cubicBezTo>
                <a:cubicBezTo>
                  <a:pt x="49600" y="454259"/>
                  <a:pt x="37630" y="446852"/>
                  <a:pt x="28223" y="437444"/>
                </a:cubicBezTo>
                <a:cubicBezTo>
                  <a:pt x="23519" y="423333"/>
                  <a:pt x="14111" y="409985"/>
                  <a:pt x="14111" y="395111"/>
                </a:cubicBezTo>
                <a:cubicBezTo>
                  <a:pt x="14111" y="347939"/>
                  <a:pt x="19903" y="346987"/>
                  <a:pt x="0" y="31044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0025" y="3898900"/>
            <a:ext cx="2342444" cy="959556"/>
          </a:xfrm>
          <a:custGeom>
            <a:avLst/>
            <a:gdLst>
              <a:gd name="connsiteX0" fmla="*/ 0 w 2342444"/>
              <a:gd name="connsiteY0" fmla="*/ 112889 h 959556"/>
              <a:gd name="connsiteX1" fmla="*/ 0 w 2342444"/>
              <a:gd name="connsiteY1" fmla="*/ 112889 h 959556"/>
              <a:gd name="connsiteX2" fmla="*/ 225777 w 2342444"/>
              <a:gd name="connsiteY2" fmla="*/ 84667 h 959556"/>
              <a:gd name="connsiteX3" fmla="*/ 296333 w 2342444"/>
              <a:gd name="connsiteY3" fmla="*/ 70556 h 959556"/>
              <a:gd name="connsiteX4" fmla="*/ 437444 w 2342444"/>
              <a:gd name="connsiteY4" fmla="*/ 56444 h 959556"/>
              <a:gd name="connsiteX5" fmla="*/ 479777 w 2342444"/>
              <a:gd name="connsiteY5" fmla="*/ 42333 h 959556"/>
              <a:gd name="connsiteX6" fmla="*/ 677333 w 2342444"/>
              <a:gd name="connsiteY6" fmla="*/ 14111 h 959556"/>
              <a:gd name="connsiteX7" fmla="*/ 790222 w 2342444"/>
              <a:gd name="connsiteY7" fmla="*/ 0 h 959556"/>
              <a:gd name="connsiteX8" fmla="*/ 1693333 w 2342444"/>
              <a:gd name="connsiteY8" fmla="*/ 14111 h 959556"/>
              <a:gd name="connsiteX9" fmla="*/ 1890889 w 2342444"/>
              <a:gd name="connsiteY9" fmla="*/ 28222 h 959556"/>
              <a:gd name="connsiteX10" fmla="*/ 2088444 w 2342444"/>
              <a:gd name="connsiteY10" fmla="*/ 84667 h 959556"/>
              <a:gd name="connsiteX11" fmla="*/ 2144889 w 2342444"/>
              <a:gd name="connsiteY11" fmla="*/ 98778 h 959556"/>
              <a:gd name="connsiteX12" fmla="*/ 2229555 w 2342444"/>
              <a:gd name="connsiteY12" fmla="*/ 127000 h 959556"/>
              <a:gd name="connsiteX13" fmla="*/ 2271889 w 2342444"/>
              <a:gd name="connsiteY13" fmla="*/ 141111 h 959556"/>
              <a:gd name="connsiteX14" fmla="*/ 2314222 w 2342444"/>
              <a:gd name="connsiteY14" fmla="*/ 169333 h 959556"/>
              <a:gd name="connsiteX15" fmla="*/ 2342444 w 2342444"/>
              <a:gd name="connsiteY15" fmla="*/ 254000 h 959556"/>
              <a:gd name="connsiteX16" fmla="*/ 2328333 w 2342444"/>
              <a:gd name="connsiteY16" fmla="*/ 324556 h 959556"/>
              <a:gd name="connsiteX17" fmla="*/ 2215444 w 2342444"/>
              <a:gd name="connsiteY17" fmla="*/ 451556 h 959556"/>
              <a:gd name="connsiteX18" fmla="*/ 2130777 w 2342444"/>
              <a:gd name="connsiteY18" fmla="*/ 536222 h 959556"/>
              <a:gd name="connsiteX19" fmla="*/ 2102555 w 2342444"/>
              <a:gd name="connsiteY19" fmla="*/ 578556 h 959556"/>
              <a:gd name="connsiteX20" fmla="*/ 2060222 w 2342444"/>
              <a:gd name="connsiteY20" fmla="*/ 592667 h 959556"/>
              <a:gd name="connsiteX21" fmla="*/ 2046111 w 2342444"/>
              <a:gd name="connsiteY21" fmla="*/ 635000 h 959556"/>
              <a:gd name="connsiteX22" fmla="*/ 2003777 w 2342444"/>
              <a:gd name="connsiteY22" fmla="*/ 663222 h 959556"/>
              <a:gd name="connsiteX23" fmla="*/ 1905000 w 2342444"/>
              <a:gd name="connsiteY23" fmla="*/ 719667 h 959556"/>
              <a:gd name="connsiteX24" fmla="*/ 1834444 w 2342444"/>
              <a:gd name="connsiteY24" fmla="*/ 776111 h 959556"/>
              <a:gd name="connsiteX25" fmla="*/ 1792111 w 2342444"/>
              <a:gd name="connsiteY25" fmla="*/ 790222 h 959556"/>
              <a:gd name="connsiteX26" fmla="*/ 1735666 w 2342444"/>
              <a:gd name="connsiteY26" fmla="*/ 818444 h 959556"/>
              <a:gd name="connsiteX27" fmla="*/ 1693333 w 2342444"/>
              <a:gd name="connsiteY27" fmla="*/ 832556 h 959556"/>
              <a:gd name="connsiteX28" fmla="*/ 1636889 w 2342444"/>
              <a:gd name="connsiteY28" fmla="*/ 860778 h 959556"/>
              <a:gd name="connsiteX29" fmla="*/ 1538111 w 2342444"/>
              <a:gd name="connsiteY29" fmla="*/ 917222 h 959556"/>
              <a:gd name="connsiteX30" fmla="*/ 1495777 w 2342444"/>
              <a:gd name="connsiteY30" fmla="*/ 931333 h 959556"/>
              <a:gd name="connsiteX31" fmla="*/ 1382889 w 2342444"/>
              <a:gd name="connsiteY31" fmla="*/ 959556 h 959556"/>
              <a:gd name="connsiteX32" fmla="*/ 719666 w 2342444"/>
              <a:gd name="connsiteY32" fmla="*/ 945444 h 959556"/>
              <a:gd name="connsiteX33" fmla="*/ 592666 w 2342444"/>
              <a:gd name="connsiteY33" fmla="*/ 917222 h 959556"/>
              <a:gd name="connsiteX34" fmla="*/ 522111 w 2342444"/>
              <a:gd name="connsiteY34" fmla="*/ 903111 h 959556"/>
              <a:gd name="connsiteX35" fmla="*/ 352777 w 2342444"/>
              <a:gd name="connsiteY35" fmla="*/ 832556 h 959556"/>
              <a:gd name="connsiteX36" fmla="*/ 211666 w 2342444"/>
              <a:gd name="connsiteY36" fmla="*/ 776111 h 959556"/>
              <a:gd name="connsiteX37" fmla="*/ 169333 w 2342444"/>
              <a:gd name="connsiteY37" fmla="*/ 762000 h 959556"/>
              <a:gd name="connsiteX38" fmla="*/ 127000 w 2342444"/>
              <a:gd name="connsiteY38" fmla="*/ 719667 h 959556"/>
              <a:gd name="connsiteX39" fmla="*/ 84666 w 2342444"/>
              <a:gd name="connsiteY39" fmla="*/ 691444 h 959556"/>
              <a:gd name="connsiteX40" fmla="*/ 70555 w 2342444"/>
              <a:gd name="connsiteY40" fmla="*/ 649111 h 959556"/>
              <a:gd name="connsiteX41" fmla="*/ 42333 w 2342444"/>
              <a:gd name="connsiteY41" fmla="*/ 550333 h 959556"/>
              <a:gd name="connsiteX42" fmla="*/ 0 w 2342444"/>
              <a:gd name="connsiteY42" fmla="*/ 112889 h 9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42444" h="959556">
                <a:moveTo>
                  <a:pt x="0" y="112889"/>
                </a:moveTo>
                <a:lnTo>
                  <a:pt x="0" y="112889"/>
                </a:lnTo>
                <a:lnTo>
                  <a:pt x="225777" y="84667"/>
                </a:lnTo>
                <a:cubicBezTo>
                  <a:pt x="249520" y="81275"/>
                  <a:pt x="272559" y="73726"/>
                  <a:pt x="296333" y="70556"/>
                </a:cubicBezTo>
                <a:cubicBezTo>
                  <a:pt x="343190" y="64308"/>
                  <a:pt x="390407" y="61148"/>
                  <a:pt x="437444" y="56444"/>
                </a:cubicBezTo>
                <a:cubicBezTo>
                  <a:pt x="451555" y="51740"/>
                  <a:pt x="465347" y="45941"/>
                  <a:pt x="479777" y="42333"/>
                </a:cubicBezTo>
                <a:cubicBezTo>
                  <a:pt x="553860" y="23812"/>
                  <a:pt x="594405" y="23867"/>
                  <a:pt x="677333" y="14111"/>
                </a:cubicBezTo>
                <a:lnTo>
                  <a:pt x="790222" y="0"/>
                </a:lnTo>
                <a:lnTo>
                  <a:pt x="1693333" y="14111"/>
                </a:lnTo>
                <a:cubicBezTo>
                  <a:pt x="1759331" y="15803"/>
                  <a:pt x="1825475" y="19302"/>
                  <a:pt x="1890889" y="28222"/>
                </a:cubicBezTo>
                <a:cubicBezTo>
                  <a:pt x="2007040" y="44061"/>
                  <a:pt x="1986613" y="59210"/>
                  <a:pt x="2088444" y="84667"/>
                </a:cubicBezTo>
                <a:cubicBezTo>
                  <a:pt x="2107259" y="89371"/>
                  <a:pt x="2126313" y="93205"/>
                  <a:pt x="2144889" y="98778"/>
                </a:cubicBezTo>
                <a:cubicBezTo>
                  <a:pt x="2173383" y="107326"/>
                  <a:pt x="2201333" y="117593"/>
                  <a:pt x="2229555" y="127000"/>
                </a:cubicBezTo>
                <a:lnTo>
                  <a:pt x="2271889" y="141111"/>
                </a:lnTo>
                <a:cubicBezTo>
                  <a:pt x="2286000" y="150518"/>
                  <a:pt x="2305234" y="154951"/>
                  <a:pt x="2314222" y="169333"/>
                </a:cubicBezTo>
                <a:cubicBezTo>
                  <a:pt x="2329989" y="194560"/>
                  <a:pt x="2342444" y="254000"/>
                  <a:pt x="2342444" y="254000"/>
                </a:cubicBezTo>
                <a:cubicBezTo>
                  <a:pt x="2337740" y="277519"/>
                  <a:pt x="2336754" y="302099"/>
                  <a:pt x="2328333" y="324556"/>
                </a:cubicBezTo>
                <a:cubicBezTo>
                  <a:pt x="2311770" y="368724"/>
                  <a:pt x="2232561" y="428734"/>
                  <a:pt x="2215444" y="451556"/>
                </a:cubicBezTo>
                <a:cubicBezTo>
                  <a:pt x="2162935" y="521568"/>
                  <a:pt x="2192680" y="494955"/>
                  <a:pt x="2130777" y="536222"/>
                </a:cubicBezTo>
                <a:cubicBezTo>
                  <a:pt x="2121370" y="550333"/>
                  <a:pt x="2115798" y="567961"/>
                  <a:pt x="2102555" y="578556"/>
                </a:cubicBezTo>
                <a:cubicBezTo>
                  <a:pt x="2090940" y="587848"/>
                  <a:pt x="2070740" y="582149"/>
                  <a:pt x="2060222" y="592667"/>
                </a:cubicBezTo>
                <a:cubicBezTo>
                  <a:pt x="2049704" y="603185"/>
                  <a:pt x="2055403" y="623385"/>
                  <a:pt x="2046111" y="635000"/>
                </a:cubicBezTo>
                <a:cubicBezTo>
                  <a:pt x="2035516" y="648243"/>
                  <a:pt x="2017578" y="653364"/>
                  <a:pt x="2003777" y="663222"/>
                </a:cubicBezTo>
                <a:cubicBezTo>
                  <a:pt x="1929024" y="716617"/>
                  <a:pt x="1973699" y="696767"/>
                  <a:pt x="1905000" y="719667"/>
                </a:cubicBezTo>
                <a:cubicBezTo>
                  <a:pt x="1878750" y="745916"/>
                  <a:pt x="1870045" y="758311"/>
                  <a:pt x="1834444" y="776111"/>
                </a:cubicBezTo>
                <a:cubicBezTo>
                  <a:pt x="1821140" y="782763"/>
                  <a:pt x="1805783" y="784363"/>
                  <a:pt x="1792111" y="790222"/>
                </a:cubicBezTo>
                <a:cubicBezTo>
                  <a:pt x="1772776" y="798508"/>
                  <a:pt x="1755001" y="810158"/>
                  <a:pt x="1735666" y="818444"/>
                </a:cubicBezTo>
                <a:cubicBezTo>
                  <a:pt x="1721994" y="824303"/>
                  <a:pt x="1707005" y="826697"/>
                  <a:pt x="1693333" y="832556"/>
                </a:cubicBezTo>
                <a:cubicBezTo>
                  <a:pt x="1673998" y="840842"/>
                  <a:pt x="1655153" y="850342"/>
                  <a:pt x="1636889" y="860778"/>
                </a:cubicBezTo>
                <a:cubicBezTo>
                  <a:pt x="1566036" y="901265"/>
                  <a:pt x="1623388" y="880675"/>
                  <a:pt x="1538111" y="917222"/>
                </a:cubicBezTo>
                <a:cubicBezTo>
                  <a:pt x="1524439" y="923081"/>
                  <a:pt x="1510127" y="927419"/>
                  <a:pt x="1495777" y="931333"/>
                </a:cubicBezTo>
                <a:cubicBezTo>
                  <a:pt x="1458356" y="941539"/>
                  <a:pt x="1382889" y="959556"/>
                  <a:pt x="1382889" y="959556"/>
                </a:cubicBezTo>
                <a:lnTo>
                  <a:pt x="719666" y="945444"/>
                </a:lnTo>
                <a:cubicBezTo>
                  <a:pt x="628204" y="941993"/>
                  <a:pt x="658048" y="933567"/>
                  <a:pt x="592666" y="917222"/>
                </a:cubicBezTo>
                <a:cubicBezTo>
                  <a:pt x="569398" y="911405"/>
                  <a:pt x="545629" y="907815"/>
                  <a:pt x="522111" y="903111"/>
                </a:cubicBezTo>
                <a:cubicBezTo>
                  <a:pt x="391875" y="837994"/>
                  <a:pt x="450037" y="856871"/>
                  <a:pt x="352777" y="832556"/>
                </a:cubicBezTo>
                <a:cubicBezTo>
                  <a:pt x="269724" y="791028"/>
                  <a:pt x="316290" y="810985"/>
                  <a:pt x="211666" y="776111"/>
                </a:cubicBezTo>
                <a:lnTo>
                  <a:pt x="169333" y="762000"/>
                </a:lnTo>
                <a:cubicBezTo>
                  <a:pt x="155222" y="747889"/>
                  <a:pt x="142331" y="732443"/>
                  <a:pt x="127000" y="719667"/>
                </a:cubicBezTo>
                <a:cubicBezTo>
                  <a:pt x="113971" y="708810"/>
                  <a:pt x="95261" y="704687"/>
                  <a:pt x="84666" y="691444"/>
                </a:cubicBezTo>
                <a:cubicBezTo>
                  <a:pt x="75374" y="679829"/>
                  <a:pt x="74641" y="663413"/>
                  <a:pt x="70555" y="649111"/>
                </a:cubicBezTo>
                <a:cubicBezTo>
                  <a:pt x="35115" y="525072"/>
                  <a:pt x="76168" y="651842"/>
                  <a:pt x="42333" y="550333"/>
                </a:cubicBezTo>
                <a:cubicBezTo>
                  <a:pt x="20557" y="310792"/>
                  <a:pt x="28222" y="447065"/>
                  <a:pt x="0" y="112889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14" idx="17"/>
          </p:cNvCxnSpPr>
          <p:nvPr/>
        </p:nvCxnSpPr>
        <p:spPr>
          <a:xfrm>
            <a:off x="2921388" y="2899956"/>
            <a:ext cx="679062" cy="20448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 flipH="1" flipV="1">
            <a:off x="2568804" y="3617384"/>
            <a:ext cx="692195" cy="604864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 flipV="1">
            <a:off x="1506037" y="3945086"/>
            <a:ext cx="1757489" cy="166511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flipV="1">
            <a:off x="5588388" y="3573719"/>
            <a:ext cx="860390" cy="69219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>
            <a:off x="6082083" y="4661892"/>
            <a:ext cx="733390" cy="67210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9764" y="1353392"/>
            <a:ext cx="8650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Goal</a:t>
            </a:r>
            <a:r>
              <a:rPr lang="en-US" sz="2500" dirty="0" smtClean="0"/>
              <a:t>: Lay down the theory for future quantum-based technology</a:t>
            </a:r>
          </a:p>
          <a:p>
            <a:r>
              <a:rPr lang="en-US" sz="2500" dirty="0" smtClean="0"/>
              <a:t>(quantum computers, quantum cryptography, …)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8992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Classical from Quantum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111" y="1508614"/>
            <a:ext cx="91581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How the classical world we perceive emerges from quantum mechanics</a:t>
            </a:r>
            <a:r>
              <a:rPr lang="en-US" sz="2500" dirty="0" smtClean="0"/>
              <a:t>?</a:t>
            </a:r>
          </a:p>
          <a:p>
            <a:endParaRPr lang="en-US" sz="1000" dirty="0"/>
          </a:p>
          <a:p>
            <a:r>
              <a:rPr lang="en-US" sz="2500" b="1" dirty="0" err="1" smtClean="0">
                <a:solidFill>
                  <a:srgbClr val="0000FF"/>
                </a:solidFill>
              </a:rPr>
              <a:t>Decoherence</a:t>
            </a:r>
            <a:r>
              <a:rPr lang="en-US" sz="2500" dirty="0" smtClean="0"/>
              <a:t>: lost of coherence due to interactions with environment </a:t>
            </a:r>
            <a:endParaRPr lang="en-US" sz="25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117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Classical from Quantum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111" y="1508614"/>
            <a:ext cx="9158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How the classical world we perceive emerges from quantum mechanics</a:t>
            </a:r>
            <a:r>
              <a:rPr lang="en-US" sz="2500" dirty="0" smtClean="0"/>
              <a:t>?</a:t>
            </a:r>
          </a:p>
          <a:p>
            <a:endParaRPr lang="en-US" sz="1000" dirty="0"/>
          </a:p>
          <a:p>
            <a:r>
              <a:rPr lang="en-US" sz="2500" b="1" dirty="0" err="1" smtClean="0">
                <a:solidFill>
                  <a:srgbClr val="0000FF"/>
                </a:solidFill>
              </a:rPr>
              <a:t>Decoherence</a:t>
            </a:r>
            <a:r>
              <a:rPr lang="en-US" sz="2500" dirty="0" smtClean="0"/>
              <a:t>: lost of coherence due to interactions with environment </a:t>
            </a:r>
            <a:endParaRPr lang="en-US" sz="2500" dirty="0" smtClean="0"/>
          </a:p>
          <a:p>
            <a:endParaRPr lang="en-US" sz="2000" dirty="0"/>
          </a:p>
          <a:p>
            <a:r>
              <a:rPr lang="en-US" sz="2500" dirty="0" smtClean="0"/>
              <a:t>We only learn information about a quantum system indirectly </a:t>
            </a:r>
            <a:endParaRPr lang="en-US" sz="2500" dirty="0" smtClean="0"/>
          </a:p>
          <a:p>
            <a:r>
              <a:rPr lang="en-US" sz="2500" dirty="0" smtClean="0"/>
              <a:t>by </a:t>
            </a:r>
            <a:r>
              <a:rPr lang="en-US" sz="2500" dirty="0" smtClean="0"/>
              <a:t>accessing a small part of its environment. </a:t>
            </a:r>
          </a:p>
          <a:p>
            <a:endParaRPr lang="en-US" sz="1000" dirty="0" smtClean="0"/>
          </a:p>
          <a:p>
            <a:r>
              <a:rPr lang="en-US" sz="2500" dirty="0" smtClean="0"/>
              <a:t>E.g. we see an object by observing a tiny fraction of its photon environment  </a:t>
            </a:r>
            <a:endParaRPr lang="en-US" sz="2500" dirty="0"/>
          </a:p>
        </p:txBody>
      </p:sp>
      <p:pic>
        <p:nvPicPr>
          <p:cNvPr id="4" name="Picture 3" descr="environment.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9" y="5121012"/>
            <a:ext cx="1621232" cy="1621232"/>
          </a:xfrm>
          <a:prstGeom prst="rect">
            <a:avLst/>
          </a:prstGeom>
        </p:spPr>
      </p:pic>
      <p:pic>
        <p:nvPicPr>
          <p:cNvPr id="6" name="Picture 5" descr="observ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11" y="4994888"/>
            <a:ext cx="2060222" cy="1903836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3" idx="1"/>
          </p:cNvCxnSpPr>
          <p:nvPr/>
        </p:nvCxnSpPr>
        <p:spPr>
          <a:xfrm flipV="1">
            <a:off x="395111" y="3400778"/>
            <a:ext cx="8001000" cy="6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6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Darwinism in 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 Nutshell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612" y="1535561"/>
            <a:ext cx="855838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Objectivity of observables: </a:t>
            </a:r>
            <a:r>
              <a:rPr lang="en-US" sz="2200" dirty="0" smtClean="0"/>
              <a:t>Observers accessing a quantum system by proving part of its environment can only learn about the measurement of a </a:t>
            </a:r>
            <a:r>
              <a:rPr lang="en-US" sz="2200" i="1" dirty="0" smtClean="0"/>
              <a:t>preferred observer</a:t>
            </a:r>
          </a:p>
          <a:p>
            <a:endParaRPr lang="en-US" sz="1500" dirty="0"/>
          </a:p>
          <a:p>
            <a:r>
              <a:rPr lang="en-US" sz="2200" b="1" dirty="0">
                <a:solidFill>
                  <a:srgbClr val="0000FF"/>
                </a:solidFill>
              </a:rPr>
              <a:t>Objectivity of </a:t>
            </a:r>
            <a:r>
              <a:rPr lang="en-US" sz="2200" b="1" dirty="0" smtClean="0">
                <a:solidFill>
                  <a:srgbClr val="0000FF"/>
                </a:solidFill>
              </a:rPr>
              <a:t>outcomes: </a:t>
            </a:r>
            <a:r>
              <a:rPr lang="en-US" sz="2200" dirty="0" smtClean="0">
                <a:solidFill>
                  <a:srgbClr val="000000"/>
                </a:solidFill>
              </a:rPr>
              <a:t>Different observes accessing different parts of the environment have almost full information about the preferred observable and </a:t>
            </a:r>
            <a:r>
              <a:rPr lang="en-US" sz="2200" i="1" dirty="0" smtClean="0">
                <a:solidFill>
                  <a:srgbClr val="000000"/>
                </a:solidFill>
              </a:rPr>
              <a:t>agree</a:t>
            </a:r>
            <a:r>
              <a:rPr lang="en-US" sz="2200" dirty="0" smtClean="0">
                <a:solidFill>
                  <a:srgbClr val="000000"/>
                </a:solidFill>
              </a:rPr>
              <a:t> on what they observe 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4" name="Picture 3" descr="observ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3" y="3974718"/>
            <a:ext cx="2356556" cy="217767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6" y="4149297"/>
            <a:ext cx="4949472" cy="39403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6" y="4647953"/>
            <a:ext cx="563851" cy="412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555" y="4685850"/>
            <a:ext cx="59972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sz="2200" dirty="0" smtClean="0"/>
              <a:t>only contains information about the measurement of                 on</a:t>
            </a:r>
          </a:p>
          <a:p>
            <a:endParaRPr lang="en-US" sz="2200" dirty="0"/>
          </a:p>
          <a:p>
            <a:r>
              <a:rPr lang="en-US" sz="2200" dirty="0" smtClean="0"/>
              <a:t>And almost all </a:t>
            </a:r>
            <a:r>
              <a:rPr lang="en-US" sz="2200" dirty="0" err="1" smtClean="0"/>
              <a:t>B</a:t>
            </a:r>
            <a:r>
              <a:rPr lang="en-US" sz="2200" baseline="-25000" dirty="0" err="1" smtClean="0"/>
              <a:t>j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have close to full information </a:t>
            </a:r>
          </a:p>
          <a:p>
            <a:r>
              <a:rPr lang="en-US" sz="2200" dirty="0" smtClean="0"/>
              <a:t>about the outcome of the measurement   </a:t>
            </a:r>
          </a:p>
          <a:p>
            <a:endParaRPr lang="en-US" sz="1000" dirty="0" smtClean="0"/>
          </a:p>
          <a:p>
            <a:endParaRPr lang="en-US" sz="1000" dirty="0" smtClean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75" y="5059998"/>
            <a:ext cx="545791" cy="311881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61" y="5059998"/>
            <a:ext cx="898364" cy="32020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451556" y="3946496"/>
            <a:ext cx="4981222" cy="28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1017" y="1136903"/>
            <a:ext cx="6639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(</a:t>
            </a:r>
            <a:r>
              <a:rPr lang="en-US" sz="2200" dirty="0" err="1" smtClean="0"/>
              <a:t>Zurek</a:t>
            </a:r>
            <a:r>
              <a:rPr lang="en-US" sz="2200" dirty="0" smtClean="0"/>
              <a:t> </a:t>
            </a:r>
            <a:r>
              <a:rPr lang="fr-FR" sz="2200" dirty="0" smtClean="0"/>
              <a:t>’</a:t>
            </a:r>
            <a:r>
              <a:rPr lang="en-US" sz="2200" dirty="0" smtClean="0"/>
              <a:t>02; </a:t>
            </a:r>
            <a:r>
              <a:rPr lang="en-US" sz="2200" dirty="0" err="1" smtClean="0"/>
              <a:t>Blume-Kohout</a:t>
            </a:r>
            <a:r>
              <a:rPr lang="en-US" sz="2200" dirty="0" smtClean="0"/>
              <a:t>, </a:t>
            </a:r>
            <a:r>
              <a:rPr lang="en-US" sz="2200" dirty="0" err="1" smtClean="0"/>
              <a:t>Poulin</a:t>
            </a:r>
            <a:r>
              <a:rPr lang="en-US" sz="2200" dirty="0" smtClean="0"/>
              <a:t>, Riedel, </a:t>
            </a:r>
            <a:r>
              <a:rPr lang="en-US" sz="2200" dirty="0" err="1" smtClean="0"/>
              <a:t>Zwolak</a:t>
            </a:r>
            <a:r>
              <a:rPr lang="en-US" sz="2200" dirty="0" smtClean="0"/>
              <a:t>, ….)</a:t>
            </a:r>
            <a:endParaRPr lang="en-US" sz="2200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69" y="6073176"/>
            <a:ext cx="898364" cy="3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8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Darwinism: Examples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889" y="1508614"/>
            <a:ext cx="8396111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(Riedel, </a:t>
            </a:r>
            <a:r>
              <a:rPr lang="en-US" sz="2000" dirty="0" err="1" smtClean="0">
                <a:solidFill>
                  <a:srgbClr val="000090"/>
                </a:solidFill>
              </a:rPr>
              <a:t>Zurek</a:t>
            </a:r>
            <a:r>
              <a:rPr lang="en-US" sz="2000" dirty="0" smtClean="0">
                <a:solidFill>
                  <a:srgbClr val="000090"/>
                </a:solidFill>
              </a:rPr>
              <a:t> ‘10) </a:t>
            </a:r>
            <a:r>
              <a:rPr lang="en-US" sz="2200" dirty="0" err="1" smtClean="0"/>
              <a:t>Dieletric</a:t>
            </a:r>
            <a:r>
              <a:rPr lang="en-US" sz="2200" dirty="0" smtClean="0"/>
              <a:t> sphere interacting with photon bath: Proliferation of information about the position of the sphere</a:t>
            </a:r>
          </a:p>
          <a:p>
            <a:endParaRPr lang="en-US" sz="2000" dirty="0" smtClean="0">
              <a:solidFill>
                <a:srgbClr val="000090"/>
              </a:solidFill>
            </a:endParaRPr>
          </a:p>
          <a:p>
            <a:endParaRPr lang="en-US" sz="2000" dirty="0">
              <a:solidFill>
                <a:srgbClr val="000090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Blume-Kohout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Zurek</a:t>
            </a:r>
            <a:r>
              <a:rPr lang="en-US" sz="2000" dirty="0" smtClean="0">
                <a:solidFill>
                  <a:srgbClr val="000090"/>
                </a:solidFill>
              </a:rPr>
              <a:t> ‘07) </a:t>
            </a:r>
            <a:r>
              <a:rPr lang="en-US" sz="2200" dirty="0" smtClean="0"/>
              <a:t>Particle in </a:t>
            </a:r>
            <a:r>
              <a:rPr lang="en-US" sz="2200" dirty="0" err="1" smtClean="0"/>
              <a:t>brownian</a:t>
            </a:r>
            <a:r>
              <a:rPr lang="en-US" sz="2200" dirty="0" smtClean="0"/>
              <a:t> motion (</a:t>
            </a:r>
            <a:r>
              <a:rPr lang="en-US" sz="2200" dirty="0" err="1" smtClean="0"/>
              <a:t>bosonic</a:t>
            </a:r>
            <a:r>
              <a:rPr lang="en-US" sz="2200" dirty="0" smtClean="0"/>
              <a:t> bath): Proliferation of information about position of the particle</a:t>
            </a:r>
          </a:p>
          <a:p>
            <a:endParaRPr lang="en-US" sz="2200" dirty="0" smtClean="0"/>
          </a:p>
          <a:p>
            <a:r>
              <a:rPr lang="en-US" sz="2200" b="1" dirty="0" smtClean="0">
                <a:solidFill>
                  <a:srgbClr val="0000FF"/>
                </a:solidFill>
              </a:rPr>
              <a:t>Is quantum Darwinism a general feature of quantum mechanics? </a:t>
            </a:r>
          </a:p>
          <a:p>
            <a:endParaRPr lang="en-US" sz="22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No</a:t>
            </a:r>
            <a:r>
              <a:rPr lang="en-US" sz="2500" dirty="0" smtClean="0"/>
              <a:t>: Let </a:t>
            </a:r>
          </a:p>
          <a:p>
            <a:endParaRPr lang="en-US" sz="2200" dirty="0"/>
          </a:p>
          <a:p>
            <a:r>
              <a:rPr lang="en-US" sz="2200" dirty="0" smtClean="0"/>
              <a:t>For </a:t>
            </a:r>
            <a:r>
              <a:rPr lang="en-US" sz="2200" dirty="0"/>
              <a:t>very mixing evolutions U = e</a:t>
            </a:r>
            <a:r>
              <a:rPr lang="en-US" sz="2200" baseline="30000" dirty="0"/>
              <a:t>-</a:t>
            </a:r>
            <a:r>
              <a:rPr lang="en-US" sz="2200" baseline="30000" dirty="0" err="1"/>
              <a:t>i</a:t>
            </a:r>
            <a:r>
              <a:rPr lang="en-US" sz="2200" baseline="30000" dirty="0"/>
              <a:t> t H</a:t>
            </a:r>
            <a:r>
              <a:rPr lang="en-US" sz="2200" dirty="0"/>
              <a:t>, </a:t>
            </a:r>
            <a:r>
              <a:rPr lang="en-US" sz="2200" baseline="30000" dirty="0"/>
              <a:t> </a:t>
            </a:r>
            <a:r>
              <a:rPr lang="en-US" sz="2200" dirty="0"/>
              <a:t> </a:t>
            </a:r>
            <a:r>
              <a:rPr lang="en-US" sz="2200" dirty="0" smtClean="0"/>
              <a:t>        is almost maximally mixed </a:t>
            </a:r>
          </a:p>
          <a:p>
            <a:r>
              <a:rPr lang="en-US" sz="2200" dirty="0" smtClean="0"/>
              <a:t>for </a:t>
            </a:r>
            <a:r>
              <a:rPr lang="en-US" sz="2200" dirty="0" err="1" smtClean="0"/>
              <a:t>B</a:t>
            </a:r>
            <a:r>
              <a:rPr lang="en-US" sz="2200" baseline="-25000" dirty="0" err="1" smtClean="0"/>
              <a:t>j</a:t>
            </a:r>
            <a:r>
              <a:rPr lang="en-US" sz="2200" baseline="-25000" dirty="0" smtClean="0"/>
              <a:t> </a:t>
            </a:r>
            <a:r>
              <a:rPr lang="en-US" sz="2200" dirty="0"/>
              <a:t> </a:t>
            </a:r>
            <a:r>
              <a:rPr lang="en-US" sz="2200" dirty="0" smtClean="0"/>
              <a:t>as big as half total system size</a:t>
            </a:r>
          </a:p>
          <a:p>
            <a:endParaRPr lang="en-US" sz="2200" dirty="0"/>
          </a:p>
          <a:p>
            <a:r>
              <a:rPr lang="en-US" sz="2500" b="1" dirty="0" smtClean="0">
                <a:solidFill>
                  <a:srgbClr val="0000FF"/>
                </a:solidFill>
              </a:rPr>
              <a:t>Information is hidden    </a:t>
            </a:r>
            <a:r>
              <a:rPr lang="en-US" sz="2200" dirty="0" smtClean="0"/>
              <a:t>(again, QECC is an example) 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641514" y="2572375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…</a:t>
            </a:r>
            <a:endParaRPr lang="en-US" sz="2500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28" y="4493980"/>
            <a:ext cx="5233997" cy="416687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61" y="5320669"/>
            <a:ext cx="449758" cy="3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0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Objectivity of Observables </a:t>
            </a:r>
            <a:r>
              <a:rPr lang="en-GB" sz="4800" b="1" i="1" dirty="0" smtClean="0">
                <a:solidFill>
                  <a:srgbClr val="3366FF"/>
                </a:solidFill>
                <a:latin typeface="Calibri"/>
                <a:cs typeface="Calibri"/>
              </a:rPr>
              <a:t>is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Generic</a:t>
            </a:r>
          </a:p>
        </p:txBody>
      </p:sp>
      <p:pic>
        <p:nvPicPr>
          <p:cNvPr id="2" name="Picture 1" descr="effective_measure_prep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11" y="3903238"/>
            <a:ext cx="3391656" cy="2081375"/>
          </a:xfrm>
          <a:prstGeom prst="rect">
            <a:avLst/>
          </a:prstGeom>
        </p:spPr>
      </p:pic>
      <p:pic>
        <p:nvPicPr>
          <p:cNvPr id="3" name="Picture 2" descr="broadcast_bin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9" y="3894918"/>
            <a:ext cx="3289350" cy="20208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317" y="1549672"/>
            <a:ext cx="8075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00FF"/>
                </a:solidFill>
              </a:rPr>
              <a:t>t</a:t>
            </a:r>
            <a:r>
              <a:rPr lang="en-US" sz="2200" b="1" dirty="0" err="1" smtClean="0">
                <a:solidFill>
                  <a:srgbClr val="0000FF"/>
                </a:solidFill>
              </a:rPr>
              <a:t>hm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90"/>
                </a:solidFill>
              </a:rPr>
              <a:t>(B., </a:t>
            </a:r>
            <a:r>
              <a:rPr lang="en-US" dirty="0" err="1" smtClean="0">
                <a:solidFill>
                  <a:srgbClr val="000090"/>
                </a:solidFill>
              </a:rPr>
              <a:t>Piani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Horodecki</a:t>
            </a:r>
            <a:r>
              <a:rPr lang="en-US" dirty="0" smtClean="0">
                <a:solidFill>
                  <a:srgbClr val="000090"/>
                </a:solidFill>
              </a:rPr>
              <a:t> ‘13) </a:t>
            </a:r>
            <a:r>
              <a:rPr lang="en-US" sz="2200" dirty="0" smtClean="0"/>
              <a:t>For every                                         , there exists a measurement {</a:t>
            </a:r>
            <a:r>
              <a:rPr lang="en-US" sz="2200" dirty="0" err="1" smtClean="0"/>
              <a:t>M_j</a:t>
            </a:r>
            <a:r>
              <a:rPr lang="en-US" sz="2200" dirty="0" smtClean="0"/>
              <a:t>} on </a:t>
            </a:r>
            <a:r>
              <a:rPr lang="en-US" sz="2200" i="1" dirty="0" smtClean="0"/>
              <a:t>S</a:t>
            </a:r>
            <a:r>
              <a:rPr lang="en-US" sz="2200" dirty="0" smtClean="0"/>
              <a:t> such that for almost all </a:t>
            </a:r>
            <a:r>
              <a:rPr lang="en-US" sz="2200" i="1" dirty="0" smtClean="0"/>
              <a:t>k, </a:t>
            </a:r>
            <a:endParaRPr lang="en-US" sz="2200" i="1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11" y="1664241"/>
            <a:ext cx="2489906" cy="28125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60" y="2490430"/>
            <a:ext cx="6160206" cy="42793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11" y="3318318"/>
            <a:ext cx="1142294" cy="34025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811889" y="2918360"/>
            <a:ext cx="127000" cy="399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9789" y="1549673"/>
            <a:ext cx="7922211" cy="2108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183" y="5983111"/>
            <a:ext cx="8867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Proof by monogamy of entanglement and quantum information-theoretic techniques (similar to before)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9830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6778" y="1919113"/>
            <a:ext cx="835377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/>
              <a:t>Thinking about entanglement from the perspective of quantum information theory is </a:t>
            </a:r>
            <a:r>
              <a:rPr lang="en-US" sz="2500" dirty="0" smtClean="0"/>
              <a:t>useful.  </a:t>
            </a:r>
            <a:endParaRPr lang="en-US" sz="2500" dirty="0"/>
          </a:p>
          <a:p>
            <a:endParaRPr lang="en-US" sz="2500" dirty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Growing body of connections between concepts/techniques in quantum information science and other areas of physics.</a:t>
            </a:r>
          </a:p>
          <a:p>
            <a:r>
              <a:rPr lang="en-US" sz="2200" dirty="0" smtClean="0"/>
              <a:t>   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</a:t>
            </a:r>
            <a:endParaRPr lang="en-US" sz="2200" dirty="0"/>
          </a:p>
          <a:p>
            <a:pPr marL="342900" indent="-342900">
              <a:buFont typeface="Arial"/>
              <a:buChar char="•"/>
            </a:pPr>
            <a:endParaRPr lang="en-US" sz="2200" dirty="0" smtClean="0"/>
          </a:p>
          <a:p>
            <a:pPr marL="342900" indent="-342900">
              <a:buFont typeface="Arial"/>
              <a:buChar char="•"/>
            </a:pP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598334" y="5575252"/>
            <a:ext cx="35983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0000FF"/>
                </a:solidFill>
              </a:rPr>
              <a:t>Thanks!</a:t>
            </a:r>
            <a:endParaRPr lang="en-US" sz="5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8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QIT Connections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22" name="TextBox 21"/>
          <p:cNvSpPr txBox="1"/>
          <p:nvPr/>
        </p:nvSpPr>
        <p:spPr>
          <a:xfrm>
            <a:off x="4148667" y="2260501"/>
            <a:ext cx="6914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QIT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4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0" y="1567883"/>
            <a:ext cx="3189111" cy="1728547"/>
          </a:xfrm>
          <a:prstGeom prst="ellipse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37556" y="2737555"/>
            <a:ext cx="3711222" cy="280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QIT Connections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2850444"/>
            <a:ext cx="3584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Quant. Comm.</a:t>
            </a:r>
          </a:p>
          <a:p>
            <a:pPr algn="ctr"/>
            <a:r>
              <a:rPr lang="en-US" sz="2500" dirty="0" smtClean="0"/>
              <a:t>Entanglement theory</a:t>
            </a:r>
          </a:p>
          <a:p>
            <a:pPr algn="ctr"/>
            <a:r>
              <a:rPr lang="en-US" sz="2500" dirty="0" smtClean="0"/>
              <a:t>Q. error </a:t>
            </a:r>
            <a:r>
              <a:rPr lang="en-US" sz="2500" dirty="0" err="1"/>
              <a:t>c</a:t>
            </a:r>
            <a:r>
              <a:rPr lang="en-US" sz="2500" dirty="0" err="1" smtClean="0"/>
              <a:t>orrec</a:t>
            </a:r>
            <a:r>
              <a:rPr lang="en-US" sz="2500" dirty="0" smtClean="0"/>
              <a:t>. + FT</a:t>
            </a:r>
          </a:p>
          <a:p>
            <a:pPr algn="ctr"/>
            <a:r>
              <a:rPr lang="en-US" sz="2500" dirty="0" smtClean="0"/>
              <a:t>Quantum comp.</a:t>
            </a:r>
          </a:p>
          <a:p>
            <a:pPr algn="ctr"/>
            <a:r>
              <a:rPr lang="en-US" sz="2500" dirty="0" smtClean="0"/>
              <a:t>Quantum complex. </a:t>
            </a:r>
            <a:r>
              <a:rPr lang="en-US" sz="2500" dirty="0" err="1" smtClean="0"/>
              <a:t>theo.</a:t>
            </a:r>
            <a:endParaRPr lang="en-US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126999" y="1880361"/>
            <a:ext cx="30621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Strongly corr. systems</a:t>
            </a:r>
          </a:p>
          <a:p>
            <a:pPr algn="ctr"/>
            <a:r>
              <a:rPr lang="en-US" sz="2500" dirty="0" smtClean="0"/>
              <a:t>Topological order</a:t>
            </a:r>
          </a:p>
          <a:p>
            <a:pPr algn="ctr"/>
            <a:r>
              <a:rPr lang="en-US" sz="2500" dirty="0" smtClean="0"/>
              <a:t>Spin glasses </a:t>
            </a:r>
          </a:p>
          <a:p>
            <a:pPr algn="ctr"/>
            <a:endParaRPr lang="en-US" sz="2500" dirty="0" smtClean="0"/>
          </a:p>
          <a:p>
            <a:pPr algn="ctr"/>
            <a:endParaRPr lang="en-US" sz="25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65289" y="1050018"/>
            <a:ext cx="354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Condensed Matter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8667" y="2260501"/>
            <a:ext cx="6914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QIT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2853220" y="2370619"/>
            <a:ext cx="841119" cy="620886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2625776" y="2581592"/>
            <a:ext cx="1059918" cy="5465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2372968" y="3030765"/>
            <a:ext cx="1230120" cy="500943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6200000" flipH="1">
            <a:off x="1791908" y="3551288"/>
            <a:ext cx="1786998" cy="3941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9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54060</TotalTime>
  <Words>3993</Words>
  <Application>Microsoft Macintosh PowerPoint</Application>
  <PresentationFormat>On-screen Show (4:3)</PresentationFormat>
  <Paragraphs>816</Paragraphs>
  <Slides>75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Brandao</dc:creator>
  <cp:lastModifiedBy>Fernando Brandao</cp:lastModifiedBy>
  <cp:revision>589</cp:revision>
  <dcterms:created xsi:type="dcterms:W3CDTF">2010-12-27T22:23:58Z</dcterms:created>
  <dcterms:modified xsi:type="dcterms:W3CDTF">2014-01-28T18:41:07Z</dcterms:modified>
</cp:coreProperties>
</file>